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3" r:id="rId2"/>
    <p:sldMasterId id="2147483738" r:id="rId3"/>
  </p:sldMasterIdLst>
  <p:notesMasterIdLst>
    <p:notesMasterId r:id="rId29"/>
  </p:notesMasterIdLst>
  <p:handoutMasterIdLst>
    <p:handoutMasterId r:id="rId30"/>
  </p:handoutMasterIdLst>
  <p:sldIdLst>
    <p:sldId id="372" r:id="rId4"/>
    <p:sldId id="393" r:id="rId5"/>
    <p:sldId id="380" r:id="rId6"/>
    <p:sldId id="402" r:id="rId7"/>
    <p:sldId id="385" r:id="rId8"/>
    <p:sldId id="390" r:id="rId9"/>
    <p:sldId id="371" r:id="rId10"/>
    <p:sldId id="404" r:id="rId11"/>
    <p:sldId id="396" r:id="rId12"/>
    <p:sldId id="394" r:id="rId13"/>
    <p:sldId id="397" r:id="rId14"/>
    <p:sldId id="407" r:id="rId15"/>
    <p:sldId id="410" r:id="rId16"/>
    <p:sldId id="414" r:id="rId17"/>
    <p:sldId id="411" r:id="rId18"/>
    <p:sldId id="408" r:id="rId19"/>
    <p:sldId id="409" r:id="rId20"/>
    <p:sldId id="417" r:id="rId21"/>
    <p:sldId id="413" r:id="rId22"/>
    <p:sldId id="418" r:id="rId23"/>
    <p:sldId id="420" r:id="rId24"/>
    <p:sldId id="415" r:id="rId25"/>
    <p:sldId id="419" r:id="rId26"/>
    <p:sldId id="421" r:id="rId27"/>
    <p:sldId id="387" r:id="rId28"/>
  </p:sldIdLst>
  <p:sldSz cx="9144000" cy="6858000" type="screen4x3"/>
  <p:notesSz cx="7099300" cy="102362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C32"/>
    <a:srgbClr val="66FF33"/>
    <a:srgbClr val="006600"/>
    <a:srgbClr val="FF6565"/>
    <a:srgbClr val="FF9999"/>
    <a:srgbClr val="8BCDFF"/>
    <a:srgbClr val="8DE2FD"/>
    <a:srgbClr val="3AA0B8"/>
    <a:srgbClr val="008AF2"/>
    <a:srgbClr val="09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11" autoAdjust="0"/>
    <p:restoredTop sz="99768" autoAdjust="0"/>
  </p:normalViewPr>
  <p:slideViewPr>
    <p:cSldViewPr>
      <p:cViewPr varScale="1">
        <p:scale>
          <a:sx n="82" d="100"/>
          <a:sy n="82" d="100"/>
        </p:scale>
        <p:origin x="-96" y="-804"/>
      </p:cViewPr>
      <p:guideLst>
        <p:guide orient="horz" pos="2160"/>
        <p:guide orient="horz" pos="1389"/>
        <p:guide orient="horz" pos="935"/>
        <p:guide orient="horz" pos="1797"/>
        <p:guide orient="horz" pos="2432"/>
        <p:guide pos="2880"/>
        <p:guide pos="4558"/>
        <p:guide pos="1202"/>
        <p:guide pos="703"/>
        <p:guide pos="50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672" y="-126"/>
      </p:cViewPr>
      <p:guideLst>
        <p:guide orient="horz" pos="3226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6421DC-015B-48B3-960D-097455D51F80}" type="doc">
      <dgm:prSet loTypeId="urn:microsoft.com/office/officeart/2005/8/layout/cycle1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EB27FEE2-7AD6-45BF-9006-738AFA57A27E}">
      <dgm:prSet phldrT="[Text]"/>
      <dgm:spPr>
        <a:xfrm>
          <a:off x="4487625" y="1616769"/>
          <a:ext cx="830460" cy="830460"/>
        </a:xfrm>
        <a:noFill/>
        <a:ln>
          <a:noFill/>
        </a:ln>
        <a:effectLst/>
      </dgm:spPr>
      <dgm:t>
        <a:bodyPr/>
        <a:lstStyle/>
        <a:p>
          <a:r>
            <a:rPr lang="ru-RU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Разработка</a:t>
          </a:r>
          <a:endParaRPr lang="de-DE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53F920E-4E2D-469D-8B7C-16B60539A5DD}" type="parTrans" cxnId="{20FC1F60-C096-48BC-A37B-4D6B778F28E7}">
      <dgm:prSet/>
      <dgm:spPr/>
      <dgm:t>
        <a:bodyPr/>
        <a:lstStyle/>
        <a:p>
          <a:endParaRPr lang="de-DE" b="1"/>
        </a:p>
      </dgm:t>
    </dgm:pt>
    <dgm:pt modelId="{546AF751-C49B-4FE2-BA52-28C951A87F5B}" type="sibTrans" cxnId="{20FC1F60-C096-48BC-A37B-4D6B778F28E7}">
      <dgm:prSet/>
      <dgm:spPr>
        <a:xfrm>
          <a:off x="1017708" y="1708"/>
          <a:ext cx="4060582" cy="4060582"/>
        </a:xfrm>
        <a:solidFill>
          <a:srgbClr val="4BACC6">
            <a:hueOff val="-1986775"/>
            <a:satOff val="7962"/>
            <a:lumOff val="1726"/>
            <a:alphaOff val="0"/>
          </a:srgb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de-DE" b="1"/>
        </a:p>
      </dgm:t>
    </dgm:pt>
    <dgm:pt modelId="{C002ECBE-3B34-40B1-AFFA-A49B3774D3B2}">
      <dgm:prSet phldrT="[Text]"/>
      <dgm:spPr>
        <a:xfrm>
          <a:off x="3560197" y="3223122"/>
          <a:ext cx="830460" cy="830460"/>
        </a:xfrm>
        <a:noFill/>
        <a:ln>
          <a:noFill/>
        </a:ln>
        <a:effectLst/>
      </dgm:spPr>
      <dgm:t>
        <a:bodyPr/>
        <a:lstStyle/>
        <a:p>
          <a:r>
            <a:rPr lang="ru-RU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Производство</a:t>
          </a:r>
          <a:endParaRPr lang="de-DE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05CC840-E83A-4F43-B1F7-5395A74BAF54}" type="parTrans" cxnId="{69A5E447-7BB4-49C3-8C68-4072E6BBF555}">
      <dgm:prSet/>
      <dgm:spPr/>
      <dgm:t>
        <a:bodyPr/>
        <a:lstStyle/>
        <a:p>
          <a:endParaRPr lang="de-DE" b="1"/>
        </a:p>
      </dgm:t>
    </dgm:pt>
    <dgm:pt modelId="{BE98711B-57DA-44C4-B570-99990829B9E9}" type="sibTrans" cxnId="{69A5E447-7BB4-49C3-8C68-4072E6BBF555}">
      <dgm:prSet/>
      <dgm:spPr>
        <a:xfrm>
          <a:off x="1017708" y="1708"/>
          <a:ext cx="4060582" cy="4060582"/>
        </a:xfrm>
        <a:solidFill>
          <a:srgbClr val="4BACC6">
            <a:hueOff val="-3973551"/>
            <a:satOff val="15924"/>
            <a:lumOff val="3451"/>
            <a:alphaOff val="0"/>
          </a:srgb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de-DE" b="1"/>
        </a:p>
      </dgm:t>
    </dgm:pt>
    <dgm:pt modelId="{4B311273-7E57-4144-B531-812FBF16254B}">
      <dgm:prSet phldrT="[Text]"/>
      <dgm:spPr>
        <a:xfrm>
          <a:off x="1705341" y="3223122"/>
          <a:ext cx="830460" cy="830460"/>
        </a:xfrm>
        <a:noFill/>
        <a:ln>
          <a:noFill/>
        </a:ln>
        <a:effectLst/>
      </dgm:spPr>
      <dgm:t>
        <a:bodyPr/>
        <a:lstStyle/>
        <a:p>
          <a:r>
            <a:rPr lang="ru-RU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Продажи</a:t>
          </a:r>
          <a:endParaRPr lang="de-DE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880476AF-2B76-4F59-9AC5-FFEBD5613A02}" type="parTrans" cxnId="{21B01599-4492-4297-AF85-B09340B969B0}">
      <dgm:prSet/>
      <dgm:spPr/>
      <dgm:t>
        <a:bodyPr/>
        <a:lstStyle/>
        <a:p>
          <a:endParaRPr lang="de-DE" b="1"/>
        </a:p>
      </dgm:t>
    </dgm:pt>
    <dgm:pt modelId="{7D196B69-C818-4A4C-B689-2B9B9E9A2622}" type="sibTrans" cxnId="{21B01599-4492-4297-AF85-B09340B969B0}">
      <dgm:prSet/>
      <dgm:spPr>
        <a:xfrm>
          <a:off x="1017708" y="1708"/>
          <a:ext cx="4060582" cy="4060582"/>
        </a:xfrm>
        <a:solidFill>
          <a:srgbClr val="4BACC6">
            <a:hueOff val="-5960326"/>
            <a:satOff val="23887"/>
            <a:lumOff val="5177"/>
            <a:alphaOff val="0"/>
          </a:srgb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de-DE" b="1"/>
        </a:p>
      </dgm:t>
    </dgm:pt>
    <dgm:pt modelId="{BAE8F08E-551F-48DB-9CA6-C1C37C9BCE14}">
      <dgm:prSet phldrT="[Text]"/>
      <dgm:spPr>
        <a:xfrm>
          <a:off x="777913" y="1616769"/>
          <a:ext cx="830460" cy="830460"/>
        </a:xfrm>
        <a:noFill/>
        <a:ln>
          <a:noFill/>
        </a:ln>
        <a:effectLst/>
      </dgm:spPr>
      <dgm:t>
        <a:bodyPr/>
        <a:lstStyle/>
        <a:p>
          <a:r>
            <a:rPr lang="ru-RU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Использование</a:t>
          </a:r>
          <a:endParaRPr lang="de-DE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4215EE4-1D31-4724-89DF-2B16924B22EA}" type="parTrans" cxnId="{291C6A9D-46B4-40D0-8FF4-A1B4317FF952}">
      <dgm:prSet/>
      <dgm:spPr/>
      <dgm:t>
        <a:bodyPr/>
        <a:lstStyle/>
        <a:p>
          <a:endParaRPr lang="de-DE" b="1"/>
        </a:p>
      </dgm:t>
    </dgm:pt>
    <dgm:pt modelId="{F7D5541D-8263-4375-BDC3-70E704A2E6FC}" type="sibTrans" cxnId="{291C6A9D-46B4-40D0-8FF4-A1B4317FF952}">
      <dgm:prSet/>
      <dgm:spPr>
        <a:xfrm>
          <a:off x="1017708" y="1708"/>
          <a:ext cx="4060582" cy="4060582"/>
        </a:xfrm>
        <a:solidFill>
          <a:srgbClr val="4BACC6">
            <a:hueOff val="-7947101"/>
            <a:satOff val="31849"/>
            <a:lumOff val="6902"/>
            <a:alphaOff val="0"/>
          </a:srgb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de-DE" b="1"/>
        </a:p>
      </dgm:t>
    </dgm:pt>
    <dgm:pt modelId="{33EB2D92-BBB7-430E-BC99-C19AC7CAFB41}">
      <dgm:prSet phldrT="[Text]"/>
      <dgm:spPr>
        <a:xfrm>
          <a:off x="1705341" y="10416"/>
          <a:ext cx="830460" cy="830460"/>
        </a:xfrm>
        <a:noFill/>
        <a:ln>
          <a:noFill/>
        </a:ln>
        <a:effectLst/>
      </dgm:spPr>
      <dgm:t>
        <a:bodyPr/>
        <a:lstStyle/>
        <a:p>
          <a:r>
            <a:rPr lang="ru-RU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Сбор</a:t>
          </a:r>
          <a:endParaRPr lang="de-DE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7FC9483-F628-4CD4-AC60-4BB816440F20}" type="parTrans" cxnId="{0494B415-0F97-4CD2-93D9-7D86F060C5B5}">
      <dgm:prSet/>
      <dgm:spPr/>
      <dgm:t>
        <a:bodyPr/>
        <a:lstStyle/>
        <a:p>
          <a:endParaRPr lang="de-DE" b="1"/>
        </a:p>
      </dgm:t>
    </dgm:pt>
    <dgm:pt modelId="{8DAB804C-6512-4E80-A7F7-3202D4CA492C}" type="sibTrans" cxnId="{0494B415-0F97-4CD2-93D9-7D86F060C5B5}">
      <dgm:prSet/>
      <dgm:spPr>
        <a:xfrm>
          <a:off x="1017708" y="1708"/>
          <a:ext cx="4060582" cy="4060582"/>
        </a:xfrm>
        <a:solidFill>
          <a:srgbClr val="4BACC6">
            <a:hueOff val="-9933876"/>
            <a:satOff val="39811"/>
            <a:lumOff val="8628"/>
            <a:alphaOff val="0"/>
          </a:srgb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de-DE" b="1"/>
        </a:p>
      </dgm:t>
    </dgm:pt>
    <dgm:pt modelId="{2AFA3B1C-C024-43EC-8B86-5AD505FCE063}">
      <dgm:prSet/>
      <dgm:spPr>
        <a:xfrm>
          <a:off x="3560197" y="10416"/>
          <a:ext cx="830460" cy="830460"/>
        </a:xfrm>
        <a:noFill/>
        <a:ln>
          <a:noFill/>
        </a:ln>
        <a:effectLst/>
      </dgm:spPr>
      <dgm:t>
        <a:bodyPr/>
        <a:lstStyle/>
        <a:p>
          <a:r>
            <a:rPr lang="ru-RU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Переработка</a:t>
          </a:r>
          <a:endParaRPr lang="de-DE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0C6FBB1-6770-4281-AF77-75F43C02CD15}" type="parTrans" cxnId="{49409E12-8C9B-4B35-8AE4-3546C1E2FA7F}">
      <dgm:prSet/>
      <dgm:spPr/>
      <dgm:t>
        <a:bodyPr/>
        <a:lstStyle/>
        <a:p>
          <a:endParaRPr lang="de-DE" b="1"/>
        </a:p>
      </dgm:t>
    </dgm:pt>
    <dgm:pt modelId="{11F3B04E-8095-4C4A-80AA-A6200A2769F2}" type="sibTrans" cxnId="{49409E12-8C9B-4B35-8AE4-3546C1E2FA7F}">
      <dgm:prSet/>
      <dgm:spPr>
        <a:xfrm>
          <a:off x="1017708" y="1708"/>
          <a:ext cx="4060582" cy="4060582"/>
        </a:xfr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de-DE" b="1"/>
        </a:p>
      </dgm:t>
    </dgm:pt>
    <dgm:pt modelId="{FAE2F79B-1BEA-45EF-8E94-2D55497E9083}" type="pres">
      <dgm:prSet presAssocID="{1E6421DC-015B-48B3-960D-097455D51F8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A6C9370F-9033-4106-8C1D-F9EBDF6E795B}" type="pres">
      <dgm:prSet presAssocID="{2AFA3B1C-C024-43EC-8B86-5AD505FCE063}" presName="dummy" presStyleCnt="0"/>
      <dgm:spPr/>
    </dgm:pt>
    <dgm:pt modelId="{364AB476-6015-404E-8A0F-3268C4FDA212}" type="pres">
      <dgm:prSet presAssocID="{2AFA3B1C-C024-43EC-8B86-5AD505FCE063}" presName="node" presStyleLbl="revTx" presStyleIdx="0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6DFF8C4E-8859-4ADA-B84F-63B4009C4924}" type="pres">
      <dgm:prSet presAssocID="{11F3B04E-8095-4C4A-80AA-A6200A2769F2}" presName="sibTrans" presStyleLbl="node1" presStyleIdx="0" presStyleCnt="6"/>
      <dgm:spPr>
        <a:prstGeom prst="circularArrow">
          <a:avLst>
            <a:gd name="adj1" fmla="val 3988"/>
            <a:gd name="adj2" fmla="val 250168"/>
            <a:gd name="adj3" fmla="val 20573676"/>
            <a:gd name="adj4" fmla="val 18982452"/>
            <a:gd name="adj5" fmla="val 4653"/>
          </a:avLst>
        </a:prstGeom>
      </dgm:spPr>
      <dgm:t>
        <a:bodyPr/>
        <a:lstStyle/>
        <a:p>
          <a:endParaRPr lang="de-DE"/>
        </a:p>
      </dgm:t>
    </dgm:pt>
    <dgm:pt modelId="{ABB922E7-4BDE-4A84-9CB2-98F590DCC279}" type="pres">
      <dgm:prSet presAssocID="{EB27FEE2-7AD6-45BF-9006-738AFA57A27E}" presName="dummy" presStyleCnt="0"/>
      <dgm:spPr/>
    </dgm:pt>
    <dgm:pt modelId="{BD1C28E4-8CA2-4382-AFA1-964E018F9AA2}" type="pres">
      <dgm:prSet presAssocID="{EB27FEE2-7AD6-45BF-9006-738AFA57A27E}" presName="node" presStyleLbl="revTx" presStyleIdx="1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2D72C7B1-9CBF-4BC7-85E7-0CE3F5791650}" type="pres">
      <dgm:prSet presAssocID="{546AF751-C49B-4FE2-BA52-28C951A87F5B}" presName="sibTrans" presStyleLbl="node1" presStyleIdx="1" presStyleCnt="6"/>
      <dgm:spPr>
        <a:prstGeom prst="circularArrow">
          <a:avLst>
            <a:gd name="adj1" fmla="val 3988"/>
            <a:gd name="adj2" fmla="val 250168"/>
            <a:gd name="adj3" fmla="val 2367380"/>
            <a:gd name="adj4" fmla="val 776155"/>
            <a:gd name="adj5" fmla="val 4653"/>
          </a:avLst>
        </a:prstGeom>
      </dgm:spPr>
      <dgm:t>
        <a:bodyPr/>
        <a:lstStyle/>
        <a:p>
          <a:endParaRPr lang="de-DE"/>
        </a:p>
      </dgm:t>
    </dgm:pt>
    <dgm:pt modelId="{04368C66-9822-4274-9A12-3D726716188C}" type="pres">
      <dgm:prSet presAssocID="{C002ECBE-3B34-40B1-AFFA-A49B3774D3B2}" presName="dummy" presStyleCnt="0"/>
      <dgm:spPr/>
    </dgm:pt>
    <dgm:pt modelId="{626BF328-E922-44C8-901B-8834C4519F30}" type="pres">
      <dgm:prSet presAssocID="{C002ECBE-3B34-40B1-AFFA-A49B3774D3B2}" presName="node" presStyleLbl="revTx" presStyleIdx="2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CBCD36EF-B064-470F-AC17-94D2A9E1B25E}" type="pres">
      <dgm:prSet presAssocID="{BE98711B-57DA-44C4-B570-99990829B9E9}" presName="sibTrans" presStyleLbl="node1" presStyleIdx="2" presStyleCnt="6"/>
      <dgm:spPr>
        <a:prstGeom prst="circularArrow">
          <a:avLst>
            <a:gd name="adj1" fmla="val 3988"/>
            <a:gd name="adj2" fmla="val 250168"/>
            <a:gd name="adj3" fmla="val 6111625"/>
            <a:gd name="adj4" fmla="val 4438207"/>
            <a:gd name="adj5" fmla="val 4653"/>
          </a:avLst>
        </a:prstGeom>
      </dgm:spPr>
      <dgm:t>
        <a:bodyPr/>
        <a:lstStyle/>
        <a:p>
          <a:endParaRPr lang="de-DE"/>
        </a:p>
      </dgm:t>
    </dgm:pt>
    <dgm:pt modelId="{C752A1CB-C41D-44BD-9A14-1541A27F46BF}" type="pres">
      <dgm:prSet presAssocID="{4B311273-7E57-4144-B531-812FBF16254B}" presName="dummy" presStyleCnt="0"/>
      <dgm:spPr/>
    </dgm:pt>
    <dgm:pt modelId="{8AF276C9-0528-423B-ABC4-0133ECB8F3DA}" type="pres">
      <dgm:prSet presAssocID="{4B311273-7E57-4144-B531-812FBF16254B}" presName="node" presStyleLbl="revTx" presStyleIdx="3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970ACDC8-DF90-4E53-A6F4-4EA59A4AD4F1}" type="pres">
      <dgm:prSet presAssocID="{7D196B69-C818-4A4C-B689-2B9B9E9A2622}" presName="sibTrans" presStyleLbl="node1" presStyleIdx="3" presStyleCnt="6"/>
      <dgm:spPr>
        <a:prstGeom prst="circularArrow">
          <a:avLst>
            <a:gd name="adj1" fmla="val 3988"/>
            <a:gd name="adj2" fmla="val 250168"/>
            <a:gd name="adj3" fmla="val 9773676"/>
            <a:gd name="adj4" fmla="val 8182452"/>
            <a:gd name="adj5" fmla="val 4653"/>
          </a:avLst>
        </a:prstGeom>
      </dgm:spPr>
      <dgm:t>
        <a:bodyPr/>
        <a:lstStyle/>
        <a:p>
          <a:endParaRPr lang="de-DE"/>
        </a:p>
      </dgm:t>
    </dgm:pt>
    <dgm:pt modelId="{9532CFDF-9259-49AB-92A8-70CE0B9D0079}" type="pres">
      <dgm:prSet presAssocID="{BAE8F08E-551F-48DB-9CA6-C1C37C9BCE14}" presName="dummy" presStyleCnt="0"/>
      <dgm:spPr/>
    </dgm:pt>
    <dgm:pt modelId="{246C0A77-5D27-4AE6-A4D2-1386E7EE006C}" type="pres">
      <dgm:prSet presAssocID="{BAE8F08E-551F-48DB-9CA6-C1C37C9BCE14}" presName="node" presStyleLbl="revTx" presStyleIdx="4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5E9D0839-58E5-4213-A6D0-1CC31C0DE4D5}" type="pres">
      <dgm:prSet presAssocID="{F7D5541D-8263-4375-BDC3-70E704A2E6FC}" presName="sibTrans" presStyleLbl="node1" presStyleIdx="4" presStyleCnt="6"/>
      <dgm:spPr>
        <a:prstGeom prst="circularArrow">
          <a:avLst>
            <a:gd name="adj1" fmla="val 3988"/>
            <a:gd name="adj2" fmla="val 250168"/>
            <a:gd name="adj3" fmla="val 13167380"/>
            <a:gd name="adj4" fmla="val 11576155"/>
            <a:gd name="adj5" fmla="val 4653"/>
          </a:avLst>
        </a:prstGeom>
      </dgm:spPr>
      <dgm:t>
        <a:bodyPr/>
        <a:lstStyle/>
        <a:p>
          <a:endParaRPr lang="de-DE"/>
        </a:p>
      </dgm:t>
    </dgm:pt>
    <dgm:pt modelId="{0077CFEB-5A3F-4134-971E-59838945B4C3}" type="pres">
      <dgm:prSet presAssocID="{33EB2D92-BBB7-430E-BC99-C19AC7CAFB41}" presName="dummy" presStyleCnt="0"/>
      <dgm:spPr/>
    </dgm:pt>
    <dgm:pt modelId="{9B389ADD-89E4-48F9-90F4-29780A416229}" type="pres">
      <dgm:prSet presAssocID="{33EB2D92-BBB7-430E-BC99-C19AC7CAFB41}" presName="node" presStyleLbl="revTx" presStyleIdx="5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B3A9197E-E43E-4727-A8B0-1E2AE044B67E}" type="pres">
      <dgm:prSet presAssocID="{8DAB804C-6512-4E80-A7F7-3202D4CA492C}" presName="sibTrans" presStyleLbl="node1" presStyleIdx="5" presStyleCnt="6"/>
      <dgm:spPr>
        <a:prstGeom prst="circularArrow">
          <a:avLst>
            <a:gd name="adj1" fmla="val 3988"/>
            <a:gd name="adj2" fmla="val 250168"/>
            <a:gd name="adj3" fmla="val 16911625"/>
            <a:gd name="adj4" fmla="val 15238207"/>
            <a:gd name="adj5" fmla="val 4653"/>
          </a:avLst>
        </a:prstGeom>
      </dgm:spPr>
      <dgm:t>
        <a:bodyPr/>
        <a:lstStyle/>
        <a:p>
          <a:endParaRPr lang="de-DE"/>
        </a:p>
      </dgm:t>
    </dgm:pt>
  </dgm:ptLst>
  <dgm:cxnLst>
    <dgm:cxn modelId="{0494B415-0F97-4CD2-93D9-7D86F060C5B5}" srcId="{1E6421DC-015B-48B3-960D-097455D51F80}" destId="{33EB2D92-BBB7-430E-BC99-C19AC7CAFB41}" srcOrd="5" destOrd="0" parTransId="{37FC9483-F628-4CD4-AC60-4BB816440F20}" sibTransId="{8DAB804C-6512-4E80-A7F7-3202D4CA492C}"/>
    <dgm:cxn modelId="{782702AA-7234-4F2F-98C4-8A9457991438}" type="presOf" srcId="{7D196B69-C818-4A4C-B689-2B9B9E9A2622}" destId="{970ACDC8-DF90-4E53-A6F4-4EA59A4AD4F1}" srcOrd="0" destOrd="0" presId="urn:microsoft.com/office/officeart/2005/8/layout/cycle1"/>
    <dgm:cxn modelId="{568AB77A-DBF6-4EBE-ABF4-2F85F256F9AB}" type="presOf" srcId="{C002ECBE-3B34-40B1-AFFA-A49B3774D3B2}" destId="{626BF328-E922-44C8-901B-8834C4519F30}" srcOrd="0" destOrd="0" presId="urn:microsoft.com/office/officeart/2005/8/layout/cycle1"/>
    <dgm:cxn modelId="{264CF7A0-2B3C-4A0B-B6EB-D90DE315DD7B}" type="presOf" srcId="{33EB2D92-BBB7-430E-BC99-C19AC7CAFB41}" destId="{9B389ADD-89E4-48F9-90F4-29780A416229}" srcOrd="0" destOrd="0" presId="urn:microsoft.com/office/officeart/2005/8/layout/cycle1"/>
    <dgm:cxn modelId="{20FC1F60-C096-48BC-A37B-4D6B778F28E7}" srcId="{1E6421DC-015B-48B3-960D-097455D51F80}" destId="{EB27FEE2-7AD6-45BF-9006-738AFA57A27E}" srcOrd="1" destOrd="0" parTransId="{353F920E-4E2D-469D-8B7C-16B60539A5DD}" sibTransId="{546AF751-C49B-4FE2-BA52-28C951A87F5B}"/>
    <dgm:cxn modelId="{3EB15209-4AFE-4DEE-B62C-29B21C358E11}" type="presOf" srcId="{8DAB804C-6512-4E80-A7F7-3202D4CA492C}" destId="{B3A9197E-E43E-4727-A8B0-1E2AE044B67E}" srcOrd="0" destOrd="0" presId="urn:microsoft.com/office/officeart/2005/8/layout/cycle1"/>
    <dgm:cxn modelId="{8DEA4A39-4AC0-4C60-A890-F804675E4C7E}" type="presOf" srcId="{BAE8F08E-551F-48DB-9CA6-C1C37C9BCE14}" destId="{246C0A77-5D27-4AE6-A4D2-1386E7EE006C}" srcOrd="0" destOrd="0" presId="urn:microsoft.com/office/officeart/2005/8/layout/cycle1"/>
    <dgm:cxn modelId="{62ADEB97-3E00-44A8-A051-2957AF027579}" type="presOf" srcId="{546AF751-C49B-4FE2-BA52-28C951A87F5B}" destId="{2D72C7B1-9CBF-4BC7-85E7-0CE3F5791650}" srcOrd="0" destOrd="0" presId="urn:microsoft.com/office/officeart/2005/8/layout/cycle1"/>
    <dgm:cxn modelId="{49409E12-8C9B-4B35-8AE4-3546C1E2FA7F}" srcId="{1E6421DC-015B-48B3-960D-097455D51F80}" destId="{2AFA3B1C-C024-43EC-8B86-5AD505FCE063}" srcOrd="0" destOrd="0" parTransId="{10C6FBB1-6770-4281-AF77-75F43C02CD15}" sibTransId="{11F3B04E-8095-4C4A-80AA-A6200A2769F2}"/>
    <dgm:cxn modelId="{291C6A9D-46B4-40D0-8FF4-A1B4317FF952}" srcId="{1E6421DC-015B-48B3-960D-097455D51F80}" destId="{BAE8F08E-551F-48DB-9CA6-C1C37C9BCE14}" srcOrd="4" destOrd="0" parTransId="{F4215EE4-1D31-4724-89DF-2B16924B22EA}" sibTransId="{F7D5541D-8263-4375-BDC3-70E704A2E6FC}"/>
    <dgm:cxn modelId="{7E4E6646-8783-475E-9EFA-C7717F3910EA}" type="presOf" srcId="{BE98711B-57DA-44C4-B570-99990829B9E9}" destId="{CBCD36EF-B064-470F-AC17-94D2A9E1B25E}" srcOrd="0" destOrd="0" presId="urn:microsoft.com/office/officeart/2005/8/layout/cycle1"/>
    <dgm:cxn modelId="{866A037D-3136-4349-A2E8-61A67DFF0BE1}" type="presOf" srcId="{2AFA3B1C-C024-43EC-8B86-5AD505FCE063}" destId="{364AB476-6015-404E-8A0F-3268C4FDA212}" srcOrd="0" destOrd="0" presId="urn:microsoft.com/office/officeart/2005/8/layout/cycle1"/>
    <dgm:cxn modelId="{BF270EBB-9748-46B2-BDA6-ECE60DF8F327}" type="presOf" srcId="{F7D5541D-8263-4375-BDC3-70E704A2E6FC}" destId="{5E9D0839-58E5-4213-A6D0-1CC31C0DE4D5}" srcOrd="0" destOrd="0" presId="urn:microsoft.com/office/officeart/2005/8/layout/cycle1"/>
    <dgm:cxn modelId="{640022D6-0C62-4E64-9EEA-06A8F5424756}" type="presOf" srcId="{EB27FEE2-7AD6-45BF-9006-738AFA57A27E}" destId="{BD1C28E4-8CA2-4382-AFA1-964E018F9AA2}" srcOrd="0" destOrd="0" presId="urn:microsoft.com/office/officeart/2005/8/layout/cycle1"/>
    <dgm:cxn modelId="{21B01599-4492-4297-AF85-B09340B969B0}" srcId="{1E6421DC-015B-48B3-960D-097455D51F80}" destId="{4B311273-7E57-4144-B531-812FBF16254B}" srcOrd="3" destOrd="0" parTransId="{880476AF-2B76-4F59-9AC5-FFEBD5613A02}" sibTransId="{7D196B69-C818-4A4C-B689-2B9B9E9A2622}"/>
    <dgm:cxn modelId="{3AB909A4-6B41-4AD9-BEA0-91F527C4D507}" type="presOf" srcId="{11F3B04E-8095-4C4A-80AA-A6200A2769F2}" destId="{6DFF8C4E-8859-4ADA-B84F-63B4009C4924}" srcOrd="0" destOrd="0" presId="urn:microsoft.com/office/officeart/2005/8/layout/cycle1"/>
    <dgm:cxn modelId="{1BE16DD6-C1F4-420B-91A8-62B0A851D0D7}" type="presOf" srcId="{4B311273-7E57-4144-B531-812FBF16254B}" destId="{8AF276C9-0528-423B-ABC4-0133ECB8F3DA}" srcOrd="0" destOrd="0" presId="urn:microsoft.com/office/officeart/2005/8/layout/cycle1"/>
    <dgm:cxn modelId="{69A5E447-7BB4-49C3-8C68-4072E6BBF555}" srcId="{1E6421DC-015B-48B3-960D-097455D51F80}" destId="{C002ECBE-3B34-40B1-AFFA-A49B3774D3B2}" srcOrd="2" destOrd="0" parTransId="{F05CC840-E83A-4F43-B1F7-5395A74BAF54}" sibTransId="{BE98711B-57DA-44C4-B570-99990829B9E9}"/>
    <dgm:cxn modelId="{C6801D60-36A1-4D42-B44C-70BACC36A13E}" type="presOf" srcId="{1E6421DC-015B-48B3-960D-097455D51F80}" destId="{FAE2F79B-1BEA-45EF-8E94-2D55497E9083}" srcOrd="0" destOrd="0" presId="urn:microsoft.com/office/officeart/2005/8/layout/cycle1"/>
    <dgm:cxn modelId="{231DDE07-81D7-4B50-8920-3E73B8E869A9}" type="presParOf" srcId="{FAE2F79B-1BEA-45EF-8E94-2D55497E9083}" destId="{A6C9370F-9033-4106-8C1D-F9EBDF6E795B}" srcOrd="0" destOrd="0" presId="urn:microsoft.com/office/officeart/2005/8/layout/cycle1"/>
    <dgm:cxn modelId="{4FA4DC60-DC9C-4121-A34E-5F23E44328B1}" type="presParOf" srcId="{FAE2F79B-1BEA-45EF-8E94-2D55497E9083}" destId="{364AB476-6015-404E-8A0F-3268C4FDA212}" srcOrd="1" destOrd="0" presId="urn:microsoft.com/office/officeart/2005/8/layout/cycle1"/>
    <dgm:cxn modelId="{3FB581C9-5284-401D-A3DF-9CF6A13512CF}" type="presParOf" srcId="{FAE2F79B-1BEA-45EF-8E94-2D55497E9083}" destId="{6DFF8C4E-8859-4ADA-B84F-63B4009C4924}" srcOrd="2" destOrd="0" presId="urn:microsoft.com/office/officeart/2005/8/layout/cycle1"/>
    <dgm:cxn modelId="{22C1E09B-E8C7-4655-8921-B17DC2FA8BAC}" type="presParOf" srcId="{FAE2F79B-1BEA-45EF-8E94-2D55497E9083}" destId="{ABB922E7-4BDE-4A84-9CB2-98F590DCC279}" srcOrd="3" destOrd="0" presId="urn:microsoft.com/office/officeart/2005/8/layout/cycle1"/>
    <dgm:cxn modelId="{D6A020A7-3D83-4863-8372-BDA0D7E9A957}" type="presParOf" srcId="{FAE2F79B-1BEA-45EF-8E94-2D55497E9083}" destId="{BD1C28E4-8CA2-4382-AFA1-964E018F9AA2}" srcOrd="4" destOrd="0" presId="urn:microsoft.com/office/officeart/2005/8/layout/cycle1"/>
    <dgm:cxn modelId="{41E19717-4048-4691-84C9-B6EB72834D75}" type="presParOf" srcId="{FAE2F79B-1BEA-45EF-8E94-2D55497E9083}" destId="{2D72C7B1-9CBF-4BC7-85E7-0CE3F5791650}" srcOrd="5" destOrd="0" presId="urn:microsoft.com/office/officeart/2005/8/layout/cycle1"/>
    <dgm:cxn modelId="{EFE643C6-6C87-479C-9E4A-F625671D6C6E}" type="presParOf" srcId="{FAE2F79B-1BEA-45EF-8E94-2D55497E9083}" destId="{04368C66-9822-4274-9A12-3D726716188C}" srcOrd="6" destOrd="0" presId="urn:microsoft.com/office/officeart/2005/8/layout/cycle1"/>
    <dgm:cxn modelId="{CBB64D56-1612-40A6-A769-AE919A0E8AB6}" type="presParOf" srcId="{FAE2F79B-1BEA-45EF-8E94-2D55497E9083}" destId="{626BF328-E922-44C8-901B-8834C4519F30}" srcOrd="7" destOrd="0" presId="urn:microsoft.com/office/officeart/2005/8/layout/cycle1"/>
    <dgm:cxn modelId="{09267B46-953C-4FF0-9640-7C1BD2277A77}" type="presParOf" srcId="{FAE2F79B-1BEA-45EF-8E94-2D55497E9083}" destId="{CBCD36EF-B064-470F-AC17-94D2A9E1B25E}" srcOrd="8" destOrd="0" presId="urn:microsoft.com/office/officeart/2005/8/layout/cycle1"/>
    <dgm:cxn modelId="{91F099BE-0053-49AD-B8B2-854B6F7B4C61}" type="presParOf" srcId="{FAE2F79B-1BEA-45EF-8E94-2D55497E9083}" destId="{C752A1CB-C41D-44BD-9A14-1541A27F46BF}" srcOrd="9" destOrd="0" presId="urn:microsoft.com/office/officeart/2005/8/layout/cycle1"/>
    <dgm:cxn modelId="{6CE9CBA0-911C-4793-9A30-866DEACDB267}" type="presParOf" srcId="{FAE2F79B-1BEA-45EF-8E94-2D55497E9083}" destId="{8AF276C9-0528-423B-ABC4-0133ECB8F3DA}" srcOrd="10" destOrd="0" presId="urn:microsoft.com/office/officeart/2005/8/layout/cycle1"/>
    <dgm:cxn modelId="{2E7F6119-2B29-4A17-9A2D-954AE35532AC}" type="presParOf" srcId="{FAE2F79B-1BEA-45EF-8E94-2D55497E9083}" destId="{970ACDC8-DF90-4E53-A6F4-4EA59A4AD4F1}" srcOrd="11" destOrd="0" presId="urn:microsoft.com/office/officeart/2005/8/layout/cycle1"/>
    <dgm:cxn modelId="{DF0622F8-AD91-47AD-96F5-5658426682BD}" type="presParOf" srcId="{FAE2F79B-1BEA-45EF-8E94-2D55497E9083}" destId="{9532CFDF-9259-49AB-92A8-70CE0B9D0079}" srcOrd="12" destOrd="0" presId="urn:microsoft.com/office/officeart/2005/8/layout/cycle1"/>
    <dgm:cxn modelId="{5E46D068-58A9-4A2B-8186-317ACF1CAF03}" type="presParOf" srcId="{FAE2F79B-1BEA-45EF-8E94-2D55497E9083}" destId="{246C0A77-5D27-4AE6-A4D2-1386E7EE006C}" srcOrd="13" destOrd="0" presId="urn:microsoft.com/office/officeart/2005/8/layout/cycle1"/>
    <dgm:cxn modelId="{925F2F16-1970-4733-811B-49AFF809140A}" type="presParOf" srcId="{FAE2F79B-1BEA-45EF-8E94-2D55497E9083}" destId="{5E9D0839-58E5-4213-A6D0-1CC31C0DE4D5}" srcOrd="14" destOrd="0" presId="urn:microsoft.com/office/officeart/2005/8/layout/cycle1"/>
    <dgm:cxn modelId="{AB604D95-F4A1-4319-AD42-3A7E50B5A26C}" type="presParOf" srcId="{FAE2F79B-1BEA-45EF-8E94-2D55497E9083}" destId="{0077CFEB-5A3F-4134-971E-59838945B4C3}" srcOrd="15" destOrd="0" presId="urn:microsoft.com/office/officeart/2005/8/layout/cycle1"/>
    <dgm:cxn modelId="{1D450231-FA34-4F25-8022-FAC7DF69769D}" type="presParOf" srcId="{FAE2F79B-1BEA-45EF-8E94-2D55497E9083}" destId="{9B389ADD-89E4-48F9-90F4-29780A416229}" srcOrd="16" destOrd="0" presId="urn:microsoft.com/office/officeart/2005/8/layout/cycle1"/>
    <dgm:cxn modelId="{8DAA06C6-B8EE-4EFC-8698-EA9DAB47F02C}" type="presParOf" srcId="{FAE2F79B-1BEA-45EF-8E94-2D55497E9083}" destId="{B3A9197E-E43E-4727-A8B0-1E2AE044B67E}" srcOrd="17" destOrd="0" presId="urn:microsoft.com/office/officeart/2005/8/layout/cycle1"/>
  </dgm:cxnLst>
  <dgm:bg>
    <a:solidFill>
      <a:schemeClr val="bg1">
        <a:alpha val="65000"/>
      </a:schemeClr>
    </a:solidFill>
    <a:effectLst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AC3C0F-BB7B-47EB-A05C-D9511A6CE66A}" type="doc">
      <dgm:prSet loTypeId="urn:microsoft.com/office/officeart/2005/8/layout/radial6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de-DE"/>
        </a:p>
      </dgm:t>
    </dgm:pt>
    <dgm:pt modelId="{E8C97749-838C-46EA-B1BE-14A7EDF318D6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de-DE" b="1" dirty="0"/>
        </a:p>
      </dgm:t>
    </dgm:pt>
    <dgm:pt modelId="{0FAC4CCE-8408-4413-9751-569DCE672479}" type="parTrans" cxnId="{0B44BEB6-A2A2-4634-A113-3D845B5140AA}">
      <dgm:prSet/>
      <dgm:spPr/>
      <dgm:t>
        <a:bodyPr/>
        <a:lstStyle/>
        <a:p>
          <a:endParaRPr lang="de-DE" b="1"/>
        </a:p>
      </dgm:t>
    </dgm:pt>
    <dgm:pt modelId="{FA17A1C6-87BF-4613-88A2-EE1E7BE7D67F}" type="sibTrans" cxnId="{0B44BEB6-A2A2-4634-A113-3D845B5140AA}">
      <dgm:prSet/>
      <dgm:spPr/>
      <dgm:t>
        <a:bodyPr/>
        <a:lstStyle/>
        <a:p>
          <a:endParaRPr lang="de-DE" b="1"/>
        </a:p>
      </dgm:t>
    </dgm:pt>
    <dgm:pt modelId="{097671C7-9407-4C77-B5C1-3E2618B5CEC5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300" b="1" dirty="0" smtClean="0"/>
            <a:t>Экология</a:t>
          </a:r>
          <a:endParaRPr lang="de-DE" sz="1300" b="1" dirty="0"/>
        </a:p>
      </dgm:t>
    </dgm:pt>
    <dgm:pt modelId="{82D4888A-07A4-4774-AABD-718EA94351E4}" type="parTrans" cxnId="{05956600-EE1F-4EEC-B80E-F6F54EDF41B1}">
      <dgm:prSet/>
      <dgm:spPr/>
      <dgm:t>
        <a:bodyPr/>
        <a:lstStyle/>
        <a:p>
          <a:endParaRPr lang="de-DE" b="1"/>
        </a:p>
      </dgm:t>
    </dgm:pt>
    <dgm:pt modelId="{FEEBD6BC-2B2B-4EAD-B57C-8BF86C995688}" type="sibTrans" cxnId="{05956600-EE1F-4EEC-B80E-F6F54EDF41B1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de-DE" b="1"/>
        </a:p>
      </dgm:t>
    </dgm:pt>
    <dgm:pt modelId="{B3E8479B-BDB6-4BDB-BB67-F08C3AF0E05C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b="1" dirty="0" smtClean="0"/>
            <a:t>Решение</a:t>
          </a:r>
          <a:endParaRPr lang="de-DE" b="1" dirty="0"/>
        </a:p>
      </dgm:t>
    </dgm:pt>
    <dgm:pt modelId="{083E8BAE-7E73-40CF-9E0C-5ACDC8B74DEF}" type="parTrans" cxnId="{80566A2F-0800-4FD8-B5B0-A6186DE2DEB8}">
      <dgm:prSet/>
      <dgm:spPr/>
      <dgm:t>
        <a:bodyPr/>
        <a:lstStyle/>
        <a:p>
          <a:endParaRPr lang="de-DE" b="1"/>
        </a:p>
      </dgm:t>
    </dgm:pt>
    <dgm:pt modelId="{B1998E16-A928-48CE-AFF0-66CAB6A266C7}" type="sibTrans" cxnId="{80566A2F-0800-4FD8-B5B0-A6186DE2DEB8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de-DE" b="1"/>
        </a:p>
      </dgm:t>
    </dgm:pt>
    <dgm:pt modelId="{51AFAD0E-FE01-463F-B102-8C55E120FF57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b="1" dirty="0" smtClean="0"/>
            <a:t>Стандарты</a:t>
          </a:r>
          <a:endParaRPr lang="de-DE" b="1" dirty="0"/>
        </a:p>
      </dgm:t>
    </dgm:pt>
    <dgm:pt modelId="{B13DC811-187E-494E-8AC7-F66CC756096D}" type="parTrans" cxnId="{5B76FF7F-8EB7-4437-8FCB-18EC9CC770D8}">
      <dgm:prSet/>
      <dgm:spPr/>
      <dgm:t>
        <a:bodyPr/>
        <a:lstStyle/>
        <a:p>
          <a:endParaRPr lang="de-DE" b="1"/>
        </a:p>
      </dgm:t>
    </dgm:pt>
    <dgm:pt modelId="{A0E4A195-0835-46A9-A49E-4C832060A410}" type="sibTrans" cxnId="{5B76FF7F-8EB7-4437-8FCB-18EC9CC770D8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de-DE" b="1"/>
        </a:p>
      </dgm:t>
    </dgm:pt>
    <dgm:pt modelId="{EF571806-80EB-4438-917C-2CE173151F5B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b="1" dirty="0" smtClean="0"/>
            <a:t>Технологии</a:t>
          </a:r>
          <a:endParaRPr lang="de-DE" b="1" dirty="0"/>
        </a:p>
      </dgm:t>
    </dgm:pt>
    <dgm:pt modelId="{EE45A7DB-F75A-4003-A4DA-100A36F1E3E9}" type="parTrans" cxnId="{5ADD6862-9667-49B1-8A4D-45E06F72E9AB}">
      <dgm:prSet/>
      <dgm:spPr/>
      <dgm:t>
        <a:bodyPr/>
        <a:lstStyle/>
        <a:p>
          <a:endParaRPr lang="de-DE" b="1"/>
        </a:p>
      </dgm:t>
    </dgm:pt>
    <dgm:pt modelId="{E7FD92AD-691B-43CE-8BAE-E5AB3572AB08}" type="sibTrans" cxnId="{5ADD6862-9667-49B1-8A4D-45E06F72E9AB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de-DE" b="1"/>
        </a:p>
      </dgm:t>
    </dgm:pt>
    <dgm:pt modelId="{74014009-D411-41DD-A509-EA94FF15DC3D}" type="pres">
      <dgm:prSet presAssocID="{C7AC3C0F-BB7B-47EB-A05C-D9511A6CE66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709DE9DF-E515-496E-AEB0-F550D1A94152}" type="pres">
      <dgm:prSet presAssocID="{E8C97749-838C-46EA-B1BE-14A7EDF318D6}" presName="centerShape" presStyleLbl="node0" presStyleIdx="0" presStyleCnt="1"/>
      <dgm:spPr/>
      <dgm:t>
        <a:bodyPr/>
        <a:lstStyle/>
        <a:p>
          <a:endParaRPr lang="de-DE"/>
        </a:p>
      </dgm:t>
    </dgm:pt>
    <dgm:pt modelId="{58A24232-881C-4C41-BF8F-ACD780C2E049}" type="pres">
      <dgm:prSet presAssocID="{097671C7-9407-4C77-B5C1-3E2618B5CEC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E8CADEC-31AE-4793-A7F1-65AF1C952F17}" type="pres">
      <dgm:prSet presAssocID="{097671C7-9407-4C77-B5C1-3E2618B5CEC5}" presName="dummy" presStyleCnt="0"/>
      <dgm:spPr/>
    </dgm:pt>
    <dgm:pt modelId="{FD0C25E1-B3B9-48D7-9AD8-2581EFEB07F5}" type="pres">
      <dgm:prSet presAssocID="{FEEBD6BC-2B2B-4EAD-B57C-8BF86C995688}" presName="sibTrans" presStyleLbl="sibTrans2D1" presStyleIdx="0" presStyleCnt="4"/>
      <dgm:spPr/>
      <dgm:t>
        <a:bodyPr/>
        <a:lstStyle/>
        <a:p>
          <a:endParaRPr lang="de-DE"/>
        </a:p>
      </dgm:t>
    </dgm:pt>
    <dgm:pt modelId="{22D19D4E-C8C3-4396-9EA9-4F1AF1A22E9C}" type="pres">
      <dgm:prSet presAssocID="{B3E8479B-BDB6-4BDB-BB67-F08C3AF0E05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8D2ACC5-7293-45E5-9FA1-9F37A2C80B9D}" type="pres">
      <dgm:prSet presAssocID="{B3E8479B-BDB6-4BDB-BB67-F08C3AF0E05C}" presName="dummy" presStyleCnt="0"/>
      <dgm:spPr/>
    </dgm:pt>
    <dgm:pt modelId="{DACCF53B-20DA-4E01-BAFC-F0B28ED09995}" type="pres">
      <dgm:prSet presAssocID="{B1998E16-A928-48CE-AFF0-66CAB6A266C7}" presName="sibTrans" presStyleLbl="sibTrans2D1" presStyleIdx="1" presStyleCnt="4"/>
      <dgm:spPr/>
      <dgm:t>
        <a:bodyPr/>
        <a:lstStyle/>
        <a:p>
          <a:endParaRPr lang="de-DE"/>
        </a:p>
      </dgm:t>
    </dgm:pt>
    <dgm:pt modelId="{3B8290C9-B274-4933-B1AF-4FA281CDCF59}" type="pres">
      <dgm:prSet presAssocID="{51AFAD0E-FE01-463F-B102-8C55E120FF5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F3ED4F1-AEC8-4EEC-AE03-A46015A53DB4}" type="pres">
      <dgm:prSet presAssocID="{51AFAD0E-FE01-463F-B102-8C55E120FF57}" presName="dummy" presStyleCnt="0"/>
      <dgm:spPr/>
    </dgm:pt>
    <dgm:pt modelId="{D9B22549-DA39-42E4-A44B-83756C63A46D}" type="pres">
      <dgm:prSet presAssocID="{A0E4A195-0835-46A9-A49E-4C832060A410}" presName="sibTrans" presStyleLbl="sibTrans2D1" presStyleIdx="2" presStyleCnt="4"/>
      <dgm:spPr/>
      <dgm:t>
        <a:bodyPr/>
        <a:lstStyle/>
        <a:p>
          <a:endParaRPr lang="de-DE"/>
        </a:p>
      </dgm:t>
    </dgm:pt>
    <dgm:pt modelId="{A4251E72-F950-451B-8DB8-A33865B5D57F}" type="pres">
      <dgm:prSet presAssocID="{EF571806-80EB-4438-917C-2CE173151F5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F6E8AC2-D4FF-43C4-BD88-2F7987CE8748}" type="pres">
      <dgm:prSet presAssocID="{EF571806-80EB-4438-917C-2CE173151F5B}" presName="dummy" presStyleCnt="0"/>
      <dgm:spPr/>
    </dgm:pt>
    <dgm:pt modelId="{CA4627E2-0CDD-44F9-B6FA-BA702C74D28D}" type="pres">
      <dgm:prSet presAssocID="{E7FD92AD-691B-43CE-8BAE-E5AB3572AB08}" presName="sibTrans" presStyleLbl="sibTrans2D1" presStyleIdx="3" presStyleCnt="4"/>
      <dgm:spPr/>
      <dgm:t>
        <a:bodyPr/>
        <a:lstStyle/>
        <a:p>
          <a:endParaRPr lang="de-DE"/>
        </a:p>
      </dgm:t>
    </dgm:pt>
  </dgm:ptLst>
  <dgm:cxnLst>
    <dgm:cxn modelId="{397906F2-DDFF-4F6A-9E31-1E1D46781C8E}" type="presOf" srcId="{C7AC3C0F-BB7B-47EB-A05C-D9511A6CE66A}" destId="{74014009-D411-41DD-A509-EA94FF15DC3D}" srcOrd="0" destOrd="0" presId="urn:microsoft.com/office/officeart/2005/8/layout/radial6"/>
    <dgm:cxn modelId="{5B76FF7F-8EB7-4437-8FCB-18EC9CC770D8}" srcId="{E8C97749-838C-46EA-B1BE-14A7EDF318D6}" destId="{51AFAD0E-FE01-463F-B102-8C55E120FF57}" srcOrd="2" destOrd="0" parTransId="{B13DC811-187E-494E-8AC7-F66CC756096D}" sibTransId="{A0E4A195-0835-46A9-A49E-4C832060A410}"/>
    <dgm:cxn modelId="{05956600-EE1F-4EEC-B80E-F6F54EDF41B1}" srcId="{E8C97749-838C-46EA-B1BE-14A7EDF318D6}" destId="{097671C7-9407-4C77-B5C1-3E2618B5CEC5}" srcOrd="0" destOrd="0" parTransId="{82D4888A-07A4-4774-AABD-718EA94351E4}" sibTransId="{FEEBD6BC-2B2B-4EAD-B57C-8BF86C995688}"/>
    <dgm:cxn modelId="{9E0C9B49-EEB8-44C4-8562-FD5364F9F2BE}" type="presOf" srcId="{E7FD92AD-691B-43CE-8BAE-E5AB3572AB08}" destId="{CA4627E2-0CDD-44F9-B6FA-BA702C74D28D}" srcOrd="0" destOrd="0" presId="urn:microsoft.com/office/officeart/2005/8/layout/radial6"/>
    <dgm:cxn modelId="{352B75ED-6B11-4313-AEDE-BC2EE18F0422}" type="presOf" srcId="{A0E4A195-0835-46A9-A49E-4C832060A410}" destId="{D9B22549-DA39-42E4-A44B-83756C63A46D}" srcOrd="0" destOrd="0" presId="urn:microsoft.com/office/officeart/2005/8/layout/radial6"/>
    <dgm:cxn modelId="{5ADD6862-9667-49B1-8A4D-45E06F72E9AB}" srcId="{E8C97749-838C-46EA-B1BE-14A7EDF318D6}" destId="{EF571806-80EB-4438-917C-2CE173151F5B}" srcOrd="3" destOrd="0" parTransId="{EE45A7DB-F75A-4003-A4DA-100A36F1E3E9}" sibTransId="{E7FD92AD-691B-43CE-8BAE-E5AB3572AB08}"/>
    <dgm:cxn modelId="{A6CA5815-B47C-4F68-85E6-0633E4722FD6}" type="presOf" srcId="{B3E8479B-BDB6-4BDB-BB67-F08C3AF0E05C}" destId="{22D19D4E-C8C3-4396-9EA9-4F1AF1A22E9C}" srcOrd="0" destOrd="0" presId="urn:microsoft.com/office/officeart/2005/8/layout/radial6"/>
    <dgm:cxn modelId="{80566A2F-0800-4FD8-B5B0-A6186DE2DEB8}" srcId="{E8C97749-838C-46EA-B1BE-14A7EDF318D6}" destId="{B3E8479B-BDB6-4BDB-BB67-F08C3AF0E05C}" srcOrd="1" destOrd="0" parTransId="{083E8BAE-7E73-40CF-9E0C-5ACDC8B74DEF}" sibTransId="{B1998E16-A928-48CE-AFF0-66CAB6A266C7}"/>
    <dgm:cxn modelId="{96F81C97-FC08-4DF2-A386-A8946787684C}" type="presOf" srcId="{EF571806-80EB-4438-917C-2CE173151F5B}" destId="{A4251E72-F950-451B-8DB8-A33865B5D57F}" srcOrd="0" destOrd="0" presId="urn:microsoft.com/office/officeart/2005/8/layout/radial6"/>
    <dgm:cxn modelId="{1FDD7912-3DE7-4731-8CAA-EBD6D53ED114}" type="presOf" srcId="{FEEBD6BC-2B2B-4EAD-B57C-8BF86C995688}" destId="{FD0C25E1-B3B9-48D7-9AD8-2581EFEB07F5}" srcOrd="0" destOrd="0" presId="urn:microsoft.com/office/officeart/2005/8/layout/radial6"/>
    <dgm:cxn modelId="{0B44BEB6-A2A2-4634-A113-3D845B5140AA}" srcId="{C7AC3C0F-BB7B-47EB-A05C-D9511A6CE66A}" destId="{E8C97749-838C-46EA-B1BE-14A7EDF318D6}" srcOrd="0" destOrd="0" parTransId="{0FAC4CCE-8408-4413-9751-569DCE672479}" sibTransId="{FA17A1C6-87BF-4613-88A2-EE1E7BE7D67F}"/>
    <dgm:cxn modelId="{BF4827BF-05BD-448D-A372-C1D36A84307B}" type="presOf" srcId="{E8C97749-838C-46EA-B1BE-14A7EDF318D6}" destId="{709DE9DF-E515-496E-AEB0-F550D1A94152}" srcOrd="0" destOrd="0" presId="urn:microsoft.com/office/officeart/2005/8/layout/radial6"/>
    <dgm:cxn modelId="{18A3C205-98BB-4481-83DC-88EEA0EEF7CC}" type="presOf" srcId="{097671C7-9407-4C77-B5C1-3E2618B5CEC5}" destId="{58A24232-881C-4C41-BF8F-ACD780C2E049}" srcOrd="0" destOrd="0" presId="urn:microsoft.com/office/officeart/2005/8/layout/radial6"/>
    <dgm:cxn modelId="{A1751A5C-C1F6-43CD-876D-610619A6282F}" type="presOf" srcId="{B1998E16-A928-48CE-AFF0-66CAB6A266C7}" destId="{DACCF53B-20DA-4E01-BAFC-F0B28ED09995}" srcOrd="0" destOrd="0" presId="urn:microsoft.com/office/officeart/2005/8/layout/radial6"/>
    <dgm:cxn modelId="{CA8C918D-7324-4996-AA4D-D2F9633E88F1}" type="presOf" srcId="{51AFAD0E-FE01-463F-B102-8C55E120FF57}" destId="{3B8290C9-B274-4933-B1AF-4FA281CDCF59}" srcOrd="0" destOrd="0" presId="urn:microsoft.com/office/officeart/2005/8/layout/radial6"/>
    <dgm:cxn modelId="{199BFFCA-BBC8-4FA7-8D4F-059950908EFA}" type="presParOf" srcId="{74014009-D411-41DD-A509-EA94FF15DC3D}" destId="{709DE9DF-E515-496E-AEB0-F550D1A94152}" srcOrd="0" destOrd="0" presId="urn:microsoft.com/office/officeart/2005/8/layout/radial6"/>
    <dgm:cxn modelId="{B04F2917-E39D-405B-BF8F-E779FF89BAF3}" type="presParOf" srcId="{74014009-D411-41DD-A509-EA94FF15DC3D}" destId="{58A24232-881C-4C41-BF8F-ACD780C2E049}" srcOrd="1" destOrd="0" presId="urn:microsoft.com/office/officeart/2005/8/layout/radial6"/>
    <dgm:cxn modelId="{AA66CA67-3190-4531-8B8B-A3C97701D404}" type="presParOf" srcId="{74014009-D411-41DD-A509-EA94FF15DC3D}" destId="{3E8CADEC-31AE-4793-A7F1-65AF1C952F17}" srcOrd="2" destOrd="0" presId="urn:microsoft.com/office/officeart/2005/8/layout/radial6"/>
    <dgm:cxn modelId="{C95E2811-7281-4A68-B2D2-E0A105EF8B55}" type="presParOf" srcId="{74014009-D411-41DD-A509-EA94FF15DC3D}" destId="{FD0C25E1-B3B9-48D7-9AD8-2581EFEB07F5}" srcOrd="3" destOrd="0" presId="urn:microsoft.com/office/officeart/2005/8/layout/radial6"/>
    <dgm:cxn modelId="{2FBD52F0-9549-4A03-A3A5-285E9D08776D}" type="presParOf" srcId="{74014009-D411-41DD-A509-EA94FF15DC3D}" destId="{22D19D4E-C8C3-4396-9EA9-4F1AF1A22E9C}" srcOrd="4" destOrd="0" presId="urn:microsoft.com/office/officeart/2005/8/layout/radial6"/>
    <dgm:cxn modelId="{6146B4E9-CC19-4FAC-9A66-ACF3439F738F}" type="presParOf" srcId="{74014009-D411-41DD-A509-EA94FF15DC3D}" destId="{18D2ACC5-7293-45E5-9FA1-9F37A2C80B9D}" srcOrd="5" destOrd="0" presId="urn:microsoft.com/office/officeart/2005/8/layout/radial6"/>
    <dgm:cxn modelId="{A90472C8-B4E4-44B5-A711-C057EFF7E6C4}" type="presParOf" srcId="{74014009-D411-41DD-A509-EA94FF15DC3D}" destId="{DACCF53B-20DA-4E01-BAFC-F0B28ED09995}" srcOrd="6" destOrd="0" presId="urn:microsoft.com/office/officeart/2005/8/layout/radial6"/>
    <dgm:cxn modelId="{A3FBA42C-4747-4560-AB43-E842E61FE2E1}" type="presParOf" srcId="{74014009-D411-41DD-A509-EA94FF15DC3D}" destId="{3B8290C9-B274-4933-B1AF-4FA281CDCF59}" srcOrd="7" destOrd="0" presId="urn:microsoft.com/office/officeart/2005/8/layout/radial6"/>
    <dgm:cxn modelId="{330AD810-5516-4435-8C46-B58D854388B9}" type="presParOf" srcId="{74014009-D411-41DD-A509-EA94FF15DC3D}" destId="{EF3ED4F1-AEC8-4EEC-AE03-A46015A53DB4}" srcOrd="8" destOrd="0" presId="urn:microsoft.com/office/officeart/2005/8/layout/radial6"/>
    <dgm:cxn modelId="{A540C24F-D2B0-4820-9BCC-4D73D0FA0B3F}" type="presParOf" srcId="{74014009-D411-41DD-A509-EA94FF15DC3D}" destId="{D9B22549-DA39-42E4-A44B-83756C63A46D}" srcOrd="9" destOrd="0" presId="urn:microsoft.com/office/officeart/2005/8/layout/radial6"/>
    <dgm:cxn modelId="{3FAF150A-3C61-4081-8E21-58B862AC679D}" type="presParOf" srcId="{74014009-D411-41DD-A509-EA94FF15DC3D}" destId="{A4251E72-F950-451B-8DB8-A33865B5D57F}" srcOrd="10" destOrd="0" presId="urn:microsoft.com/office/officeart/2005/8/layout/radial6"/>
    <dgm:cxn modelId="{3F6F8C58-7066-457F-91B6-07459A14F3AC}" type="presParOf" srcId="{74014009-D411-41DD-A509-EA94FF15DC3D}" destId="{2F6E8AC2-D4FF-43C4-BD88-2F7987CE8748}" srcOrd="11" destOrd="0" presId="urn:microsoft.com/office/officeart/2005/8/layout/radial6"/>
    <dgm:cxn modelId="{BD166939-6C1A-4D30-A509-61C3A1271AAE}" type="presParOf" srcId="{74014009-D411-41DD-A509-EA94FF15DC3D}" destId="{CA4627E2-0CDD-44F9-B6FA-BA702C74D28D}" srcOrd="12" destOrd="0" presId="urn:microsoft.com/office/officeart/2005/8/layout/radial6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49F44D-D2E3-487C-A011-CA1AFBFA3FAB}" type="doc">
      <dgm:prSet loTypeId="urn:microsoft.com/office/officeart/2005/8/layout/cycle8" loCatId="cycle" qsTypeId="urn:microsoft.com/office/officeart/2005/8/quickstyle/3d2" qsCatId="3D" csTypeId="urn:microsoft.com/office/officeart/2005/8/colors/accent1_2" csCatId="accent1" phldr="1"/>
      <dgm:spPr/>
    </dgm:pt>
    <dgm:pt modelId="{C863BDBC-B94C-4127-BF14-F6270E345A95}">
      <dgm:prSet phldrT="[Text]" custT="1"/>
      <dgm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0"/>
        </a:gradFill>
      </dgm:spPr>
      <dgm:t>
        <a:bodyPr/>
        <a:lstStyle/>
        <a:p>
          <a:r>
            <a:rPr lang="ru-RU" sz="1200" dirty="0" smtClean="0"/>
            <a:t>Работа с клиентом</a:t>
          </a:r>
          <a:endParaRPr lang="de-DE" sz="1200" dirty="0"/>
        </a:p>
      </dgm:t>
    </dgm:pt>
    <dgm:pt modelId="{BF389823-C934-447E-865D-7B9790C708E2}" type="parTrans" cxnId="{FCFF4FF4-3CD8-4492-9229-0D16648AE13B}">
      <dgm:prSet/>
      <dgm:spPr/>
      <dgm:t>
        <a:bodyPr/>
        <a:lstStyle/>
        <a:p>
          <a:endParaRPr lang="de-DE"/>
        </a:p>
      </dgm:t>
    </dgm:pt>
    <dgm:pt modelId="{0040EBAD-CDEA-4E7B-9A61-FC8CBCBD0D84}" type="sibTrans" cxnId="{FCFF4FF4-3CD8-4492-9229-0D16648AE13B}">
      <dgm:prSet/>
      <dgm:spPr/>
      <dgm:t>
        <a:bodyPr/>
        <a:lstStyle/>
        <a:p>
          <a:endParaRPr lang="de-DE"/>
        </a:p>
      </dgm:t>
    </dgm:pt>
    <dgm:pt modelId="{1376A887-3744-4B05-AF16-8C06D3CEBFD1}">
      <dgm:prSet phldrT="[Text]"/>
      <dgm:spPr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6200000" scaled="0"/>
        </a:gradFill>
      </dgm:spPr>
      <dgm:t>
        <a:bodyPr/>
        <a:lstStyle/>
        <a:p>
          <a:r>
            <a:rPr lang="ru-RU" dirty="0" smtClean="0"/>
            <a:t>Стоимость картриджа</a:t>
          </a:r>
          <a:endParaRPr lang="de-DE" dirty="0"/>
        </a:p>
      </dgm:t>
    </dgm:pt>
    <dgm:pt modelId="{E44D61A7-24FA-43B5-A929-88EE426FAEF1}" type="parTrans" cxnId="{EDA793A6-A6FA-438E-8EF9-669FBBFE6D36}">
      <dgm:prSet/>
      <dgm:spPr/>
      <dgm:t>
        <a:bodyPr/>
        <a:lstStyle/>
        <a:p>
          <a:endParaRPr lang="de-DE"/>
        </a:p>
      </dgm:t>
    </dgm:pt>
    <dgm:pt modelId="{0FEFB9C6-94CA-47F1-8D3F-67E5B54B3D1E}" type="sibTrans" cxnId="{EDA793A6-A6FA-438E-8EF9-669FBBFE6D36}">
      <dgm:prSet/>
      <dgm:spPr/>
      <dgm:t>
        <a:bodyPr/>
        <a:lstStyle/>
        <a:p>
          <a:endParaRPr lang="de-DE"/>
        </a:p>
      </dgm:t>
    </dgm:pt>
    <dgm:pt modelId="{54CB3841-06D7-4AD8-8866-D1C9A36682AE}">
      <dgm:prSet/>
      <dgm:sp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</dgm:spPr>
      <dgm:t>
        <a:bodyPr/>
        <a:lstStyle/>
        <a:p>
          <a:r>
            <a:rPr lang="ru-RU" dirty="0" smtClean="0"/>
            <a:t>Простой аппарата</a:t>
          </a:r>
          <a:endParaRPr lang="de-DE" dirty="0"/>
        </a:p>
      </dgm:t>
    </dgm:pt>
    <dgm:pt modelId="{676535B3-E110-4B43-8449-60881E97537A}" type="parTrans" cxnId="{BF1C2338-602A-4ACD-9A18-59D3E51A9B3E}">
      <dgm:prSet/>
      <dgm:spPr/>
      <dgm:t>
        <a:bodyPr/>
        <a:lstStyle/>
        <a:p>
          <a:endParaRPr lang="de-DE"/>
        </a:p>
      </dgm:t>
    </dgm:pt>
    <dgm:pt modelId="{6F00D86E-21E1-4351-94E2-23551DC4230A}" type="sibTrans" cxnId="{BF1C2338-602A-4ACD-9A18-59D3E51A9B3E}">
      <dgm:prSet/>
      <dgm:spPr/>
      <dgm:t>
        <a:bodyPr/>
        <a:lstStyle/>
        <a:p>
          <a:endParaRPr lang="de-DE"/>
        </a:p>
      </dgm:t>
    </dgm:pt>
    <dgm:pt modelId="{8C48447E-02A2-49C8-8E7F-3285AE9A4DB4}">
      <dgm:prSet/>
      <dgm:sp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</dgm:spPr>
      <dgm:t>
        <a:bodyPr/>
        <a:lstStyle/>
        <a:p>
          <a:r>
            <a:rPr lang="ru-RU" dirty="0" smtClean="0"/>
            <a:t>Затраты на ремонт</a:t>
          </a:r>
          <a:endParaRPr lang="de-DE" dirty="0"/>
        </a:p>
      </dgm:t>
    </dgm:pt>
    <dgm:pt modelId="{0D6DC6F8-D4C3-4845-81D2-746AA5B0A8B6}" type="parTrans" cxnId="{1BCE1F4C-9133-44E8-ACB4-07AA92234ABB}">
      <dgm:prSet/>
      <dgm:spPr/>
      <dgm:t>
        <a:bodyPr/>
        <a:lstStyle/>
        <a:p>
          <a:endParaRPr lang="de-DE"/>
        </a:p>
      </dgm:t>
    </dgm:pt>
    <dgm:pt modelId="{426DD378-C674-45F9-8693-23885303017F}" type="sibTrans" cxnId="{1BCE1F4C-9133-44E8-ACB4-07AA92234ABB}">
      <dgm:prSet/>
      <dgm:spPr/>
      <dgm:t>
        <a:bodyPr/>
        <a:lstStyle/>
        <a:p>
          <a:endParaRPr lang="de-DE"/>
        </a:p>
      </dgm:t>
    </dgm:pt>
    <dgm:pt modelId="{83FCFC5F-8198-4428-B9C9-B98EAC2FE3E8}">
      <dgm:prSet/>
      <dgm:sp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</dgm:spPr>
      <dgm:t>
        <a:bodyPr/>
        <a:lstStyle/>
        <a:p>
          <a:r>
            <a:rPr lang="ru-RU" dirty="0" smtClean="0"/>
            <a:t>Стоимость вызова мастера</a:t>
          </a:r>
          <a:endParaRPr lang="de-DE" dirty="0"/>
        </a:p>
      </dgm:t>
    </dgm:pt>
    <dgm:pt modelId="{48AB6E23-FD48-4644-AF10-FA8564C3E25F}" type="parTrans" cxnId="{96B54F99-7F9F-474D-95A7-6AB27AD32A62}">
      <dgm:prSet/>
      <dgm:spPr/>
      <dgm:t>
        <a:bodyPr/>
        <a:lstStyle/>
        <a:p>
          <a:endParaRPr lang="de-DE"/>
        </a:p>
      </dgm:t>
    </dgm:pt>
    <dgm:pt modelId="{9B468FA4-13A6-43B1-A14A-18ABB00281B9}" type="sibTrans" cxnId="{96B54F99-7F9F-474D-95A7-6AB27AD32A62}">
      <dgm:prSet/>
      <dgm:spPr/>
      <dgm:t>
        <a:bodyPr/>
        <a:lstStyle/>
        <a:p>
          <a:endParaRPr lang="de-DE"/>
        </a:p>
      </dgm:t>
    </dgm:pt>
    <dgm:pt modelId="{0370F775-34B6-4A21-90EE-3189A17D7D3D}">
      <dgm:prSet/>
      <dgm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0"/>
        </a:gradFill>
      </dgm:spPr>
      <dgm:t>
        <a:bodyPr/>
        <a:lstStyle/>
        <a:p>
          <a:r>
            <a:rPr lang="ru-RU" dirty="0" smtClean="0"/>
            <a:t>Цена выбора</a:t>
          </a:r>
          <a:endParaRPr lang="de-DE" dirty="0"/>
        </a:p>
      </dgm:t>
    </dgm:pt>
    <dgm:pt modelId="{54F494E3-31E3-43B3-983B-4A9C4E0E1DF9}" type="parTrans" cxnId="{CC9DC098-D108-4045-9C33-41E640842A7E}">
      <dgm:prSet/>
      <dgm:spPr/>
      <dgm:t>
        <a:bodyPr/>
        <a:lstStyle/>
        <a:p>
          <a:endParaRPr lang="de-DE"/>
        </a:p>
      </dgm:t>
    </dgm:pt>
    <dgm:pt modelId="{E1A03449-03F2-48B5-865B-5E58B51C60C6}" type="sibTrans" cxnId="{CC9DC098-D108-4045-9C33-41E640842A7E}">
      <dgm:prSet/>
      <dgm:spPr/>
      <dgm:t>
        <a:bodyPr/>
        <a:lstStyle/>
        <a:p>
          <a:endParaRPr lang="de-DE"/>
        </a:p>
      </dgm:t>
    </dgm:pt>
    <dgm:pt modelId="{15183EE8-5D4A-4CCD-A361-39294886C842}" type="pres">
      <dgm:prSet presAssocID="{A349F44D-D2E3-487C-A011-CA1AFBFA3FAB}" presName="compositeShape" presStyleCnt="0">
        <dgm:presLayoutVars>
          <dgm:chMax val="7"/>
          <dgm:dir/>
          <dgm:resizeHandles val="exact"/>
        </dgm:presLayoutVars>
      </dgm:prSet>
      <dgm:spPr/>
    </dgm:pt>
    <dgm:pt modelId="{169B8D50-D0E6-4DAB-B784-4721CC6C1282}" type="pres">
      <dgm:prSet presAssocID="{A349F44D-D2E3-487C-A011-CA1AFBFA3FAB}" presName="wedge1" presStyleLbl="node1" presStyleIdx="0" presStyleCnt="6"/>
      <dgm:spPr/>
      <dgm:t>
        <a:bodyPr/>
        <a:lstStyle/>
        <a:p>
          <a:endParaRPr lang="de-DE"/>
        </a:p>
      </dgm:t>
    </dgm:pt>
    <dgm:pt modelId="{3AA71613-1557-4FC2-BB03-7281F76289FD}" type="pres">
      <dgm:prSet presAssocID="{A349F44D-D2E3-487C-A011-CA1AFBFA3FAB}" presName="dummy1a" presStyleCnt="0"/>
      <dgm:spPr/>
    </dgm:pt>
    <dgm:pt modelId="{33E9904C-25D8-4BA1-8117-0F81D5D22ED0}" type="pres">
      <dgm:prSet presAssocID="{A349F44D-D2E3-487C-A011-CA1AFBFA3FAB}" presName="dummy1b" presStyleCnt="0"/>
      <dgm:spPr/>
    </dgm:pt>
    <dgm:pt modelId="{D604E179-E315-467F-A0A7-247DC44A9D06}" type="pres">
      <dgm:prSet presAssocID="{A349F44D-D2E3-487C-A011-CA1AFBFA3FAB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37BB148-48A6-434A-AD94-BC933CE40F56}" type="pres">
      <dgm:prSet presAssocID="{A349F44D-D2E3-487C-A011-CA1AFBFA3FAB}" presName="wedge2" presStyleLbl="node1" presStyleIdx="1" presStyleCnt="6"/>
      <dgm:spPr/>
      <dgm:t>
        <a:bodyPr/>
        <a:lstStyle/>
        <a:p>
          <a:endParaRPr lang="de-DE"/>
        </a:p>
      </dgm:t>
    </dgm:pt>
    <dgm:pt modelId="{7A64582F-1C9A-4DE0-9A7D-B8A814F99D4C}" type="pres">
      <dgm:prSet presAssocID="{A349F44D-D2E3-487C-A011-CA1AFBFA3FAB}" presName="dummy2a" presStyleCnt="0"/>
      <dgm:spPr/>
    </dgm:pt>
    <dgm:pt modelId="{7DF088E5-ED75-4DA3-AA35-6B3EAC0D2C7E}" type="pres">
      <dgm:prSet presAssocID="{A349F44D-D2E3-487C-A011-CA1AFBFA3FAB}" presName="dummy2b" presStyleCnt="0"/>
      <dgm:spPr/>
    </dgm:pt>
    <dgm:pt modelId="{D832B379-F432-442E-AEDE-B0B7EDEB4835}" type="pres">
      <dgm:prSet presAssocID="{A349F44D-D2E3-487C-A011-CA1AFBFA3FAB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DA85E81-B391-4345-B531-9C4C5D88A717}" type="pres">
      <dgm:prSet presAssocID="{A349F44D-D2E3-487C-A011-CA1AFBFA3FAB}" presName="wedge3" presStyleLbl="node1" presStyleIdx="2" presStyleCnt="6"/>
      <dgm:spPr/>
      <dgm:t>
        <a:bodyPr/>
        <a:lstStyle/>
        <a:p>
          <a:endParaRPr lang="de-DE"/>
        </a:p>
      </dgm:t>
    </dgm:pt>
    <dgm:pt modelId="{8745FD82-5E39-4A38-B3C3-BBB832759326}" type="pres">
      <dgm:prSet presAssocID="{A349F44D-D2E3-487C-A011-CA1AFBFA3FAB}" presName="dummy3a" presStyleCnt="0"/>
      <dgm:spPr/>
    </dgm:pt>
    <dgm:pt modelId="{2E922AC7-1E4D-455C-AE36-F0CD33813ACD}" type="pres">
      <dgm:prSet presAssocID="{A349F44D-D2E3-487C-A011-CA1AFBFA3FAB}" presName="dummy3b" presStyleCnt="0"/>
      <dgm:spPr/>
    </dgm:pt>
    <dgm:pt modelId="{30197ED4-5202-4361-A7FA-32948B8CD18A}" type="pres">
      <dgm:prSet presAssocID="{A349F44D-D2E3-487C-A011-CA1AFBFA3FAB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EC37A3E-B36E-45DA-9D6E-30FEA152F01E}" type="pres">
      <dgm:prSet presAssocID="{A349F44D-D2E3-487C-A011-CA1AFBFA3FAB}" presName="wedge4" presStyleLbl="node1" presStyleIdx="3" presStyleCnt="6"/>
      <dgm:spPr/>
      <dgm:t>
        <a:bodyPr/>
        <a:lstStyle/>
        <a:p>
          <a:endParaRPr lang="de-DE"/>
        </a:p>
      </dgm:t>
    </dgm:pt>
    <dgm:pt modelId="{9BC740D9-8E44-45D6-B055-CF0D758348A7}" type="pres">
      <dgm:prSet presAssocID="{A349F44D-D2E3-487C-A011-CA1AFBFA3FAB}" presName="dummy4a" presStyleCnt="0"/>
      <dgm:spPr/>
    </dgm:pt>
    <dgm:pt modelId="{1B664492-F9C2-46A9-A214-F19C296F03AD}" type="pres">
      <dgm:prSet presAssocID="{A349F44D-D2E3-487C-A011-CA1AFBFA3FAB}" presName="dummy4b" presStyleCnt="0"/>
      <dgm:spPr/>
    </dgm:pt>
    <dgm:pt modelId="{F12B2919-8C63-4409-8A3E-6A14F8E1C5DF}" type="pres">
      <dgm:prSet presAssocID="{A349F44D-D2E3-487C-A011-CA1AFBFA3FAB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4DC1EE9-5E08-4548-B97E-D56A4148886A}" type="pres">
      <dgm:prSet presAssocID="{A349F44D-D2E3-487C-A011-CA1AFBFA3FAB}" presName="wedge5" presStyleLbl="node1" presStyleIdx="4" presStyleCnt="6"/>
      <dgm:spPr/>
      <dgm:t>
        <a:bodyPr/>
        <a:lstStyle/>
        <a:p>
          <a:endParaRPr lang="de-DE"/>
        </a:p>
      </dgm:t>
    </dgm:pt>
    <dgm:pt modelId="{63B524E8-E0B2-4675-ABB5-125A8D05B1E6}" type="pres">
      <dgm:prSet presAssocID="{A349F44D-D2E3-487C-A011-CA1AFBFA3FAB}" presName="dummy5a" presStyleCnt="0"/>
      <dgm:spPr/>
    </dgm:pt>
    <dgm:pt modelId="{E6A6048A-002B-4732-9213-B13E4E28D99C}" type="pres">
      <dgm:prSet presAssocID="{A349F44D-D2E3-487C-A011-CA1AFBFA3FAB}" presName="dummy5b" presStyleCnt="0"/>
      <dgm:spPr/>
    </dgm:pt>
    <dgm:pt modelId="{BD1E6193-B068-4237-9879-272847FC40B6}" type="pres">
      <dgm:prSet presAssocID="{A349F44D-D2E3-487C-A011-CA1AFBFA3FAB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1969993-DFC7-4689-83F2-BA5A0CF364D8}" type="pres">
      <dgm:prSet presAssocID="{A349F44D-D2E3-487C-A011-CA1AFBFA3FAB}" presName="wedge6" presStyleLbl="node1" presStyleIdx="5" presStyleCnt="6"/>
      <dgm:spPr/>
      <dgm:t>
        <a:bodyPr/>
        <a:lstStyle/>
        <a:p>
          <a:endParaRPr lang="de-DE"/>
        </a:p>
      </dgm:t>
    </dgm:pt>
    <dgm:pt modelId="{1E061F43-3906-4E6D-9B61-BA7EF52B8678}" type="pres">
      <dgm:prSet presAssocID="{A349F44D-D2E3-487C-A011-CA1AFBFA3FAB}" presName="dummy6a" presStyleCnt="0"/>
      <dgm:spPr/>
    </dgm:pt>
    <dgm:pt modelId="{6C060B69-132C-4419-8628-BDC5FDA09A70}" type="pres">
      <dgm:prSet presAssocID="{A349F44D-D2E3-487C-A011-CA1AFBFA3FAB}" presName="dummy6b" presStyleCnt="0"/>
      <dgm:spPr/>
    </dgm:pt>
    <dgm:pt modelId="{DE6FA58D-90E1-475A-BB79-D621453A269B}" type="pres">
      <dgm:prSet presAssocID="{A349F44D-D2E3-487C-A011-CA1AFBFA3FAB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8C2BC7D-09EB-4DA6-926D-94C93D79CCCA}" type="pres">
      <dgm:prSet presAssocID="{E1A03449-03F2-48B5-865B-5E58B51C60C6}" presName="arrowWedge1" presStyleLbl="fgSibTrans2D1" presStyleIdx="0" presStyleCnt="6"/>
      <dgm:spPr/>
    </dgm:pt>
    <dgm:pt modelId="{D8ACC55A-B438-4179-941C-74FDF2267E1D}" type="pres">
      <dgm:prSet presAssocID="{9B468FA4-13A6-43B1-A14A-18ABB00281B9}" presName="arrowWedge2" presStyleLbl="fgSibTrans2D1" presStyleIdx="1" presStyleCnt="6"/>
      <dgm:spPr/>
    </dgm:pt>
    <dgm:pt modelId="{F94E3B60-DD0F-420B-82E8-75424EB5826E}" type="pres">
      <dgm:prSet presAssocID="{6F00D86E-21E1-4351-94E2-23551DC4230A}" presName="arrowWedge3" presStyleLbl="fgSibTrans2D1" presStyleIdx="2" presStyleCnt="6"/>
      <dgm:spPr/>
    </dgm:pt>
    <dgm:pt modelId="{46A5B98D-66BA-42E5-B3F5-30157C1B2AE1}" type="pres">
      <dgm:prSet presAssocID="{426DD378-C674-45F9-8693-23885303017F}" presName="arrowWedge4" presStyleLbl="fgSibTrans2D1" presStyleIdx="3" presStyleCnt="6"/>
      <dgm:spPr/>
    </dgm:pt>
    <dgm:pt modelId="{8275E3D2-CEEA-403D-921B-71EF5CF31C83}" type="pres">
      <dgm:prSet presAssocID="{0040EBAD-CDEA-4E7B-9A61-FC8CBCBD0D84}" presName="arrowWedge5" presStyleLbl="fgSibTrans2D1" presStyleIdx="4" presStyleCnt="6"/>
      <dgm:spPr/>
    </dgm:pt>
    <dgm:pt modelId="{CDF30ABD-A14D-46F8-9BE5-52D653AD5591}" type="pres">
      <dgm:prSet presAssocID="{0FEFB9C6-94CA-47F1-8D3F-67E5B54B3D1E}" presName="arrowWedge6" presStyleLbl="fgSibTrans2D1" presStyleIdx="5" presStyleCnt="6"/>
      <dgm:spPr/>
    </dgm:pt>
  </dgm:ptLst>
  <dgm:cxnLst>
    <dgm:cxn modelId="{DE92686A-3987-4330-85AD-0E46327BFFF7}" type="presOf" srcId="{54CB3841-06D7-4AD8-8866-D1C9A36682AE}" destId="{30197ED4-5202-4361-A7FA-32948B8CD18A}" srcOrd="1" destOrd="0" presId="urn:microsoft.com/office/officeart/2005/8/layout/cycle8"/>
    <dgm:cxn modelId="{EDA793A6-A6FA-438E-8EF9-669FBBFE6D36}" srcId="{A349F44D-D2E3-487C-A011-CA1AFBFA3FAB}" destId="{1376A887-3744-4B05-AF16-8C06D3CEBFD1}" srcOrd="5" destOrd="0" parTransId="{E44D61A7-24FA-43B5-A929-88EE426FAEF1}" sibTransId="{0FEFB9C6-94CA-47F1-8D3F-67E5B54B3D1E}"/>
    <dgm:cxn modelId="{DA3E29B5-AC52-4258-BEB8-0E5DAA96A1C9}" type="presOf" srcId="{8C48447E-02A2-49C8-8E7F-3285AE9A4DB4}" destId="{F12B2919-8C63-4409-8A3E-6A14F8E1C5DF}" srcOrd="1" destOrd="0" presId="urn:microsoft.com/office/officeart/2005/8/layout/cycle8"/>
    <dgm:cxn modelId="{32EBF9B4-AB9A-454B-997B-5B1449FB9992}" type="presOf" srcId="{A349F44D-D2E3-487C-A011-CA1AFBFA3FAB}" destId="{15183EE8-5D4A-4CCD-A361-39294886C842}" srcOrd="0" destOrd="0" presId="urn:microsoft.com/office/officeart/2005/8/layout/cycle8"/>
    <dgm:cxn modelId="{FB7A4434-7A3A-4AE6-87E4-408095C38F96}" type="presOf" srcId="{54CB3841-06D7-4AD8-8866-D1C9A36682AE}" destId="{0DA85E81-B391-4345-B531-9C4C5D88A717}" srcOrd="0" destOrd="0" presId="urn:microsoft.com/office/officeart/2005/8/layout/cycle8"/>
    <dgm:cxn modelId="{96B54F99-7F9F-474D-95A7-6AB27AD32A62}" srcId="{A349F44D-D2E3-487C-A011-CA1AFBFA3FAB}" destId="{83FCFC5F-8198-4428-B9C9-B98EAC2FE3E8}" srcOrd="1" destOrd="0" parTransId="{48AB6E23-FD48-4644-AF10-FA8564C3E25F}" sibTransId="{9B468FA4-13A6-43B1-A14A-18ABB00281B9}"/>
    <dgm:cxn modelId="{BF1C2338-602A-4ACD-9A18-59D3E51A9B3E}" srcId="{A349F44D-D2E3-487C-A011-CA1AFBFA3FAB}" destId="{54CB3841-06D7-4AD8-8866-D1C9A36682AE}" srcOrd="2" destOrd="0" parTransId="{676535B3-E110-4B43-8449-60881E97537A}" sibTransId="{6F00D86E-21E1-4351-94E2-23551DC4230A}"/>
    <dgm:cxn modelId="{BB3B3088-552F-444A-9EA3-5BEA4703B88B}" type="presOf" srcId="{1376A887-3744-4B05-AF16-8C06D3CEBFD1}" destId="{A1969993-DFC7-4689-83F2-BA5A0CF364D8}" srcOrd="0" destOrd="0" presId="urn:microsoft.com/office/officeart/2005/8/layout/cycle8"/>
    <dgm:cxn modelId="{BCF8A799-E6A5-45E4-AE1B-112E3F072074}" type="presOf" srcId="{8C48447E-02A2-49C8-8E7F-3285AE9A4DB4}" destId="{FEC37A3E-B36E-45DA-9D6E-30FEA152F01E}" srcOrd="0" destOrd="0" presId="urn:microsoft.com/office/officeart/2005/8/layout/cycle8"/>
    <dgm:cxn modelId="{1FE51958-D23B-45D3-808E-F140394314CC}" type="presOf" srcId="{83FCFC5F-8198-4428-B9C9-B98EAC2FE3E8}" destId="{037BB148-48A6-434A-AD94-BC933CE40F56}" srcOrd="0" destOrd="0" presId="urn:microsoft.com/office/officeart/2005/8/layout/cycle8"/>
    <dgm:cxn modelId="{84A18514-287F-4529-81D0-2BB43321369C}" type="presOf" srcId="{1376A887-3744-4B05-AF16-8C06D3CEBFD1}" destId="{DE6FA58D-90E1-475A-BB79-D621453A269B}" srcOrd="1" destOrd="0" presId="urn:microsoft.com/office/officeart/2005/8/layout/cycle8"/>
    <dgm:cxn modelId="{ACD44793-4B31-4BB6-83C5-2119D176005A}" type="presOf" srcId="{C863BDBC-B94C-4127-BF14-F6270E345A95}" destId="{C4DC1EE9-5E08-4548-B97E-D56A4148886A}" srcOrd="0" destOrd="0" presId="urn:microsoft.com/office/officeart/2005/8/layout/cycle8"/>
    <dgm:cxn modelId="{F97D67FB-1B97-4FD3-9FD4-A80DB88D2C9A}" type="presOf" srcId="{0370F775-34B6-4A21-90EE-3189A17D7D3D}" destId="{D604E179-E315-467F-A0A7-247DC44A9D06}" srcOrd="1" destOrd="0" presId="urn:microsoft.com/office/officeart/2005/8/layout/cycle8"/>
    <dgm:cxn modelId="{1BCE1F4C-9133-44E8-ACB4-07AA92234ABB}" srcId="{A349F44D-D2E3-487C-A011-CA1AFBFA3FAB}" destId="{8C48447E-02A2-49C8-8E7F-3285AE9A4DB4}" srcOrd="3" destOrd="0" parTransId="{0D6DC6F8-D4C3-4845-81D2-746AA5B0A8B6}" sibTransId="{426DD378-C674-45F9-8693-23885303017F}"/>
    <dgm:cxn modelId="{CC9DC098-D108-4045-9C33-41E640842A7E}" srcId="{A349F44D-D2E3-487C-A011-CA1AFBFA3FAB}" destId="{0370F775-34B6-4A21-90EE-3189A17D7D3D}" srcOrd="0" destOrd="0" parTransId="{54F494E3-31E3-43B3-983B-4A9C4E0E1DF9}" sibTransId="{E1A03449-03F2-48B5-865B-5E58B51C60C6}"/>
    <dgm:cxn modelId="{581132D1-F25E-4964-A170-52A2ACE04F83}" type="presOf" srcId="{83FCFC5F-8198-4428-B9C9-B98EAC2FE3E8}" destId="{D832B379-F432-442E-AEDE-B0B7EDEB4835}" srcOrd="1" destOrd="0" presId="urn:microsoft.com/office/officeart/2005/8/layout/cycle8"/>
    <dgm:cxn modelId="{733FCBEE-5641-45C5-90A0-8A5D6656B863}" type="presOf" srcId="{0370F775-34B6-4A21-90EE-3189A17D7D3D}" destId="{169B8D50-D0E6-4DAB-B784-4721CC6C1282}" srcOrd="0" destOrd="0" presId="urn:microsoft.com/office/officeart/2005/8/layout/cycle8"/>
    <dgm:cxn modelId="{FCFF4FF4-3CD8-4492-9229-0D16648AE13B}" srcId="{A349F44D-D2E3-487C-A011-CA1AFBFA3FAB}" destId="{C863BDBC-B94C-4127-BF14-F6270E345A95}" srcOrd="4" destOrd="0" parTransId="{BF389823-C934-447E-865D-7B9790C708E2}" sibTransId="{0040EBAD-CDEA-4E7B-9A61-FC8CBCBD0D84}"/>
    <dgm:cxn modelId="{C8DDC4B3-490E-456F-B572-3DC8C8E8DA11}" type="presOf" srcId="{C863BDBC-B94C-4127-BF14-F6270E345A95}" destId="{BD1E6193-B068-4237-9879-272847FC40B6}" srcOrd="1" destOrd="0" presId="urn:microsoft.com/office/officeart/2005/8/layout/cycle8"/>
    <dgm:cxn modelId="{0F9E0D71-4E4E-4A95-B8BE-5F58A0B281FF}" type="presParOf" srcId="{15183EE8-5D4A-4CCD-A361-39294886C842}" destId="{169B8D50-D0E6-4DAB-B784-4721CC6C1282}" srcOrd="0" destOrd="0" presId="urn:microsoft.com/office/officeart/2005/8/layout/cycle8"/>
    <dgm:cxn modelId="{19E758C7-1D97-4D70-9E2C-C65F65996458}" type="presParOf" srcId="{15183EE8-5D4A-4CCD-A361-39294886C842}" destId="{3AA71613-1557-4FC2-BB03-7281F76289FD}" srcOrd="1" destOrd="0" presId="urn:microsoft.com/office/officeart/2005/8/layout/cycle8"/>
    <dgm:cxn modelId="{71916BFA-9281-4416-B77B-FA7E37E04A80}" type="presParOf" srcId="{15183EE8-5D4A-4CCD-A361-39294886C842}" destId="{33E9904C-25D8-4BA1-8117-0F81D5D22ED0}" srcOrd="2" destOrd="0" presId="urn:microsoft.com/office/officeart/2005/8/layout/cycle8"/>
    <dgm:cxn modelId="{AC643A32-C5CF-48E4-B80F-68FE58604500}" type="presParOf" srcId="{15183EE8-5D4A-4CCD-A361-39294886C842}" destId="{D604E179-E315-467F-A0A7-247DC44A9D06}" srcOrd="3" destOrd="0" presId="urn:microsoft.com/office/officeart/2005/8/layout/cycle8"/>
    <dgm:cxn modelId="{832B635C-45A2-4E63-B3E8-ADF88B467306}" type="presParOf" srcId="{15183EE8-5D4A-4CCD-A361-39294886C842}" destId="{037BB148-48A6-434A-AD94-BC933CE40F56}" srcOrd="4" destOrd="0" presId="urn:microsoft.com/office/officeart/2005/8/layout/cycle8"/>
    <dgm:cxn modelId="{C0F2C46F-60E7-4C82-A1B3-E30515EB4456}" type="presParOf" srcId="{15183EE8-5D4A-4CCD-A361-39294886C842}" destId="{7A64582F-1C9A-4DE0-9A7D-B8A814F99D4C}" srcOrd="5" destOrd="0" presId="urn:microsoft.com/office/officeart/2005/8/layout/cycle8"/>
    <dgm:cxn modelId="{587EF32E-27CE-4E27-BD15-63292CDB5975}" type="presParOf" srcId="{15183EE8-5D4A-4CCD-A361-39294886C842}" destId="{7DF088E5-ED75-4DA3-AA35-6B3EAC0D2C7E}" srcOrd="6" destOrd="0" presId="urn:microsoft.com/office/officeart/2005/8/layout/cycle8"/>
    <dgm:cxn modelId="{6A67D11D-07C4-411F-B484-5D8E6BF5BFA0}" type="presParOf" srcId="{15183EE8-5D4A-4CCD-A361-39294886C842}" destId="{D832B379-F432-442E-AEDE-B0B7EDEB4835}" srcOrd="7" destOrd="0" presId="urn:microsoft.com/office/officeart/2005/8/layout/cycle8"/>
    <dgm:cxn modelId="{A01D1CE9-D23E-4908-AA5D-583BC584DBAD}" type="presParOf" srcId="{15183EE8-5D4A-4CCD-A361-39294886C842}" destId="{0DA85E81-B391-4345-B531-9C4C5D88A717}" srcOrd="8" destOrd="0" presId="urn:microsoft.com/office/officeart/2005/8/layout/cycle8"/>
    <dgm:cxn modelId="{AE0C4445-6A41-4D59-84C0-39BE275712F6}" type="presParOf" srcId="{15183EE8-5D4A-4CCD-A361-39294886C842}" destId="{8745FD82-5E39-4A38-B3C3-BBB832759326}" srcOrd="9" destOrd="0" presId="urn:microsoft.com/office/officeart/2005/8/layout/cycle8"/>
    <dgm:cxn modelId="{AB7E9684-C638-44DC-BDC9-3DD400CF7400}" type="presParOf" srcId="{15183EE8-5D4A-4CCD-A361-39294886C842}" destId="{2E922AC7-1E4D-455C-AE36-F0CD33813ACD}" srcOrd="10" destOrd="0" presId="urn:microsoft.com/office/officeart/2005/8/layout/cycle8"/>
    <dgm:cxn modelId="{B9AACBD7-93E5-4AA1-86D7-4954D21ED05F}" type="presParOf" srcId="{15183EE8-5D4A-4CCD-A361-39294886C842}" destId="{30197ED4-5202-4361-A7FA-32948B8CD18A}" srcOrd="11" destOrd="0" presId="urn:microsoft.com/office/officeart/2005/8/layout/cycle8"/>
    <dgm:cxn modelId="{63ED4580-3D7D-45A1-8A54-8972CF7D1CB4}" type="presParOf" srcId="{15183EE8-5D4A-4CCD-A361-39294886C842}" destId="{FEC37A3E-B36E-45DA-9D6E-30FEA152F01E}" srcOrd="12" destOrd="0" presId="urn:microsoft.com/office/officeart/2005/8/layout/cycle8"/>
    <dgm:cxn modelId="{72279A21-A904-40D9-90D2-1746A71BDF8A}" type="presParOf" srcId="{15183EE8-5D4A-4CCD-A361-39294886C842}" destId="{9BC740D9-8E44-45D6-B055-CF0D758348A7}" srcOrd="13" destOrd="0" presId="urn:microsoft.com/office/officeart/2005/8/layout/cycle8"/>
    <dgm:cxn modelId="{36CFC8F7-852F-4176-9EE8-ED89A5F58E54}" type="presParOf" srcId="{15183EE8-5D4A-4CCD-A361-39294886C842}" destId="{1B664492-F9C2-46A9-A214-F19C296F03AD}" srcOrd="14" destOrd="0" presId="urn:microsoft.com/office/officeart/2005/8/layout/cycle8"/>
    <dgm:cxn modelId="{FC9DE433-A10F-4A1A-8A27-7CDC1EDF01D8}" type="presParOf" srcId="{15183EE8-5D4A-4CCD-A361-39294886C842}" destId="{F12B2919-8C63-4409-8A3E-6A14F8E1C5DF}" srcOrd="15" destOrd="0" presId="urn:microsoft.com/office/officeart/2005/8/layout/cycle8"/>
    <dgm:cxn modelId="{1CBE6C0F-E5AD-4EA1-A0B2-7086C7C254FA}" type="presParOf" srcId="{15183EE8-5D4A-4CCD-A361-39294886C842}" destId="{C4DC1EE9-5E08-4548-B97E-D56A4148886A}" srcOrd="16" destOrd="0" presId="urn:microsoft.com/office/officeart/2005/8/layout/cycle8"/>
    <dgm:cxn modelId="{EE74D4AD-1959-4C59-BD6D-2FC91B53F0F9}" type="presParOf" srcId="{15183EE8-5D4A-4CCD-A361-39294886C842}" destId="{63B524E8-E0B2-4675-ABB5-125A8D05B1E6}" srcOrd="17" destOrd="0" presId="urn:microsoft.com/office/officeart/2005/8/layout/cycle8"/>
    <dgm:cxn modelId="{32A825D3-3591-4C20-AEAD-DA0891D53D76}" type="presParOf" srcId="{15183EE8-5D4A-4CCD-A361-39294886C842}" destId="{E6A6048A-002B-4732-9213-B13E4E28D99C}" srcOrd="18" destOrd="0" presId="urn:microsoft.com/office/officeart/2005/8/layout/cycle8"/>
    <dgm:cxn modelId="{90B4A9D4-CFFD-4AED-9A9F-F5BBAD8F7C97}" type="presParOf" srcId="{15183EE8-5D4A-4CCD-A361-39294886C842}" destId="{BD1E6193-B068-4237-9879-272847FC40B6}" srcOrd="19" destOrd="0" presId="urn:microsoft.com/office/officeart/2005/8/layout/cycle8"/>
    <dgm:cxn modelId="{79058431-5AC1-46CE-BDD4-A3B402B7753A}" type="presParOf" srcId="{15183EE8-5D4A-4CCD-A361-39294886C842}" destId="{A1969993-DFC7-4689-83F2-BA5A0CF364D8}" srcOrd="20" destOrd="0" presId="urn:microsoft.com/office/officeart/2005/8/layout/cycle8"/>
    <dgm:cxn modelId="{FBA53C64-8EBA-40DA-A1D6-48292527E789}" type="presParOf" srcId="{15183EE8-5D4A-4CCD-A361-39294886C842}" destId="{1E061F43-3906-4E6D-9B61-BA7EF52B8678}" srcOrd="21" destOrd="0" presId="urn:microsoft.com/office/officeart/2005/8/layout/cycle8"/>
    <dgm:cxn modelId="{4B69CC8F-ABD9-4A1C-9AF0-ECE16D7ABAF7}" type="presParOf" srcId="{15183EE8-5D4A-4CCD-A361-39294886C842}" destId="{6C060B69-132C-4419-8628-BDC5FDA09A70}" srcOrd="22" destOrd="0" presId="urn:microsoft.com/office/officeart/2005/8/layout/cycle8"/>
    <dgm:cxn modelId="{E6168DBE-1655-4291-84F1-699EFD2841EA}" type="presParOf" srcId="{15183EE8-5D4A-4CCD-A361-39294886C842}" destId="{DE6FA58D-90E1-475A-BB79-D621453A269B}" srcOrd="23" destOrd="0" presId="urn:microsoft.com/office/officeart/2005/8/layout/cycle8"/>
    <dgm:cxn modelId="{9D82320D-5C65-4C32-8E7A-1449E635892B}" type="presParOf" srcId="{15183EE8-5D4A-4CCD-A361-39294886C842}" destId="{C8C2BC7D-09EB-4DA6-926D-94C93D79CCCA}" srcOrd="24" destOrd="0" presId="urn:microsoft.com/office/officeart/2005/8/layout/cycle8"/>
    <dgm:cxn modelId="{71873A73-6064-4823-8920-B8C432CAA8C5}" type="presParOf" srcId="{15183EE8-5D4A-4CCD-A361-39294886C842}" destId="{D8ACC55A-B438-4179-941C-74FDF2267E1D}" srcOrd="25" destOrd="0" presId="urn:microsoft.com/office/officeart/2005/8/layout/cycle8"/>
    <dgm:cxn modelId="{B350313A-D51F-47DD-8597-8F066696C7EB}" type="presParOf" srcId="{15183EE8-5D4A-4CCD-A361-39294886C842}" destId="{F94E3B60-DD0F-420B-82E8-75424EB5826E}" srcOrd="26" destOrd="0" presId="urn:microsoft.com/office/officeart/2005/8/layout/cycle8"/>
    <dgm:cxn modelId="{5EABF5A9-B2C3-40CD-814D-41AA8A53B63F}" type="presParOf" srcId="{15183EE8-5D4A-4CCD-A361-39294886C842}" destId="{46A5B98D-66BA-42E5-B3F5-30157C1B2AE1}" srcOrd="27" destOrd="0" presId="urn:microsoft.com/office/officeart/2005/8/layout/cycle8"/>
    <dgm:cxn modelId="{F9CDC799-335B-4DE3-96A6-B8209BE1B689}" type="presParOf" srcId="{15183EE8-5D4A-4CCD-A361-39294886C842}" destId="{8275E3D2-CEEA-403D-921B-71EF5CF31C83}" srcOrd="28" destOrd="0" presId="urn:microsoft.com/office/officeart/2005/8/layout/cycle8"/>
    <dgm:cxn modelId="{37554123-4640-449F-BBD8-4BF48FA12284}" type="presParOf" srcId="{15183EE8-5D4A-4CCD-A361-39294886C842}" destId="{CDF30ABD-A14D-46F8-9BE5-52D653AD5591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250550-00FC-45B9-91AC-C750D5474870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8A97DF04-DAEA-481A-BD39-004465413831}">
      <dgm:prSet phldrT="[Text]" custT="1"/>
      <dgm:spPr>
        <a:solidFill>
          <a:srgbClr val="7DDD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tIns="216000"/>
        <a:lstStyle/>
        <a:p>
          <a:r>
            <a:rPr lang="en-US" sz="1400" b="1" noProof="0" smtClean="0"/>
            <a:t>OEM</a:t>
          </a:r>
          <a:endParaRPr lang="en-US" sz="1400" b="1" noProof="0"/>
        </a:p>
      </dgm:t>
    </dgm:pt>
    <dgm:pt modelId="{AA37DED3-D357-4D2E-BCD9-01FB915EA8FA}" type="parTrans" cxnId="{55D92E53-2E19-4AF2-B915-0D3F429C8FB5}">
      <dgm:prSet/>
      <dgm:spPr/>
      <dgm:t>
        <a:bodyPr/>
        <a:lstStyle/>
        <a:p>
          <a:endParaRPr lang="en-US" noProof="0"/>
        </a:p>
      </dgm:t>
    </dgm:pt>
    <dgm:pt modelId="{8EB78B1F-B48A-44B5-A4C8-7DDB4D2F72FB}" type="sibTrans" cxnId="{55D92E53-2E19-4AF2-B915-0D3F429C8FB5}">
      <dgm:prSet/>
      <dgm:spPr/>
      <dgm:t>
        <a:bodyPr/>
        <a:lstStyle/>
        <a:p>
          <a:endParaRPr lang="en-US" noProof="0"/>
        </a:p>
      </dgm:t>
    </dgm:pt>
    <dgm:pt modelId="{7BC512B3-BEC6-4ECB-ACF5-9B82BEC38B47}">
      <dgm:prSet phldrT="[Text]"/>
      <dgm:spPr>
        <a:solidFill>
          <a:srgbClr val="A9DA74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noProof="0" dirty="0" smtClean="0"/>
            <a:t>Восстановление с использованием компонентов и тонера высокого качества</a:t>
          </a:r>
          <a:endParaRPr lang="en-US" noProof="0" dirty="0"/>
        </a:p>
      </dgm:t>
    </dgm:pt>
    <dgm:pt modelId="{7CCDCC67-F922-4AEA-B15C-98E1F5CC585E}" type="parTrans" cxnId="{98C67F5F-816A-4CF6-B40A-8380E636B7E1}">
      <dgm:prSet/>
      <dgm:spPr/>
      <dgm:t>
        <a:bodyPr/>
        <a:lstStyle/>
        <a:p>
          <a:endParaRPr lang="en-US" noProof="0"/>
        </a:p>
      </dgm:t>
    </dgm:pt>
    <dgm:pt modelId="{83DC85BB-DBC1-4AB2-9401-0277FD9586A1}" type="sibTrans" cxnId="{98C67F5F-816A-4CF6-B40A-8380E636B7E1}">
      <dgm:prSet/>
      <dgm:spPr/>
      <dgm:t>
        <a:bodyPr/>
        <a:lstStyle/>
        <a:p>
          <a:endParaRPr lang="en-US" noProof="0"/>
        </a:p>
      </dgm:t>
    </dgm:pt>
    <dgm:pt modelId="{3810EEE6-719B-4ACF-965D-B80FA00D4BB9}">
      <dgm:prSet phldrT="[Text]" custT="1"/>
      <dgm:spPr>
        <a:solidFill>
          <a:srgbClr val="FFFF99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400" noProof="0" dirty="0" smtClean="0"/>
            <a:t>Заправки с использованием компонентов и тонера высокого качества</a:t>
          </a:r>
          <a:endParaRPr lang="en-US" sz="1400" noProof="0" dirty="0"/>
        </a:p>
      </dgm:t>
    </dgm:pt>
    <dgm:pt modelId="{DF0EE789-1630-41F0-96D3-25F506DC8C3B}" type="parTrans" cxnId="{3416CB8A-9052-4023-8487-38E0DC790D1D}">
      <dgm:prSet/>
      <dgm:spPr/>
      <dgm:t>
        <a:bodyPr/>
        <a:lstStyle/>
        <a:p>
          <a:endParaRPr lang="en-US" noProof="0"/>
        </a:p>
      </dgm:t>
    </dgm:pt>
    <dgm:pt modelId="{CE993A59-D533-4000-A6EB-AC9B29AB963C}" type="sibTrans" cxnId="{3416CB8A-9052-4023-8487-38E0DC790D1D}">
      <dgm:prSet/>
      <dgm:spPr/>
      <dgm:t>
        <a:bodyPr/>
        <a:lstStyle/>
        <a:p>
          <a:endParaRPr lang="en-US" noProof="0"/>
        </a:p>
      </dgm:t>
    </dgm:pt>
    <dgm:pt modelId="{309618E2-9124-466D-8682-D465BCB66311}">
      <dgm:prSet phldrT="[Text]" custT="1"/>
      <dgm:spPr>
        <a:solidFill>
          <a:srgbClr val="FFC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ru-RU" sz="1400" noProof="0" dirty="0" smtClean="0"/>
            <a:t>Восстановление с использованием компонентов и тонера низкого качества</a:t>
          </a:r>
          <a:endParaRPr lang="en-US" sz="1400" noProof="0" dirty="0"/>
        </a:p>
      </dgm:t>
    </dgm:pt>
    <dgm:pt modelId="{951B1CA6-041D-4580-B06C-DBD9F7709C2E}" type="parTrans" cxnId="{EF347A72-9194-439E-BA50-9825133B28F7}">
      <dgm:prSet/>
      <dgm:spPr/>
      <dgm:t>
        <a:bodyPr/>
        <a:lstStyle/>
        <a:p>
          <a:endParaRPr lang="en-US" noProof="0"/>
        </a:p>
      </dgm:t>
    </dgm:pt>
    <dgm:pt modelId="{A1F4E3B3-24AB-4395-92A7-B3CABCDC86A0}" type="sibTrans" cxnId="{EF347A72-9194-439E-BA50-9825133B28F7}">
      <dgm:prSet/>
      <dgm:spPr/>
      <dgm:t>
        <a:bodyPr/>
        <a:lstStyle/>
        <a:p>
          <a:endParaRPr lang="en-US" noProof="0"/>
        </a:p>
      </dgm:t>
    </dgm:pt>
    <dgm:pt modelId="{D9EF5903-F0F1-4DA7-925A-5F854847C6DF}">
      <dgm:prSet phldrT="[Text]" custT="1"/>
      <dgm:spPr>
        <a:solidFill>
          <a:srgbClr val="FF0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400" noProof="0" dirty="0" smtClean="0">
              <a:solidFill>
                <a:schemeClr val="bg1"/>
              </a:solidFill>
            </a:rPr>
            <a:t>Новые совместимые картриджи («</a:t>
          </a:r>
          <a:r>
            <a:rPr lang="ru-RU" sz="1400" noProof="0" dirty="0" err="1" smtClean="0">
              <a:solidFill>
                <a:schemeClr val="bg1"/>
              </a:solidFill>
            </a:rPr>
            <a:t>новоделы</a:t>
          </a:r>
          <a:r>
            <a:rPr lang="ru-RU" sz="1400" noProof="0" dirty="0" smtClean="0">
              <a:solidFill>
                <a:schemeClr val="bg1"/>
              </a:solidFill>
            </a:rPr>
            <a:t>» и «клоны») и подделки</a:t>
          </a:r>
          <a:endParaRPr lang="en-US" sz="1400" noProof="0" dirty="0">
            <a:solidFill>
              <a:schemeClr val="bg1"/>
            </a:solidFill>
          </a:endParaRPr>
        </a:p>
      </dgm:t>
    </dgm:pt>
    <dgm:pt modelId="{37A3A2EA-C082-49C7-8DFD-5780E50C2A39}" type="parTrans" cxnId="{26BEA52F-4542-4506-B6DF-5BF7B9AFFDDC}">
      <dgm:prSet/>
      <dgm:spPr/>
      <dgm:t>
        <a:bodyPr/>
        <a:lstStyle/>
        <a:p>
          <a:endParaRPr lang="en-US" noProof="0"/>
        </a:p>
      </dgm:t>
    </dgm:pt>
    <dgm:pt modelId="{D05EFB2D-4AB4-4E5A-9CAB-BCBAA21C0804}" type="sibTrans" cxnId="{26BEA52F-4542-4506-B6DF-5BF7B9AFFDDC}">
      <dgm:prSet/>
      <dgm:spPr/>
      <dgm:t>
        <a:bodyPr/>
        <a:lstStyle/>
        <a:p>
          <a:endParaRPr lang="en-US" noProof="0"/>
        </a:p>
      </dgm:t>
    </dgm:pt>
    <dgm:pt modelId="{A9A26775-7C41-490E-8166-6B6549B0C149}">
      <dgm:prSet phldrT="[Text]" custT="1"/>
      <dgm:spPr>
        <a:solidFill>
          <a:srgbClr val="FFCC99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400" noProof="0" dirty="0" smtClean="0"/>
            <a:t>Заправки с использованием тонера низкого качества</a:t>
          </a:r>
          <a:endParaRPr lang="en-US" sz="1400" noProof="0" dirty="0"/>
        </a:p>
      </dgm:t>
    </dgm:pt>
    <dgm:pt modelId="{71775E74-7FB4-4B83-8F5C-80B9C4027082}" type="parTrans" cxnId="{5F06042B-C459-4BFC-9706-A04712AE1EFC}">
      <dgm:prSet/>
      <dgm:spPr/>
      <dgm:t>
        <a:bodyPr/>
        <a:lstStyle/>
        <a:p>
          <a:endParaRPr lang="en-US" noProof="0"/>
        </a:p>
      </dgm:t>
    </dgm:pt>
    <dgm:pt modelId="{BFDCC97F-DC19-4619-B255-E5E17F9D134E}" type="sibTrans" cxnId="{5F06042B-C459-4BFC-9706-A04712AE1EFC}">
      <dgm:prSet/>
      <dgm:spPr/>
      <dgm:t>
        <a:bodyPr/>
        <a:lstStyle/>
        <a:p>
          <a:endParaRPr lang="en-US" noProof="0"/>
        </a:p>
      </dgm:t>
    </dgm:pt>
    <dgm:pt modelId="{52D983EC-5D05-4DCC-AA4C-CEDEE8AD8F25}" type="pres">
      <dgm:prSet presAssocID="{D6250550-00FC-45B9-91AC-C750D5474870}" presName="Name0" presStyleCnt="0">
        <dgm:presLayoutVars>
          <dgm:dir/>
          <dgm:animLvl val="lvl"/>
          <dgm:resizeHandles val="exact"/>
        </dgm:presLayoutVars>
      </dgm:prSet>
      <dgm:spPr/>
    </dgm:pt>
    <dgm:pt modelId="{55ECA568-34CD-406F-BBE0-1027A4DCBFF5}" type="pres">
      <dgm:prSet presAssocID="{8A97DF04-DAEA-481A-BD39-004465413831}" presName="Name8" presStyleCnt="0"/>
      <dgm:spPr/>
    </dgm:pt>
    <dgm:pt modelId="{9225FE10-0CD2-4DA3-976E-50FC102695D5}" type="pres">
      <dgm:prSet presAssocID="{8A97DF04-DAEA-481A-BD39-004465413831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752BA35-CCEC-4B55-BCE1-9C51254E4E2B}" type="pres">
      <dgm:prSet presAssocID="{8A97DF04-DAEA-481A-BD39-00446541383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2C805BE-2E5B-4C0D-9061-3F48FA801B1F}" type="pres">
      <dgm:prSet presAssocID="{7BC512B3-BEC6-4ECB-ACF5-9B82BEC38B47}" presName="Name8" presStyleCnt="0"/>
      <dgm:spPr/>
    </dgm:pt>
    <dgm:pt modelId="{5B095C85-C679-448C-B550-8945369CFC2D}" type="pres">
      <dgm:prSet presAssocID="{7BC512B3-BEC6-4ECB-ACF5-9B82BEC38B47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ED2E682-4E1E-4BA5-88D7-C9E0638E433B}" type="pres">
      <dgm:prSet presAssocID="{7BC512B3-BEC6-4ECB-ACF5-9B82BEC38B4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6703801-F1D4-4FB9-82D1-757D9E00CD0F}" type="pres">
      <dgm:prSet presAssocID="{3810EEE6-719B-4ACF-965D-B80FA00D4BB9}" presName="Name8" presStyleCnt="0"/>
      <dgm:spPr/>
    </dgm:pt>
    <dgm:pt modelId="{FC613BE4-56C0-4EB6-89AD-62AFF98B4BCA}" type="pres">
      <dgm:prSet presAssocID="{3810EEE6-719B-4ACF-965D-B80FA00D4BB9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9DA1492-D993-4032-B8F2-CA75E5759E98}" type="pres">
      <dgm:prSet presAssocID="{3810EEE6-719B-4ACF-965D-B80FA00D4BB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C004C30-D661-411D-82E6-7BB7D8023938}" type="pres">
      <dgm:prSet presAssocID="{309618E2-9124-466D-8682-D465BCB66311}" presName="Name8" presStyleCnt="0"/>
      <dgm:spPr/>
    </dgm:pt>
    <dgm:pt modelId="{D1AA37EE-CA64-4BDB-927C-B44041C8D62B}" type="pres">
      <dgm:prSet presAssocID="{309618E2-9124-466D-8682-D465BCB66311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B66DD1A-9C5A-49DF-8DC5-2DDB1CD05ECF}" type="pres">
      <dgm:prSet presAssocID="{309618E2-9124-466D-8682-D465BCB6631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FBC2772-16C9-43EB-8433-686500669F4C}" type="pres">
      <dgm:prSet presAssocID="{A9A26775-7C41-490E-8166-6B6549B0C149}" presName="Name8" presStyleCnt="0"/>
      <dgm:spPr/>
    </dgm:pt>
    <dgm:pt modelId="{57D6D4DE-2F60-444B-A8CC-465D20C24EB2}" type="pres">
      <dgm:prSet presAssocID="{A9A26775-7C41-490E-8166-6B6549B0C149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6479117-5289-4E56-8B5D-6EFA460DCEC6}" type="pres">
      <dgm:prSet presAssocID="{A9A26775-7C41-490E-8166-6B6549B0C14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E7DC0E9-F94F-4C56-8FB6-3E66B7A43789}" type="pres">
      <dgm:prSet presAssocID="{D9EF5903-F0F1-4DA7-925A-5F854847C6DF}" presName="Name8" presStyleCnt="0"/>
      <dgm:spPr/>
    </dgm:pt>
    <dgm:pt modelId="{C15321E0-0912-4393-88C4-9CB660827281}" type="pres">
      <dgm:prSet presAssocID="{D9EF5903-F0F1-4DA7-925A-5F854847C6DF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F049386-0D45-45A0-8B60-03460075CFDF}" type="pres">
      <dgm:prSet presAssocID="{D9EF5903-F0F1-4DA7-925A-5F854847C6D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6BEA52F-4542-4506-B6DF-5BF7B9AFFDDC}" srcId="{D6250550-00FC-45B9-91AC-C750D5474870}" destId="{D9EF5903-F0F1-4DA7-925A-5F854847C6DF}" srcOrd="5" destOrd="0" parTransId="{37A3A2EA-C082-49C7-8DFD-5780E50C2A39}" sibTransId="{D05EFB2D-4AB4-4E5A-9CAB-BCBAA21C0804}"/>
    <dgm:cxn modelId="{F788C1BD-9D89-4889-B803-65F218D49015}" type="presOf" srcId="{3810EEE6-719B-4ACF-965D-B80FA00D4BB9}" destId="{19DA1492-D993-4032-B8F2-CA75E5759E98}" srcOrd="1" destOrd="0" presId="urn:microsoft.com/office/officeart/2005/8/layout/pyramid1"/>
    <dgm:cxn modelId="{3416CB8A-9052-4023-8487-38E0DC790D1D}" srcId="{D6250550-00FC-45B9-91AC-C750D5474870}" destId="{3810EEE6-719B-4ACF-965D-B80FA00D4BB9}" srcOrd="2" destOrd="0" parTransId="{DF0EE789-1630-41F0-96D3-25F506DC8C3B}" sibTransId="{CE993A59-D533-4000-A6EB-AC9B29AB963C}"/>
    <dgm:cxn modelId="{55D92E53-2E19-4AF2-B915-0D3F429C8FB5}" srcId="{D6250550-00FC-45B9-91AC-C750D5474870}" destId="{8A97DF04-DAEA-481A-BD39-004465413831}" srcOrd="0" destOrd="0" parTransId="{AA37DED3-D357-4D2E-BCD9-01FB915EA8FA}" sibTransId="{8EB78B1F-B48A-44B5-A4C8-7DDB4D2F72FB}"/>
    <dgm:cxn modelId="{D631670F-3CB2-477F-91BF-A2022D8C295E}" type="presOf" srcId="{D6250550-00FC-45B9-91AC-C750D5474870}" destId="{52D983EC-5D05-4DCC-AA4C-CEDEE8AD8F25}" srcOrd="0" destOrd="0" presId="urn:microsoft.com/office/officeart/2005/8/layout/pyramid1"/>
    <dgm:cxn modelId="{EF347A72-9194-439E-BA50-9825133B28F7}" srcId="{D6250550-00FC-45B9-91AC-C750D5474870}" destId="{309618E2-9124-466D-8682-D465BCB66311}" srcOrd="3" destOrd="0" parTransId="{951B1CA6-041D-4580-B06C-DBD9F7709C2E}" sibTransId="{A1F4E3B3-24AB-4395-92A7-B3CABCDC86A0}"/>
    <dgm:cxn modelId="{7FD7E1C0-2EBD-4EDD-9C44-4BBBCF9E3CBE}" type="presOf" srcId="{7BC512B3-BEC6-4ECB-ACF5-9B82BEC38B47}" destId="{FED2E682-4E1E-4BA5-88D7-C9E0638E433B}" srcOrd="1" destOrd="0" presId="urn:microsoft.com/office/officeart/2005/8/layout/pyramid1"/>
    <dgm:cxn modelId="{CDD6DDD3-FA32-4381-BD17-2DD09E0DD66C}" type="presOf" srcId="{309618E2-9124-466D-8682-D465BCB66311}" destId="{D1AA37EE-CA64-4BDB-927C-B44041C8D62B}" srcOrd="0" destOrd="0" presId="urn:microsoft.com/office/officeart/2005/8/layout/pyramid1"/>
    <dgm:cxn modelId="{9BFA7A74-BFE0-4DBD-9994-7DB1CAF5B627}" type="presOf" srcId="{8A97DF04-DAEA-481A-BD39-004465413831}" destId="{9225FE10-0CD2-4DA3-976E-50FC102695D5}" srcOrd="0" destOrd="0" presId="urn:microsoft.com/office/officeart/2005/8/layout/pyramid1"/>
    <dgm:cxn modelId="{98C67F5F-816A-4CF6-B40A-8380E636B7E1}" srcId="{D6250550-00FC-45B9-91AC-C750D5474870}" destId="{7BC512B3-BEC6-4ECB-ACF5-9B82BEC38B47}" srcOrd="1" destOrd="0" parTransId="{7CCDCC67-F922-4AEA-B15C-98E1F5CC585E}" sibTransId="{83DC85BB-DBC1-4AB2-9401-0277FD9586A1}"/>
    <dgm:cxn modelId="{6D3E1758-CCF0-45AC-B4ED-6D31541FD44D}" type="presOf" srcId="{D9EF5903-F0F1-4DA7-925A-5F854847C6DF}" destId="{AF049386-0D45-45A0-8B60-03460075CFDF}" srcOrd="1" destOrd="0" presId="urn:microsoft.com/office/officeart/2005/8/layout/pyramid1"/>
    <dgm:cxn modelId="{BD53104B-AF0C-4A6D-AED6-8B7051AFF954}" type="presOf" srcId="{A9A26775-7C41-490E-8166-6B6549B0C149}" destId="{57D6D4DE-2F60-444B-A8CC-465D20C24EB2}" srcOrd="0" destOrd="0" presId="urn:microsoft.com/office/officeart/2005/8/layout/pyramid1"/>
    <dgm:cxn modelId="{483ABEEB-1867-4C6C-A09C-FE75D9446D1C}" type="presOf" srcId="{3810EEE6-719B-4ACF-965D-B80FA00D4BB9}" destId="{FC613BE4-56C0-4EB6-89AD-62AFF98B4BCA}" srcOrd="0" destOrd="0" presId="urn:microsoft.com/office/officeart/2005/8/layout/pyramid1"/>
    <dgm:cxn modelId="{5F06042B-C459-4BFC-9706-A04712AE1EFC}" srcId="{D6250550-00FC-45B9-91AC-C750D5474870}" destId="{A9A26775-7C41-490E-8166-6B6549B0C149}" srcOrd="4" destOrd="0" parTransId="{71775E74-7FB4-4B83-8F5C-80B9C4027082}" sibTransId="{BFDCC97F-DC19-4619-B255-E5E17F9D134E}"/>
    <dgm:cxn modelId="{F9899FF4-EA80-416C-8198-E60F7D9805AB}" type="presOf" srcId="{D9EF5903-F0F1-4DA7-925A-5F854847C6DF}" destId="{C15321E0-0912-4393-88C4-9CB660827281}" srcOrd="0" destOrd="0" presId="urn:microsoft.com/office/officeart/2005/8/layout/pyramid1"/>
    <dgm:cxn modelId="{FF9BF55E-84A6-4E6E-B5DF-3E0012C4096E}" type="presOf" srcId="{309618E2-9124-466D-8682-D465BCB66311}" destId="{2B66DD1A-9C5A-49DF-8DC5-2DDB1CD05ECF}" srcOrd="1" destOrd="0" presId="urn:microsoft.com/office/officeart/2005/8/layout/pyramid1"/>
    <dgm:cxn modelId="{F7168655-2C9C-4D86-9423-D24EE3373365}" type="presOf" srcId="{8A97DF04-DAEA-481A-BD39-004465413831}" destId="{6752BA35-CCEC-4B55-BCE1-9C51254E4E2B}" srcOrd="1" destOrd="0" presId="urn:microsoft.com/office/officeart/2005/8/layout/pyramid1"/>
    <dgm:cxn modelId="{03A96EFC-27EF-4A51-BF74-099728076697}" type="presOf" srcId="{A9A26775-7C41-490E-8166-6B6549B0C149}" destId="{F6479117-5289-4E56-8B5D-6EFA460DCEC6}" srcOrd="1" destOrd="0" presId="urn:microsoft.com/office/officeart/2005/8/layout/pyramid1"/>
    <dgm:cxn modelId="{63F7AA38-04CB-4F32-B925-E27E25A29604}" type="presOf" srcId="{7BC512B3-BEC6-4ECB-ACF5-9B82BEC38B47}" destId="{5B095C85-C679-448C-B550-8945369CFC2D}" srcOrd="0" destOrd="0" presId="urn:microsoft.com/office/officeart/2005/8/layout/pyramid1"/>
    <dgm:cxn modelId="{5D3C2CA6-54BB-4D4F-804F-5500A49ECAE4}" type="presParOf" srcId="{52D983EC-5D05-4DCC-AA4C-CEDEE8AD8F25}" destId="{55ECA568-34CD-406F-BBE0-1027A4DCBFF5}" srcOrd="0" destOrd="0" presId="urn:microsoft.com/office/officeart/2005/8/layout/pyramid1"/>
    <dgm:cxn modelId="{B2CCAA87-8464-492F-AB70-764EE79A3C47}" type="presParOf" srcId="{55ECA568-34CD-406F-BBE0-1027A4DCBFF5}" destId="{9225FE10-0CD2-4DA3-976E-50FC102695D5}" srcOrd="0" destOrd="0" presId="urn:microsoft.com/office/officeart/2005/8/layout/pyramid1"/>
    <dgm:cxn modelId="{D059E50F-29B7-4535-A5B6-3A64A71EA53E}" type="presParOf" srcId="{55ECA568-34CD-406F-BBE0-1027A4DCBFF5}" destId="{6752BA35-CCEC-4B55-BCE1-9C51254E4E2B}" srcOrd="1" destOrd="0" presId="urn:microsoft.com/office/officeart/2005/8/layout/pyramid1"/>
    <dgm:cxn modelId="{EB9F81A4-1308-4095-AB2E-2BCC51367EE6}" type="presParOf" srcId="{52D983EC-5D05-4DCC-AA4C-CEDEE8AD8F25}" destId="{12C805BE-2E5B-4C0D-9061-3F48FA801B1F}" srcOrd="1" destOrd="0" presId="urn:microsoft.com/office/officeart/2005/8/layout/pyramid1"/>
    <dgm:cxn modelId="{3A49E591-D578-4EEB-82F1-D8CD439A8040}" type="presParOf" srcId="{12C805BE-2E5B-4C0D-9061-3F48FA801B1F}" destId="{5B095C85-C679-448C-B550-8945369CFC2D}" srcOrd="0" destOrd="0" presId="urn:microsoft.com/office/officeart/2005/8/layout/pyramid1"/>
    <dgm:cxn modelId="{673E3F03-E70B-4C1D-AEF1-2B771067CCDB}" type="presParOf" srcId="{12C805BE-2E5B-4C0D-9061-3F48FA801B1F}" destId="{FED2E682-4E1E-4BA5-88D7-C9E0638E433B}" srcOrd="1" destOrd="0" presId="urn:microsoft.com/office/officeart/2005/8/layout/pyramid1"/>
    <dgm:cxn modelId="{C80BDDEA-63C7-4D1B-BC1C-56034049A3C0}" type="presParOf" srcId="{52D983EC-5D05-4DCC-AA4C-CEDEE8AD8F25}" destId="{66703801-F1D4-4FB9-82D1-757D9E00CD0F}" srcOrd="2" destOrd="0" presId="urn:microsoft.com/office/officeart/2005/8/layout/pyramid1"/>
    <dgm:cxn modelId="{A1A4B8D3-478A-4DA3-9A54-C3E875ACD8CA}" type="presParOf" srcId="{66703801-F1D4-4FB9-82D1-757D9E00CD0F}" destId="{FC613BE4-56C0-4EB6-89AD-62AFF98B4BCA}" srcOrd="0" destOrd="0" presId="urn:microsoft.com/office/officeart/2005/8/layout/pyramid1"/>
    <dgm:cxn modelId="{85BBEA45-DDFE-44EE-9CD7-6A36CAA71384}" type="presParOf" srcId="{66703801-F1D4-4FB9-82D1-757D9E00CD0F}" destId="{19DA1492-D993-4032-B8F2-CA75E5759E98}" srcOrd="1" destOrd="0" presId="urn:microsoft.com/office/officeart/2005/8/layout/pyramid1"/>
    <dgm:cxn modelId="{B169D910-7BA3-450E-8CFF-6019E399CCAB}" type="presParOf" srcId="{52D983EC-5D05-4DCC-AA4C-CEDEE8AD8F25}" destId="{CC004C30-D661-411D-82E6-7BB7D8023938}" srcOrd="3" destOrd="0" presId="urn:microsoft.com/office/officeart/2005/8/layout/pyramid1"/>
    <dgm:cxn modelId="{31AC9787-0988-4CCA-B711-FEA06900613E}" type="presParOf" srcId="{CC004C30-D661-411D-82E6-7BB7D8023938}" destId="{D1AA37EE-CA64-4BDB-927C-B44041C8D62B}" srcOrd="0" destOrd="0" presId="urn:microsoft.com/office/officeart/2005/8/layout/pyramid1"/>
    <dgm:cxn modelId="{688C00E9-27AF-479E-8EFA-592D80584908}" type="presParOf" srcId="{CC004C30-D661-411D-82E6-7BB7D8023938}" destId="{2B66DD1A-9C5A-49DF-8DC5-2DDB1CD05ECF}" srcOrd="1" destOrd="0" presId="urn:microsoft.com/office/officeart/2005/8/layout/pyramid1"/>
    <dgm:cxn modelId="{18B03E71-D9EB-45ED-9F74-4572A243A633}" type="presParOf" srcId="{52D983EC-5D05-4DCC-AA4C-CEDEE8AD8F25}" destId="{5FBC2772-16C9-43EB-8433-686500669F4C}" srcOrd="4" destOrd="0" presId="urn:microsoft.com/office/officeart/2005/8/layout/pyramid1"/>
    <dgm:cxn modelId="{0350EB1E-BE48-43DC-9F74-F917F143A580}" type="presParOf" srcId="{5FBC2772-16C9-43EB-8433-686500669F4C}" destId="{57D6D4DE-2F60-444B-A8CC-465D20C24EB2}" srcOrd="0" destOrd="0" presId="urn:microsoft.com/office/officeart/2005/8/layout/pyramid1"/>
    <dgm:cxn modelId="{D761847C-07BE-4F07-A912-55DEC0F7CCD7}" type="presParOf" srcId="{5FBC2772-16C9-43EB-8433-686500669F4C}" destId="{F6479117-5289-4E56-8B5D-6EFA460DCEC6}" srcOrd="1" destOrd="0" presId="urn:microsoft.com/office/officeart/2005/8/layout/pyramid1"/>
    <dgm:cxn modelId="{8194D57B-2694-49BA-91C5-395898BDF339}" type="presParOf" srcId="{52D983EC-5D05-4DCC-AA4C-CEDEE8AD8F25}" destId="{3E7DC0E9-F94F-4C56-8FB6-3E66B7A43789}" srcOrd="5" destOrd="0" presId="urn:microsoft.com/office/officeart/2005/8/layout/pyramid1"/>
    <dgm:cxn modelId="{9FBE5CC7-C334-49D3-851F-7DB5128253BE}" type="presParOf" srcId="{3E7DC0E9-F94F-4C56-8FB6-3E66B7A43789}" destId="{C15321E0-0912-4393-88C4-9CB660827281}" srcOrd="0" destOrd="0" presId="urn:microsoft.com/office/officeart/2005/8/layout/pyramid1"/>
    <dgm:cxn modelId="{DC898E7E-DB30-4F9A-A035-26D26C67B0F8}" type="presParOf" srcId="{3E7DC0E9-F94F-4C56-8FB6-3E66B7A43789}" destId="{AF049386-0D45-45A0-8B60-03460075CFD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4AB476-6015-404E-8A0F-3268C4FDA212}">
      <dsp:nvSpPr>
        <dsp:cNvPr id="0" name=""/>
        <dsp:cNvSpPr/>
      </dsp:nvSpPr>
      <dsp:spPr>
        <a:xfrm>
          <a:off x="3560197" y="10416"/>
          <a:ext cx="830460" cy="830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Переработка</a:t>
          </a:r>
          <a:endParaRPr lang="de-DE" sz="9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560197" y="10416"/>
        <a:ext cx="830460" cy="830460"/>
      </dsp:txXfrm>
    </dsp:sp>
    <dsp:sp modelId="{6DFF8C4E-8859-4ADA-B84F-63B4009C4924}">
      <dsp:nvSpPr>
        <dsp:cNvPr id="0" name=""/>
        <dsp:cNvSpPr/>
      </dsp:nvSpPr>
      <dsp:spPr>
        <a:xfrm>
          <a:off x="1017708" y="1708"/>
          <a:ext cx="4060582" cy="4060582"/>
        </a:xfrm>
        <a:prstGeom prst="circularArrow">
          <a:avLst>
            <a:gd name="adj1" fmla="val 3988"/>
            <a:gd name="adj2" fmla="val 250168"/>
            <a:gd name="adj3" fmla="val 20573676"/>
            <a:gd name="adj4" fmla="val 18982452"/>
            <a:gd name="adj5" fmla="val 4653"/>
          </a:avLst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1C28E4-8CA2-4382-AFA1-964E018F9AA2}">
      <dsp:nvSpPr>
        <dsp:cNvPr id="0" name=""/>
        <dsp:cNvSpPr/>
      </dsp:nvSpPr>
      <dsp:spPr>
        <a:xfrm>
          <a:off x="4487625" y="1616769"/>
          <a:ext cx="830460" cy="830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Разработка</a:t>
          </a:r>
          <a:endParaRPr lang="de-DE" sz="9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487625" y="1616769"/>
        <a:ext cx="830460" cy="830460"/>
      </dsp:txXfrm>
    </dsp:sp>
    <dsp:sp modelId="{2D72C7B1-9CBF-4BC7-85E7-0CE3F5791650}">
      <dsp:nvSpPr>
        <dsp:cNvPr id="0" name=""/>
        <dsp:cNvSpPr/>
      </dsp:nvSpPr>
      <dsp:spPr>
        <a:xfrm>
          <a:off x="1017708" y="1708"/>
          <a:ext cx="4060582" cy="4060582"/>
        </a:xfrm>
        <a:prstGeom prst="circularArrow">
          <a:avLst>
            <a:gd name="adj1" fmla="val 3988"/>
            <a:gd name="adj2" fmla="val 250168"/>
            <a:gd name="adj3" fmla="val 2367380"/>
            <a:gd name="adj4" fmla="val 776155"/>
            <a:gd name="adj5" fmla="val 4653"/>
          </a:avLst>
        </a:prstGeom>
        <a:solidFill>
          <a:srgbClr val="4BACC6">
            <a:hueOff val="-1986775"/>
            <a:satOff val="7962"/>
            <a:lumOff val="1726"/>
            <a:alphaOff val="0"/>
          </a:srgb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6BF328-E922-44C8-901B-8834C4519F30}">
      <dsp:nvSpPr>
        <dsp:cNvPr id="0" name=""/>
        <dsp:cNvSpPr/>
      </dsp:nvSpPr>
      <dsp:spPr>
        <a:xfrm>
          <a:off x="3560197" y="3223122"/>
          <a:ext cx="830460" cy="830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Производство</a:t>
          </a:r>
          <a:endParaRPr lang="de-DE" sz="9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560197" y="3223122"/>
        <a:ext cx="830460" cy="830460"/>
      </dsp:txXfrm>
    </dsp:sp>
    <dsp:sp modelId="{CBCD36EF-B064-470F-AC17-94D2A9E1B25E}">
      <dsp:nvSpPr>
        <dsp:cNvPr id="0" name=""/>
        <dsp:cNvSpPr/>
      </dsp:nvSpPr>
      <dsp:spPr>
        <a:xfrm>
          <a:off x="1017708" y="1708"/>
          <a:ext cx="4060582" cy="4060582"/>
        </a:xfrm>
        <a:prstGeom prst="circularArrow">
          <a:avLst>
            <a:gd name="adj1" fmla="val 3988"/>
            <a:gd name="adj2" fmla="val 250168"/>
            <a:gd name="adj3" fmla="val 6111625"/>
            <a:gd name="adj4" fmla="val 4438207"/>
            <a:gd name="adj5" fmla="val 4653"/>
          </a:avLst>
        </a:prstGeom>
        <a:solidFill>
          <a:srgbClr val="4BACC6">
            <a:hueOff val="-3973551"/>
            <a:satOff val="15924"/>
            <a:lumOff val="3451"/>
            <a:alphaOff val="0"/>
          </a:srgb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276C9-0528-423B-ABC4-0133ECB8F3DA}">
      <dsp:nvSpPr>
        <dsp:cNvPr id="0" name=""/>
        <dsp:cNvSpPr/>
      </dsp:nvSpPr>
      <dsp:spPr>
        <a:xfrm>
          <a:off x="1705341" y="3223122"/>
          <a:ext cx="830460" cy="830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Продажи</a:t>
          </a:r>
          <a:endParaRPr lang="de-DE" sz="9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705341" y="3223122"/>
        <a:ext cx="830460" cy="830460"/>
      </dsp:txXfrm>
    </dsp:sp>
    <dsp:sp modelId="{970ACDC8-DF90-4E53-A6F4-4EA59A4AD4F1}">
      <dsp:nvSpPr>
        <dsp:cNvPr id="0" name=""/>
        <dsp:cNvSpPr/>
      </dsp:nvSpPr>
      <dsp:spPr>
        <a:xfrm>
          <a:off x="1017708" y="1708"/>
          <a:ext cx="4060582" cy="4060582"/>
        </a:xfrm>
        <a:prstGeom prst="circularArrow">
          <a:avLst>
            <a:gd name="adj1" fmla="val 3988"/>
            <a:gd name="adj2" fmla="val 250168"/>
            <a:gd name="adj3" fmla="val 9773676"/>
            <a:gd name="adj4" fmla="val 8182452"/>
            <a:gd name="adj5" fmla="val 4653"/>
          </a:avLst>
        </a:prstGeom>
        <a:solidFill>
          <a:srgbClr val="4BACC6">
            <a:hueOff val="-5960326"/>
            <a:satOff val="23887"/>
            <a:lumOff val="5177"/>
            <a:alphaOff val="0"/>
          </a:srgb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6C0A77-5D27-4AE6-A4D2-1386E7EE006C}">
      <dsp:nvSpPr>
        <dsp:cNvPr id="0" name=""/>
        <dsp:cNvSpPr/>
      </dsp:nvSpPr>
      <dsp:spPr>
        <a:xfrm>
          <a:off x="777913" y="1616769"/>
          <a:ext cx="830460" cy="830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Использование</a:t>
          </a:r>
          <a:endParaRPr lang="de-DE" sz="9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777913" y="1616769"/>
        <a:ext cx="830460" cy="830460"/>
      </dsp:txXfrm>
    </dsp:sp>
    <dsp:sp modelId="{5E9D0839-58E5-4213-A6D0-1CC31C0DE4D5}">
      <dsp:nvSpPr>
        <dsp:cNvPr id="0" name=""/>
        <dsp:cNvSpPr/>
      </dsp:nvSpPr>
      <dsp:spPr>
        <a:xfrm>
          <a:off x="1017708" y="1708"/>
          <a:ext cx="4060582" cy="4060582"/>
        </a:xfrm>
        <a:prstGeom prst="circularArrow">
          <a:avLst>
            <a:gd name="adj1" fmla="val 3988"/>
            <a:gd name="adj2" fmla="val 250168"/>
            <a:gd name="adj3" fmla="val 13167380"/>
            <a:gd name="adj4" fmla="val 11576155"/>
            <a:gd name="adj5" fmla="val 4653"/>
          </a:avLst>
        </a:prstGeom>
        <a:solidFill>
          <a:srgbClr val="4BACC6">
            <a:hueOff val="-7947101"/>
            <a:satOff val="31849"/>
            <a:lumOff val="6902"/>
            <a:alphaOff val="0"/>
          </a:srgb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389ADD-89E4-48F9-90F4-29780A416229}">
      <dsp:nvSpPr>
        <dsp:cNvPr id="0" name=""/>
        <dsp:cNvSpPr/>
      </dsp:nvSpPr>
      <dsp:spPr>
        <a:xfrm>
          <a:off x="1705341" y="10416"/>
          <a:ext cx="830460" cy="830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Сбор</a:t>
          </a:r>
          <a:endParaRPr lang="de-DE" sz="9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705341" y="10416"/>
        <a:ext cx="830460" cy="830460"/>
      </dsp:txXfrm>
    </dsp:sp>
    <dsp:sp modelId="{B3A9197E-E43E-4727-A8B0-1E2AE044B67E}">
      <dsp:nvSpPr>
        <dsp:cNvPr id="0" name=""/>
        <dsp:cNvSpPr/>
      </dsp:nvSpPr>
      <dsp:spPr>
        <a:xfrm>
          <a:off x="1017708" y="1708"/>
          <a:ext cx="4060582" cy="4060582"/>
        </a:xfrm>
        <a:prstGeom prst="circularArrow">
          <a:avLst>
            <a:gd name="adj1" fmla="val 3988"/>
            <a:gd name="adj2" fmla="val 250168"/>
            <a:gd name="adj3" fmla="val 16911625"/>
            <a:gd name="adj4" fmla="val 15238207"/>
            <a:gd name="adj5" fmla="val 4653"/>
          </a:avLst>
        </a:prstGeom>
        <a:solidFill>
          <a:srgbClr val="4BACC6">
            <a:hueOff val="-9933876"/>
            <a:satOff val="39811"/>
            <a:lumOff val="8628"/>
            <a:alphaOff val="0"/>
          </a:srgb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627E2-0CDD-44F9-B6FA-BA702C74D28D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B22549-DA39-42E4-A44B-83756C63A46D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CCF53B-20DA-4E01-BAFC-F0B28ED09995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0C25E1-B3B9-48D7-9AD8-2581EFEB07F5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DE9DF-E515-496E-AEB0-F550D1A94152}">
      <dsp:nvSpPr>
        <dsp:cNvPr id="0" name=""/>
        <dsp:cNvSpPr/>
      </dsp:nvSpPr>
      <dsp:spPr>
        <a:xfrm>
          <a:off x="2328416" y="1312416"/>
          <a:ext cx="1439167" cy="143916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470" tIns="77470" rIns="77470" bIns="7747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100" b="1" kern="1200" dirty="0"/>
        </a:p>
      </dsp:txBody>
      <dsp:txXfrm>
        <a:off x="2539177" y="1523177"/>
        <a:ext cx="1017645" cy="1017645"/>
      </dsp:txXfrm>
    </dsp:sp>
    <dsp:sp modelId="{58A24232-881C-4C41-BF8F-ACD780C2E049}">
      <dsp:nvSpPr>
        <dsp:cNvPr id="0" name=""/>
        <dsp:cNvSpPr/>
      </dsp:nvSpPr>
      <dsp:spPr>
        <a:xfrm>
          <a:off x="2544291" y="1843"/>
          <a:ext cx="1007417" cy="100741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Экология</a:t>
          </a:r>
          <a:endParaRPr lang="de-DE" sz="1300" b="1" kern="1200" dirty="0"/>
        </a:p>
      </dsp:txBody>
      <dsp:txXfrm>
        <a:off x="2691824" y="149376"/>
        <a:ext cx="712351" cy="712351"/>
      </dsp:txXfrm>
    </dsp:sp>
    <dsp:sp modelId="{22D19D4E-C8C3-4396-9EA9-4F1AF1A22E9C}">
      <dsp:nvSpPr>
        <dsp:cNvPr id="0" name=""/>
        <dsp:cNvSpPr/>
      </dsp:nvSpPr>
      <dsp:spPr>
        <a:xfrm>
          <a:off x="4070738" y="1528291"/>
          <a:ext cx="1007417" cy="100741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Решение</a:t>
          </a:r>
          <a:endParaRPr lang="de-DE" sz="1000" b="1" kern="1200" dirty="0"/>
        </a:p>
      </dsp:txBody>
      <dsp:txXfrm>
        <a:off x="4218271" y="1675824"/>
        <a:ext cx="712351" cy="712351"/>
      </dsp:txXfrm>
    </dsp:sp>
    <dsp:sp modelId="{3B8290C9-B274-4933-B1AF-4FA281CDCF59}">
      <dsp:nvSpPr>
        <dsp:cNvPr id="0" name=""/>
        <dsp:cNvSpPr/>
      </dsp:nvSpPr>
      <dsp:spPr>
        <a:xfrm>
          <a:off x="2544291" y="3054738"/>
          <a:ext cx="1007417" cy="100741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Стандарты</a:t>
          </a:r>
          <a:endParaRPr lang="de-DE" sz="1000" b="1" kern="1200" dirty="0"/>
        </a:p>
      </dsp:txBody>
      <dsp:txXfrm>
        <a:off x="2691824" y="3202271"/>
        <a:ext cx="712351" cy="712351"/>
      </dsp:txXfrm>
    </dsp:sp>
    <dsp:sp modelId="{A4251E72-F950-451B-8DB8-A33865B5D57F}">
      <dsp:nvSpPr>
        <dsp:cNvPr id="0" name=""/>
        <dsp:cNvSpPr/>
      </dsp:nvSpPr>
      <dsp:spPr>
        <a:xfrm>
          <a:off x="1017843" y="1528291"/>
          <a:ext cx="1007417" cy="100741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Технологии</a:t>
          </a:r>
          <a:endParaRPr lang="de-DE" sz="1000" b="1" kern="1200" dirty="0"/>
        </a:p>
      </dsp:txBody>
      <dsp:txXfrm>
        <a:off x="1165376" y="1675824"/>
        <a:ext cx="712351" cy="7123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9B8D50-D0E6-4DAB-B784-4721CC6C1282}">
      <dsp:nvSpPr>
        <dsp:cNvPr id="0" name=""/>
        <dsp:cNvSpPr/>
      </dsp:nvSpPr>
      <dsp:spPr>
        <a:xfrm>
          <a:off x="1381760" y="236812"/>
          <a:ext cx="3413760" cy="3413760"/>
        </a:xfrm>
        <a:prstGeom prst="pie">
          <a:avLst>
            <a:gd name="adj1" fmla="val 16200000"/>
            <a:gd name="adj2" fmla="val 19800000"/>
          </a:avLst>
        </a:prstGeom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Цена выбора</a:t>
          </a:r>
          <a:endParaRPr lang="de-DE" sz="1300" kern="1200" dirty="0"/>
        </a:p>
      </dsp:txBody>
      <dsp:txXfrm>
        <a:off x="3169920" y="672880"/>
        <a:ext cx="894080" cy="690880"/>
      </dsp:txXfrm>
    </dsp:sp>
    <dsp:sp modelId="{037BB148-48A6-434A-AD94-BC933CE40F56}">
      <dsp:nvSpPr>
        <dsp:cNvPr id="0" name=""/>
        <dsp:cNvSpPr/>
      </dsp:nvSpPr>
      <dsp:spPr>
        <a:xfrm>
          <a:off x="1422400" y="307119"/>
          <a:ext cx="3413760" cy="3413760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Стоимость вызова мастера</a:t>
          </a:r>
          <a:endParaRPr lang="de-DE" sz="1300" kern="1200" dirty="0"/>
        </a:p>
      </dsp:txBody>
      <dsp:txXfrm>
        <a:off x="3738880" y="1688880"/>
        <a:ext cx="934720" cy="670560"/>
      </dsp:txXfrm>
    </dsp:sp>
    <dsp:sp modelId="{0DA85E81-B391-4345-B531-9C4C5D88A717}">
      <dsp:nvSpPr>
        <dsp:cNvPr id="0" name=""/>
        <dsp:cNvSpPr/>
      </dsp:nvSpPr>
      <dsp:spPr>
        <a:xfrm>
          <a:off x="1381760" y="377427"/>
          <a:ext cx="3413760" cy="3413760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Простой аппарата</a:t>
          </a:r>
          <a:endParaRPr lang="de-DE" sz="1300" kern="1200" dirty="0"/>
        </a:p>
      </dsp:txBody>
      <dsp:txXfrm>
        <a:off x="3169920" y="2684560"/>
        <a:ext cx="894080" cy="690880"/>
      </dsp:txXfrm>
    </dsp:sp>
    <dsp:sp modelId="{FEC37A3E-B36E-45DA-9D6E-30FEA152F01E}">
      <dsp:nvSpPr>
        <dsp:cNvPr id="0" name=""/>
        <dsp:cNvSpPr/>
      </dsp:nvSpPr>
      <dsp:spPr>
        <a:xfrm>
          <a:off x="1300479" y="377427"/>
          <a:ext cx="3413760" cy="3413760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Затраты на ремонт</a:t>
          </a:r>
          <a:endParaRPr lang="de-DE" sz="1300" kern="1200" dirty="0"/>
        </a:p>
      </dsp:txBody>
      <dsp:txXfrm>
        <a:off x="2031999" y="2684560"/>
        <a:ext cx="894080" cy="690880"/>
      </dsp:txXfrm>
    </dsp:sp>
    <dsp:sp modelId="{C4DC1EE9-5E08-4548-B97E-D56A4148886A}">
      <dsp:nvSpPr>
        <dsp:cNvPr id="0" name=""/>
        <dsp:cNvSpPr/>
      </dsp:nvSpPr>
      <dsp:spPr>
        <a:xfrm>
          <a:off x="1259839" y="307119"/>
          <a:ext cx="3413760" cy="3413760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Работа с клиентом</a:t>
          </a:r>
          <a:endParaRPr lang="de-DE" sz="1200" kern="1200" dirty="0"/>
        </a:p>
      </dsp:txBody>
      <dsp:txXfrm>
        <a:off x="1422400" y="1688880"/>
        <a:ext cx="934720" cy="670560"/>
      </dsp:txXfrm>
    </dsp:sp>
    <dsp:sp modelId="{A1969993-DFC7-4689-83F2-BA5A0CF364D8}">
      <dsp:nvSpPr>
        <dsp:cNvPr id="0" name=""/>
        <dsp:cNvSpPr/>
      </dsp:nvSpPr>
      <dsp:spPr>
        <a:xfrm>
          <a:off x="1300479" y="236812"/>
          <a:ext cx="3413760" cy="3413760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Стоимость картриджа</a:t>
          </a:r>
          <a:endParaRPr lang="de-DE" sz="1300" kern="1200" dirty="0"/>
        </a:p>
      </dsp:txBody>
      <dsp:txXfrm>
        <a:off x="2031999" y="672880"/>
        <a:ext cx="894080" cy="690880"/>
      </dsp:txXfrm>
    </dsp:sp>
    <dsp:sp modelId="{C8C2BC7D-09EB-4DA6-926D-94C93D79CCCA}">
      <dsp:nvSpPr>
        <dsp:cNvPr id="0" name=""/>
        <dsp:cNvSpPr/>
      </dsp:nvSpPr>
      <dsp:spPr>
        <a:xfrm>
          <a:off x="1170307" y="25484"/>
          <a:ext cx="3836416" cy="3836416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ACC55A-B438-4179-941C-74FDF2267E1D}">
      <dsp:nvSpPr>
        <dsp:cNvPr id="0" name=""/>
        <dsp:cNvSpPr/>
      </dsp:nvSpPr>
      <dsp:spPr>
        <a:xfrm>
          <a:off x="1210947" y="95792"/>
          <a:ext cx="3836416" cy="3836416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4E3B60-DD0F-420B-82E8-75424EB5826E}">
      <dsp:nvSpPr>
        <dsp:cNvPr id="0" name=""/>
        <dsp:cNvSpPr/>
      </dsp:nvSpPr>
      <dsp:spPr>
        <a:xfrm>
          <a:off x="1170307" y="166099"/>
          <a:ext cx="3836416" cy="3836416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A5B98D-66BA-42E5-B3F5-30157C1B2AE1}">
      <dsp:nvSpPr>
        <dsp:cNvPr id="0" name=""/>
        <dsp:cNvSpPr/>
      </dsp:nvSpPr>
      <dsp:spPr>
        <a:xfrm>
          <a:off x="1089276" y="166099"/>
          <a:ext cx="3836416" cy="3836416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75E3D2-CEEA-403D-921B-71EF5CF31C83}">
      <dsp:nvSpPr>
        <dsp:cNvPr id="0" name=""/>
        <dsp:cNvSpPr/>
      </dsp:nvSpPr>
      <dsp:spPr>
        <a:xfrm>
          <a:off x="1048636" y="95792"/>
          <a:ext cx="3836416" cy="3836416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F30ABD-A14D-46F8-9BE5-52D653AD5591}">
      <dsp:nvSpPr>
        <dsp:cNvPr id="0" name=""/>
        <dsp:cNvSpPr/>
      </dsp:nvSpPr>
      <dsp:spPr>
        <a:xfrm>
          <a:off x="1089276" y="25484"/>
          <a:ext cx="3836416" cy="3836416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5FE10-0CD2-4DA3-976E-50FC102695D5}">
      <dsp:nvSpPr>
        <dsp:cNvPr id="0" name=""/>
        <dsp:cNvSpPr/>
      </dsp:nvSpPr>
      <dsp:spPr>
        <a:xfrm>
          <a:off x="3130206" y="0"/>
          <a:ext cx="1252082" cy="698706"/>
        </a:xfrm>
        <a:prstGeom prst="trapezoid">
          <a:avLst>
            <a:gd name="adj" fmla="val 89600"/>
          </a:avLst>
        </a:prstGeom>
        <a:solidFill>
          <a:srgbClr val="7DDD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21600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smtClean="0"/>
            <a:t>OEM</a:t>
          </a:r>
          <a:endParaRPr lang="en-US" sz="1400" b="1" kern="1200" noProof="0"/>
        </a:p>
      </dsp:txBody>
      <dsp:txXfrm>
        <a:off x="3130206" y="0"/>
        <a:ext cx="1252082" cy="698706"/>
      </dsp:txXfrm>
    </dsp:sp>
    <dsp:sp modelId="{5B095C85-C679-448C-B550-8945369CFC2D}">
      <dsp:nvSpPr>
        <dsp:cNvPr id="0" name=""/>
        <dsp:cNvSpPr/>
      </dsp:nvSpPr>
      <dsp:spPr>
        <a:xfrm>
          <a:off x="2504165" y="698706"/>
          <a:ext cx="2504165" cy="698706"/>
        </a:xfrm>
        <a:prstGeom prst="trapezoid">
          <a:avLst>
            <a:gd name="adj" fmla="val 89600"/>
          </a:avLst>
        </a:prstGeom>
        <a:solidFill>
          <a:srgbClr val="A9DA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noProof="0" dirty="0" smtClean="0"/>
            <a:t>Восстановление с использованием компонентов и тонера высокого качества</a:t>
          </a:r>
          <a:endParaRPr lang="en-US" sz="1200" kern="1200" noProof="0" dirty="0"/>
        </a:p>
      </dsp:txBody>
      <dsp:txXfrm>
        <a:off x="2942394" y="698706"/>
        <a:ext cx="1627707" cy="698706"/>
      </dsp:txXfrm>
    </dsp:sp>
    <dsp:sp modelId="{FC613BE4-56C0-4EB6-89AD-62AFF98B4BCA}">
      <dsp:nvSpPr>
        <dsp:cNvPr id="0" name=""/>
        <dsp:cNvSpPr/>
      </dsp:nvSpPr>
      <dsp:spPr>
        <a:xfrm>
          <a:off x="1878124" y="1397413"/>
          <a:ext cx="3756248" cy="698706"/>
        </a:xfrm>
        <a:prstGeom prst="trapezoid">
          <a:avLst>
            <a:gd name="adj" fmla="val 89600"/>
          </a:avLst>
        </a:prstGeom>
        <a:solidFill>
          <a:srgbClr val="FF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noProof="0" dirty="0" smtClean="0"/>
            <a:t>Заправки с использованием компонентов и тонера высокого качества</a:t>
          </a:r>
          <a:endParaRPr lang="en-US" sz="1400" kern="1200" noProof="0" dirty="0"/>
        </a:p>
      </dsp:txBody>
      <dsp:txXfrm>
        <a:off x="2535467" y="1397413"/>
        <a:ext cx="2441561" cy="698706"/>
      </dsp:txXfrm>
    </dsp:sp>
    <dsp:sp modelId="{D1AA37EE-CA64-4BDB-927C-B44041C8D62B}">
      <dsp:nvSpPr>
        <dsp:cNvPr id="0" name=""/>
        <dsp:cNvSpPr/>
      </dsp:nvSpPr>
      <dsp:spPr>
        <a:xfrm>
          <a:off x="1252082" y="2096120"/>
          <a:ext cx="5008330" cy="698706"/>
        </a:xfrm>
        <a:prstGeom prst="trapezoid">
          <a:avLst>
            <a:gd name="adj" fmla="val 896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noProof="0" dirty="0" smtClean="0"/>
            <a:t>Восстановление с использованием компонентов и тонера низкого качества</a:t>
          </a:r>
          <a:endParaRPr lang="en-US" sz="1400" kern="1200" noProof="0" dirty="0"/>
        </a:p>
      </dsp:txBody>
      <dsp:txXfrm>
        <a:off x="2128540" y="2096120"/>
        <a:ext cx="3255414" cy="698706"/>
      </dsp:txXfrm>
    </dsp:sp>
    <dsp:sp modelId="{57D6D4DE-2F60-444B-A8CC-465D20C24EB2}">
      <dsp:nvSpPr>
        <dsp:cNvPr id="0" name=""/>
        <dsp:cNvSpPr/>
      </dsp:nvSpPr>
      <dsp:spPr>
        <a:xfrm>
          <a:off x="626041" y="2794826"/>
          <a:ext cx="6260413" cy="698706"/>
        </a:xfrm>
        <a:prstGeom prst="trapezoid">
          <a:avLst>
            <a:gd name="adj" fmla="val 89600"/>
          </a:avLst>
        </a:prstGeom>
        <a:solidFill>
          <a:srgbClr val="FF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noProof="0" dirty="0" smtClean="0"/>
            <a:t>Заправки с использованием тонера низкого качества</a:t>
          </a:r>
          <a:endParaRPr lang="en-US" sz="1400" kern="1200" noProof="0" dirty="0"/>
        </a:p>
      </dsp:txBody>
      <dsp:txXfrm>
        <a:off x="1721613" y="2794826"/>
        <a:ext cx="4069268" cy="698706"/>
      </dsp:txXfrm>
    </dsp:sp>
    <dsp:sp modelId="{C15321E0-0912-4393-88C4-9CB660827281}">
      <dsp:nvSpPr>
        <dsp:cNvPr id="0" name=""/>
        <dsp:cNvSpPr/>
      </dsp:nvSpPr>
      <dsp:spPr>
        <a:xfrm>
          <a:off x="0" y="3493533"/>
          <a:ext cx="7512496" cy="698706"/>
        </a:xfrm>
        <a:prstGeom prst="trapezoid">
          <a:avLst>
            <a:gd name="adj" fmla="val 896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noProof="0" dirty="0" smtClean="0">
              <a:solidFill>
                <a:schemeClr val="bg1"/>
              </a:solidFill>
            </a:rPr>
            <a:t>Новые совместимые картриджи («</a:t>
          </a:r>
          <a:r>
            <a:rPr lang="ru-RU" sz="1400" kern="1200" noProof="0" dirty="0" err="1" smtClean="0">
              <a:solidFill>
                <a:schemeClr val="bg1"/>
              </a:solidFill>
            </a:rPr>
            <a:t>новоделы</a:t>
          </a:r>
          <a:r>
            <a:rPr lang="ru-RU" sz="1400" kern="1200" noProof="0" dirty="0" smtClean="0">
              <a:solidFill>
                <a:schemeClr val="bg1"/>
              </a:solidFill>
            </a:rPr>
            <a:t>» и «клоны») и подделки</a:t>
          </a:r>
          <a:endParaRPr lang="en-US" sz="1400" kern="1200" noProof="0" dirty="0">
            <a:solidFill>
              <a:schemeClr val="bg1"/>
            </a:solidFill>
          </a:endParaRPr>
        </a:p>
      </dsp:txBody>
      <dsp:txXfrm>
        <a:off x="1314686" y="3493533"/>
        <a:ext cx="4883122" cy="6987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077137" cy="512382"/>
          </a:xfrm>
          <a:prstGeom prst="rect">
            <a:avLst/>
          </a:prstGeom>
        </p:spPr>
        <p:txBody>
          <a:bodyPr vert="horz" lIns="95059" tIns="47529" rIns="95059" bIns="4752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0511" y="3"/>
            <a:ext cx="3077137" cy="512382"/>
          </a:xfrm>
          <a:prstGeom prst="rect">
            <a:avLst/>
          </a:prstGeom>
        </p:spPr>
        <p:txBody>
          <a:bodyPr vert="horz" lIns="95059" tIns="47529" rIns="95059" bIns="47529" rtlCol="0"/>
          <a:lstStyle>
            <a:lvl1pPr algn="r">
              <a:defRPr sz="1200"/>
            </a:lvl1pPr>
          </a:lstStyle>
          <a:p>
            <a:fld id="{09613104-D3CB-478D-A025-DB151F867B0E}" type="datetimeFigureOut">
              <a:rPr lang="de-DE" smtClean="0"/>
              <a:t>29.04.2018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722183"/>
            <a:ext cx="3077137" cy="512381"/>
          </a:xfrm>
          <a:prstGeom prst="rect">
            <a:avLst/>
          </a:prstGeom>
        </p:spPr>
        <p:txBody>
          <a:bodyPr vert="horz" lIns="95059" tIns="47529" rIns="95059" bIns="4752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0511" y="9722183"/>
            <a:ext cx="3077137" cy="512381"/>
          </a:xfrm>
          <a:prstGeom prst="rect">
            <a:avLst/>
          </a:prstGeom>
        </p:spPr>
        <p:txBody>
          <a:bodyPr vert="horz" lIns="95059" tIns="47529" rIns="95059" bIns="47529" rtlCol="0" anchor="b"/>
          <a:lstStyle>
            <a:lvl1pPr algn="r">
              <a:defRPr sz="1200"/>
            </a:lvl1pPr>
          </a:lstStyle>
          <a:p>
            <a:fld id="{BC3D0D43-8EDF-4E70-8F6F-C672BC8AE83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644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3077006" cy="51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65" tIns="48433" rIns="96865" bIns="48433" numCol="1" anchor="t" anchorCtr="0" compatLnSpc="1">
            <a:prstTxWarp prst="textNoShape">
              <a:avLst/>
            </a:prstTxWarp>
          </a:bodyPr>
          <a:lstStyle>
            <a:lvl1pPr algn="l" defTabSz="968742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689" y="3"/>
            <a:ext cx="3077006" cy="51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65" tIns="48433" rIns="96865" bIns="48433" numCol="1" anchor="t" anchorCtr="0" compatLnSpc="1">
            <a:prstTxWarp prst="textNoShape">
              <a:avLst/>
            </a:prstTxWarp>
          </a:bodyPr>
          <a:lstStyle>
            <a:lvl1pPr algn="r" defTabSz="968742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575" y="4862896"/>
            <a:ext cx="5678154" cy="4605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65" tIns="48433" rIns="96865" bIns="484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722297"/>
            <a:ext cx="3077006" cy="51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65" tIns="48433" rIns="96865" bIns="48433" numCol="1" anchor="b" anchorCtr="0" compatLnSpc="1">
            <a:prstTxWarp prst="textNoShape">
              <a:avLst/>
            </a:prstTxWarp>
          </a:bodyPr>
          <a:lstStyle>
            <a:lvl1pPr algn="l" defTabSz="968742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689" y="9722297"/>
            <a:ext cx="3077006" cy="51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65" tIns="48433" rIns="96865" bIns="48433" numCol="1" anchor="b" anchorCtr="0" compatLnSpc="1">
            <a:prstTxWarp prst="textNoShape">
              <a:avLst/>
            </a:prstTxWarp>
          </a:bodyPr>
          <a:lstStyle>
            <a:lvl1pPr algn="r" defTabSz="968742">
              <a:defRPr sz="1200"/>
            </a:lvl1pPr>
          </a:lstStyle>
          <a:p>
            <a:pPr>
              <a:defRPr/>
            </a:pPr>
            <a:fld id="{BB8625B3-C185-415A-8B0D-389EC73D198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70829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ECA757-113E-4603-8F60-6458E305F7B7}" type="slidenum">
              <a:rPr lang="de-DE" smtClean="0"/>
              <a:pPr/>
              <a:t>1</a:t>
            </a:fld>
            <a:endParaRPr lang="de-DE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625B3-C185-415A-8B0D-389EC73D1988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0351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625B3-C185-415A-8B0D-389EC73D1988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0351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The </a:t>
            </a:r>
            <a:r>
              <a:rPr lang="de-DE" b="1" dirty="0" err="1" smtClean="0"/>
              <a:t>internet</a:t>
            </a:r>
            <a:r>
              <a:rPr lang="de-DE" b="1" dirty="0" smtClean="0"/>
              <a:t> DOES not </a:t>
            </a:r>
            <a:r>
              <a:rPr lang="de-DE" b="1" dirty="0" err="1" smtClean="0"/>
              <a:t>reflect</a:t>
            </a:r>
            <a:r>
              <a:rPr lang="de-DE" b="1" dirty="0" smtClean="0"/>
              <a:t> </a:t>
            </a:r>
            <a:r>
              <a:rPr lang="de-DE" b="1" dirty="0" err="1" smtClean="0"/>
              <a:t>our</a:t>
            </a:r>
            <a:r>
              <a:rPr lang="de-DE" b="1" dirty="0" smtClean="0"/>
              <a:t> </a:t>
            </a:r>
            <a:r>
              <a:rPr lang="de-DE" b="1" dirty="0" err="1" smtClean="0"/>
              <a:t>industry</a:t>
            </a:r>
            <a:r>
              <a:rPr lang="de-DE" b="1" dirty="0" smtClean="0"/>
              <a:t>!</a:t>
            </a:r>
          </a:p>
          <a:p>
            <a:endParaRPr lang="de-DE" b="1" dirty="0"/>
          </a:p>
          <a:p>
            <a:r>
              <a:rPr lang="de-DE" b="1" dirty="0" smtClean="0"/>
              <a:t>Unsere Industrie finden Sie im Internet leider nur sehr schwer.</a:t>
            </a:r>
          </a:p>
          <a:p>
            <a:endParaRPr lang="de-DE" b="1" dirty="0"/>
          </a:p>
          <a:p>
            <a:r>
              <a:rPr lang="de-DE" dirty="0" err="1" smtClean="0"/>
              <a:t>Would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buy</a:t>
            </a:r>
            <a:r>
              <a:rPr lang="de-DE" dirty="0" smtClean="0"/>
              <a:t> a pair of NIKE </a:t>
            </a:r>
            <a:r>
              <a:rPr lang="de-DE" dirty="0" err="1" smtClean="0"/>
              <a:t>sneakers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cost</a:t>
            </a:r>
            <a:r>
              <a:rPr lang="de-DE" dirty="0" smtClean="0"/>
              <a:t> USD 120.- in a </a:t>
            </a:r>
            <a:r>
              <a:rPr lang="de-DE" dirty="0" err="1" smtClean="0"/>
              <a:t>shop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USD 30.-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internet</a:t>
            </a:r>
            <a:r>
              <a:rPr lang="de-DE" dirty="0" smtClean="0"/>
              <a:t>?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625B3-C185-415A-8B0D-389EC73D1988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3011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710575" y="4614045"/>
            <a:ext cx="5678154" cy="547260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ja-JP" dirty="0">
                <a:solidFill>
                  <a:srgbClr val="008000"/>
                </a:solidFill>
              </a:rPr>
              <a:t>The genuine after-market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dirty="0"/>
              <a:t>Re-use of as many OEM parts as possible.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dirty="0"/>
              <a:t>Has a life-cycle strategy (collection, Recycling, etc.) for their products.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dirty="0"/>
              <a:t>Remanufacturers are ideally located close to their customers, thus limiting transportation costs (Empties and finished products) and the pollution caused by transportation.</a:t>
            </a:r>
          </a:p>
          <a:p>
            <a:endParaRPr lang="de-DE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ja-JP" kern="0" dirty="0">
                <a:solidFill>
                  <a:srgbClr val="FF0000"/>
                </a:solidFill>
              </a:rPr>
              <a:t>The other side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kern="0" dirty="0"/>
              <a:t>No-reuse of any OEM parts.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kern="0" dirty="0"/>
              <a:t>Do not seem to care about the life-cycle of their products. They let others do their job (fire-and-forget mentality).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kern="0" dirty="0"/>
              <a:t>Remanufacturers and new-build manufacturers are located far away from their customers, thus causing a high level of pollution caused by transportation.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625B3-C185-415A-8B0D-389EC73D1988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4897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625B3-C185-415A-8B0D-389EC73D1988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2316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dirty="0" err="1" smtClean="0"/>
              <a:t>Unfortunately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price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alternative </a:t>
            </a:r>
            <a:r>
              <a:rPr lang="de-DE" dirty="0" err="1" smtClean="0"/>
              <a:t>cartridges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early</a:t>
            </a:r>
            <a:r>
              <a:rPr lang="de-DE" dirty="0" smtClean="0"/>
              <a:t> </a:t>
            </a:r>
            <a:r>
              <a:rPr lang="de-DE" dirty="0" err="1" smtClean="0"/>
              <a:t>buy</a:t>
            </a:r>
            <a:r>
              <a:rPr lang="de-DE" dirty="0" smtClean="0"/>
              <a:t> </a:t>
            </a:r>
            <a:r>
              <a:rPr lang="de-DE" dirty="0" err="1" smtClean="0"/>
              <a:t>newbuilt</a:t>
            </a:r>
            <a:r>
              <a:rPr lang="de-DE" dirty="0" smtClean="0"/>
              <a:t> </a:t>
            </a:r>
            <a:r>
              <a:rPr lang="de-DE" dirty="0" err="1" smtClean="0"/>
              <a:t>cartridges</a:t>
            </a:r>
            <a:r>
              <a:rPr lang="de-DE" dirty="0" smtClean="0"/>
              <a:t>. </a:t>
            </a:r>
            <a:r>
              <a:rPr lang="de-DE" dirty="0" err="1" smtClean="0"/>
              <a:t>Thsi</a:t>
            </a:r>
            <a:r>
              <a:rPr lang="de-DE" dirty="0" smtClean="0"/>
              <a:t> </a:t>
            </a:r>
            <a:r>
              <a:rPr lang="de-DE" dirty="0" err="1" smtClean="0"/>
              <a:t>price</a:t>
            </a:r>
            <a:r>
              <a:rPr lang="de-DE" dirty="0" smtClean="0"/>
              <a:t> </a:t>
            </a:r>
            <a:r>
              <a:rPr lang="de-DE" dirty="0" err="1" smtClean="0"/>
              <a:t>does</a:t>
            </a:r>
            <a:r>
              <a:rPr lang="de-DE" dirty="0" smtClean="0"/>
              <a:t> not </a:t>
            </a:r>
            <a:r>
              <a:rPr lang="de-DE" dirty="0" err="1" smtClean="0"/>
              <a:t>reflect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costs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empty</a:t>
            </a:r>
            <a:r>
              <a:rPr lang="de-DE" dirty="0" smtClean="0"/>
              <a:t> </a:t>
            </a:r>
            <a:r>
              <a:rPr lang="de-DE" dirty="0" err="1" smtClean="0"/>
              <a:t>core</a:t>
            </a:r>
            <a:r>
              <a:rPr lang="de-DE" dirty="0" smtClean="0"/>
              <a:t>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625B3-C185-415A-8B0D-389EC73D1988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3183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The </a:t>
            </a:r>
            <a:r>
              <a:rPr lang="de-DE" b="1" dirty="0" err="1" smtClean="0"/>
              <a:t>internet</a:t>
            </a:r>
            <a:r>
              <a:rPr lang="de-DE" b="1" dirty="0" smtClean="0"/>
              <a:t> DOES not </a:t>
            </a:r>
            <a:r>
              <a:rPr lang="de-DE" b="1" dirty="0" err="1" smtClean="0"/>
              <a:t>reflect</a:t>
            </a:r>
            <a:r>
              <a:rPr lang="de-DE" b="1" dirty="0" smtClean="0"/>
              <a:t> </a:t>
            </a:r>
            <a:r>
              <a:rPr lang="de-DE" b="1" dirty="0" err="1" smtClean="0"/>
              <a:t>our</a:t>
            </a:r>
            <a:r>
              <a:rPr lang="de-DE" b="1" dirty="0" smtClean="0"/>
              <a:t> </a:t>
            </a:r>
            <a:r>
              <a:rPr lang="de-DE" b="1" dirty="0" err="1" smtClean="0"/>
              <a:t>industry</a:t>
            </a:r>
            <a:r>
              <a:rPr lang="de-DE" b="1" dirty="0" smtClean="0"/>
              <a:t>!</a:t>
            </a:r>
          </a:p>
          <a:p>
            <a:endParaRPr lang="de-DE" b="1" dirty="0"/>
          </a:p>
          <a:p>
            <a:r>
              <a:rPr lang="de-DE" b="1" dirty="0" smtClean="0"/>
              <a:t>Unsere Industrie finden Sie im Internet leider nur sehr schwer.</a:t>
            </a:r>
          </a:p>
          <a:p>
            <a:endParaRPr lang="de-DE" b="1" dirty="0"/>
          </a:p>
          <a:p>
            <a:r>
              <a:rPr lang="de-DE" dirty="0" err="1" smtClean="0"/>
              <a:t>Would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buy</a:t>
            </a:r>
            <a:r>
              <a:rPr lang="de-DE" dirty="0" smtClean="0"/>
              <a:t> a pair of NIKE </a:t>
            </a:r>
            <a:r>
              <a:rPr lang="de-DE" dirty="0" err="1" smtClean="0"/>
              <a:t>sneakers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cost</a:t>
            </a:r>
            <a:r>
              <a:rPr lang="de-DE" dirty="0" smtClean="0"/>
              <a:t> USD 120.- in a </a:t>
            </a:r>
            <a:r>
              <a:rPr lang="de-DE" dirty="0" err="1" smtClean="0"/>
              <a:t>shop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USD 30.-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internet</a:t>
            </a:r>
            <a:r>
              <a:rPr lang="de-DE" dirty="0" smtClean="0"/>
              <a:t>?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625B3-C185-415A-8B0D-389EC73D1988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3011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The </a:t>
            </a:r>
            <a:r>
              <a:rPr lang="de-DE" b="1" dirty="0" err="1" smtClean="0"/>
              <a:t>internet</a:t>
            </a:r>
            <a:r>
              <a:rPr lang="de-DE" b="1" dirty="0" smtClean="0"/>
              <a:t> DOES not </a:t>
            </a:r>
            <a:r>
              <a:rPr lang="de-DE" b="1" dirty="0" err="1" smtClean="0"/>
              <a:t>reflect</a:t>
            </a:r>
            <a:r>
              <a:rPr lang="de-DE" b="1" dirty="0" smtClean="0"/>
              <a:t> </a:t>
            </a:r>
            <a:r>
              <a:rPr lang="de-DE" b="1" dirty="0" err="1" smtClean="0"/>
              <a:t>our</a:t>
            </a:r>
            <a:r>
              <a:rPr lang="de-DE" b="1" dirty="0" smtClean="0"/>
              <a:t> </a:t>
            </a:r>
            <a:r>
              <a:rPr lang="de-DE" b="1" dirty="0" err="1" smtClean="0"/>
              <a:t>industry</a:t>
            </a:r>
            <a:r>
              <a:rPr lang="de-DE" b="1" dirty="0" smtClean="0"/>
              <a:t>!</a:t>
            </a:r>
          </a:p>
          <a:p>
            <a:endParaRPr lang="de-DE" b="1" dirty="0"/>
          </a:p>
          <a:p>
            <a:r>
              <a:rPr lang="de-DE" b="1" dirty="0" smtClean="0"/>
              <a:t>Unsere Industrie finden Sie im Internet leider nur sehr schwer.</a:t>
            </a:r>
          </a:p>
          <a:p>
            <a:endParaRPr lang="de-DE" b="1" dirty="0"/>
          </a:p>
          <a:p>
            <a:r>
              <a:rPr lang="de-DE" dirty="0" err="1" smtClean="0"/>
              <a:t>Would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buy</a:t>
            </a:r>
            <a:r>
              <a:rPr lang="de-DE" dirty="0" smtClean="0"/>
              <a:t> a pair of NIKE </a:t>
            </a:r>
            <a:r>
              <a:rPr lang="de-DE" dirty="0" err="1" smtClean="0"/>
              <a:t>sneakers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cost</a:t>
            </a:r>
            <a:r>
              <a:rPr lang="de-DE" dirty="0" smtClean="0"/>
              <a:t> USD 120.- in a </a:t>
            </a:r>
            <a:r>
              <a:rPr lang="de-DE" dirty="0" err="1" smtClean="0"/>
              <a:t>shop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USD 30.-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internet</a:t>
            </a:r>
            <a:r>
              <a:rPr lang="de-DE" dirty="0" smtClean="0"/>
              <a:t>?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625B3-C185-415A-8B0D-389EC73D1988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3011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The </a:t>
            </a:r>
            <a:r>
              <a:rPr lang="de-DE" b="1" dirty="0" err="1" smtClean="0"/>
              <a:t>internet</a:t>
            </a:r>
            <a:r>
              <a:rPr lang="de-DE" b="1" dirty="0" smtClean="0"/>
              <a:t> DOES not </a:t>
            </a:r>
            <a:r>
              <a:rPr lang="de-DE" b="1" dirty="0" err="1" smtClean="0"/>
              <a:t>reflect</a:t>
            </a:r>
            <a:r>
              <a:rPr lang="de-DE" b="1" dirty="0" smtClean="0"/>
              <a:t> </a:t>
            </a:r>
            <a:r>
              <a:rPr lang="de-DE" b="1" dirty="0" err="1" smtClean="0"/>
              <a:t>our</a:t>
            </a:r>
            <a:r>
              <a:rPr lang="de-DE" b="1" dirty="0" smtClean="0"/>
              <a:t> </a:t>
            </a:r>
            <a:r>
              <a:rPr lang="de-DE" b="1" dirty="0" err="1" smtClean="0"/>
              <a:t>industry</a:t>
            </a:r>
            <a:r>
              <a:rPr lang="de-DE" b="1" dirty="0" smtClean="0"/>
              <a:t>!</a:t>
            </a:r>
          </a:p>
          <a:p>
            <a:endParaRPr lang="de-DE" b="1" dirty="0"/>
          </a:p>
          <a:p>
            <a:r>
              <a:rPr lang="de-DE" b="1" dirty="0" smtClean="0"/>
              <a:t>Unsere Industrie finden Sie im Internet leider nur sehr schwer.</a:t>
            </a:r>
          </a:p>
          <a:p>
            <a:endParaRPr lang="de-DE" b="1" dirty="0"/>
          </a:p>
          <a:p>
            <a:r>
              <a:rPr lang="de-DE" dirty="0" err="1" smtClean="0"/>
              <a:t>Would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buy</a:t>
            </a:r>
            <a:r>
              <a:rPr lang="de-DE" dirty="0" smtClean="0"/>
              <a:t> a pair of NIKE </a:t>
            </a:r>
            <a:r>
              <a:rPr lang="de-DE" dirty="0" err="1" smtClean="0"/>
              <a:t>sneakers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cost</a:t>
            </a:r>
            <a:r>
              <a:rPr lang="de-DE" dirty="0" smtClean="0"/>
              <a:t> USD 120.- in a </a:t>
            </a:r>
            <a:r>
              <a:rPr lang="de-DE" dirty="0" err="1" smtClean="0"/>
              <a:t>shop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USD 30.-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internet</a:t>
            </a:r>
            <a:r>
              <a:rPr lang="de-DE" dirty="0" smtClean="0"/>
              <a:t>?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625B3-C185-415A-8B0D-389EC73D1988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3011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625B3-C185-415A-8B0D-389EC73D1988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2316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Today in the EU, each person consumes 16 tons of materials annually, of which 6 tons are wasted, with half going to landfill.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Our economic system still encourages the inefficient use of resources by pricing some below true costs.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If we carry on using resources at the current rate, by 2050 we will need, on aggregate, the equivalent of more than two planets to sustain the current standard of living.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Many enterprises and consumers have not yet realized the scale and urgency of the required transformations.</a:t>
            </a:r>
          </a:p>
          <a:p>
            <a:endParaRPr lang="de-DE" dirty="0"/>
          </a:p>
          <a:p>
            <a:r>
              <a:rPr lang="de-DE" dirty="0" smtClean="0"/>
              <a:t>2015: ca. 15.000 t </a:t>
            </a:r>
            <a:r>
              <a:rPr lang="de-DE" dirty="0" err="1" smtClean="0"/>
              <a:t>waste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laser</a:t>
            </a:r>
            <a:r>
              <a:rPr lang="de-DE" dirty="0" smtClean="0"/>
              <a:t> </a:t>
            </a:r>
            <a:r>
              <a:rPr lang="de-DE" dirty="0" err="1" smtClean="0"/>
              <a:t>cartridges</a:t>
            </a:r>
            <a:r>
              <a:rPr lang="de-DE" dirty="0" smtClean="0"/>
              <a:t> in </a:t>
            </a:r>
            <a:r>
              <a:rPr lang="de-DE" dirty="0" err="1" smtClean="0"/>
              <a:t>germany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625B3-C185-415A-8B0D-389EC73D1988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7565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625B3-C185-415A-8B0D-389EC73D1988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0351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625B3-C185-415A-8B0D-389EC73D1988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03516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CMR =</a:t>
            </a:r>
          </a:p>
          <a:p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Krebserregend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Erbgutverändernd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 smtClean="0"/>
              <a:t>Fortpflanzungsgefährend</a:t>
            </a: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dirty="0" smtClean="0"/>
              <a:t>Würden Sie neben einem Drucker mit einer billigen Kartusche mit so einem Toner sitzen wollen?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625B3-C185-415A-8B0D-389EC73D1988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5766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The </a:t>
            </a:r>
            <a:r>
              <a:rPr lang="de-DE" b="1" dirty="0" err="1" smtClean="0"/>
              <a:t>internet</a:t>
            </a:r>
            <a:r>
              <a:rPr lang="de-DE" b="1" dirty="0" smtClean="0"/>
              <a:t> DOES not </a:t>
            </a:r>
            <a:r>
              <a:rPr lang="de-DE" b="1" dirty="0" err="1" smtClean="0"/>
              <a:t>reflect</a:t>
            </a:r>
            <a:r>
              <a:rPr lang="de-DE" b="1" dirty="0" smtClean="0"/>
              <a:t> </a:t>
            </a:r>
            <a:r>
              <a:rPr lang="de-DE" b="1" dirty="0" err="1" smtClean="0"/>
              <a:t>our</a:t>
            </a:r>
            <a:r>
              <a:rPr lang="de-DE" b="1" dirty="0" smtClean="0"/>
              <a:t> </a:t>
            </a:r>
            <a:r>
              <a:rPr lang="de-DE" b="1" dirty="0" err="1" smtClean="0"/>
              <a:t>industry</a:t>
            </a:r>
            <a:r>
              <a:rPr lang="de-DE" b="1" dirty="0" smtClean="0"/>
              <a:t>!</a:t>
            </a:r>
          </a:p>
          <a:p>
            <a:endParaRPr lang="de-DE" b="1" dirty="0"/>
          </a:p>
          <a:p>
            <a:r>
              <a:rPr lang="de-DE" b="1" dirty="0" smtClean="0"/>
              <a:t>Unsere Industrie finden Sie im Internet leider nur sehr schwer.</a:t>
            </a:r>
          </a:p>
          <a:p>
            <a:endParaRPr lang="de-DE" b="1" dirty="0"/>
          </a:p>
          <a:p>
            <a:r>
              <a:rPr lang="de-DE" dirty="0" err="1" smtClean="0"/>
              <a:t>Would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buy</a:t>
            </a:r>
            <a:r>
              <a:rPr lang="de-DE" dirty="0" smtClean="0"/>
              <a:t> a pair of NIKE </a:t>
            </a:r>
            <a:r>
              <a:rPr lang="de-DE" dirty="0" err="1" smtClean="0"/>
              <a:t>sneakers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cost</a:t>
            </a:r>
            <a:r>
              <a:rPr lang="de-DE" dirty="0" smtClean="0"/>
              <a:t> USD 120.- in a </a:t>
            </a:r>
            <a:r>
              <a:rPr lang="de-DE" dirty="0" err="1" smtClean="0"/>
              <a:t>shop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USD 30.-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internet</a:t>
            </a:r>
            <a:r>
              <a:rPr lang="de-DE" dirty="0" smtClean="0"/>
              <a:t>?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625B3-C185-415A-8B0D-389EC73D1988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30114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The </a:t>
            </a:r>
            <a:r>
              <a:rPr lang="de-DE" b="1" dirty="0" err="1" smtClean="0"/>
              <a:t>internet</a:t>
            </a:r>
            <a:r>
              <a:rPr lang="de-DE" b="1" dirty="0" smtClean="0"/>
              <a:t> DOES not </a:t>
            </a:r>
            <a:r>
              <a:rPr lang="de-DE" b="1" dirty="0" err="1" smtClean="0"/>
              <a:t>reflect</a:t>
            </a:r>
            <a:r>
              <a:rPr lang="de-DE" b="1" dirty="0" smtClean="0"/>
              <a:t> </a:t>
            </a:r>
            <a:r>
              <a:rPr lang="de-DE" b="1" dirty="0" err="1" smtClean="0"/>
              <a:t>our</a:t>
            </a:r>
            <a:r>
              <a:rPr lang="de-DE" b="1" dirty="0" smtClean="0"/>
              <a:t> </a:t>
            </a:r>
            <a:r>
              <a:rPr lang="de-DE" b="1" dirty="0" err="1" smtClean="0"/>
              <a:t>industry</a:t>
            </a:r>
            <a:r>
              <a:rPr lang="de-DE" b="1" dirty="0" smtClean="0"/>
              <a:t>!</a:t>
            </a:r>
          </a:p>
          <a:p>
            <a:endParaRPr lang="de-DE" b="1" dirty="0"/>
          </a:p>
          <a:p>
            <a:r>
              <a:rPr lang="de-DE" b="1" dirty="0" smtClean="0"/>
              <a:t>Unsere Industrie finden Sie im Internet leider nur sehr schwer.</a:t>
            </a:r>
          </a:p>
          <a:p>
            <a:endParaRPr lang="de-DE" b="1" dirty="0"/>
          </a:p>
          <a:p>
            <a:r>
              <a:rPr lang="de-DE" dirty="0" err="1" smtClean="0"/>
              <a:t>Would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buy</a:t>
            </a:r>
            <a:r>
              <a:rPr lang="de-DE" dirty="0" smtClean="0"/>
              <a:t> a pair of NIKE </a:t>
            </a:r>
            <a:r>
              <a:rPr lang="de-DE" dirty="0" err="1" smtClean="0"/>
              <a:t>sneakers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cost</a:t>
            </a:r>
            <a:r>
              <a:rPr lang="de-DE" dirty="0" smtClean="0"/>
              <a:t> USD 120.- in a </a:t>
            </a:r>
            <a:r>
              <a:rPr lang="de-DE" dirty="0" err="1" smtClean="0"/>
              <a:t>shop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USD 30.-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internet</a:t>
            </a:r>
            <a:r>
              <a:rPr lang="de-DE" dirty="0" smtClean="0"/>
              <a:t>?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625B3-C185-415A-8B0D-389EC73D1988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30114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625B3-C185-415A-8B0D-389EC73D1988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9374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625B3-C185-415A-8B0D-389EC73D1988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9589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Our industry does what the EU government asked for: Re-use to reduce.</a:t>
            </a:r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There </a:t>
            </a:r>
            <a:r>
              <a:rPr lang="en-US" dirty="0">
                <a:solidFill>
                  <a:srgbClr val="0070C0"/>
                </a:solidFill>
              </a:rPr>
              <a:t>is an embedded value in the used cartridge that can be realized by remanufacturing.</a:t>
            </a:r>
          </a:p>
          <a:p>
            <a:pPr marL="285750" indent="-285750">
              <a:lnSpc>
                <a:spcPct val="150000"/>
              </a:lnSpc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Re-use, before recycling and instead of landfill (reduce waste).</a:t>
            </a:r>
          </a:p>
          <a:p>
            <a:pPr marL="285750" indent="-285750">
              <a:lnSpc>
                <a:spcPct val="150000"/>
              </a:lnSpc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Reduce energy and material consumption 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625B3-C185-415A-8B0D-389EC73D198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61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625B3-C185-415A-8B0D-389EC73D1988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1016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625B3-C185-415A-8B0D-389EC73D1988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354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625B3-C185-415A-8B0D-389EC73D1988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911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err="1" smtClean="0"/>
              <a:t>Local</a:t>
            </a:r>
            <a:r>
              <a:rPr lang="de-DE" b="1" dirty="0" smtClean="0"/>
              <a:t> </a:t>
            </a:r>
            <a:r>
              <a:rPr lang="de-DE" b="1" dirty="0" err="1" smtClean="0"/>
              <a:t>instead</a:t>
            </a:r>
            <a:r>
              <a:rPr lang="de-DE" b="1" dirty="0" smtClean="0"/>
              <a:t> of international:</a:t>
            </a:r>
          </a:p>
          <a:p>
            <a:endParaRPr lang="de-DE" b="1" dirty="0"/>
          </a:p>
          <a:p>
            <a:pPr marL="171450" indent="-1714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Shipping is by far the biggest transport polluter in the world.</a:t>
            </a:r>
          </a:p>
          <a:p>
            <a:pPr marL="171450" indent="-1714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The </a:t>
            </a:r>
            <a:r>
              <a:rPr lang="en-US" dirty="0">
                <a:solidFill>
                  <a:srgbClr val="0070C0"/>
                </a:solidFill>
              </a:rPr>
              <a:t>low grade bunker fuel used by the worlds </a:t>
            </a:r>
            <a:r>
              <a:rPr lang="en-US" b="1" dirty="0">
                <a:solidFill>
                  <a:srgbClr val="0070C0"/>
                </a:solidFill>
              </a:rPr>
              <a:t>90,000 cargo ships contains up to 2,000 times the amount of sulfur compared to diesel fuel used in automobiles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marL="171450" indent="-1714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There are 760 million cars in the world today emitting </a:t>
            </a:r>
            <a:r>
              <a:rPr lang="en-US" dirty="0" err="1">
                <a:solidFill>
                  <a:srgbClr val="0070C0"/>
                </a:solidFill>
              </a:rPr>
              <a:t>approx</a:t>
            </a:r>
            <a:r>
              <a:rPr lang="en-US" dirty="0">
                <a:solidFill>
                  <a:srgbClr val="0070C0"/>
                </a:solidFill>
              </a:rPr>
              <a:t> 78,599 tons of Sulphur Oxides (</a:t>
            </a:r>
            <a:r>
              <a:rPr lang="en-US" dirty="0" err="1">
                <a:solidFill>
                  <a:srgbClr val="0070C0"/>
                </a:solidFill>
              </a:rPr>
              <a:t>SOx</a:t>
            </a:r>
            <a:r>
              <a:rPr lang="en-US" dirty="0">
                <a:solidFill>
                  <a:srgbClr val="0070C0"/>
                </a:solidFill>
              </a:rPr>
              <a:t>) annually.</a:t>
            </a:r>
          </a:p>
          <a:p>
            <a:pPr marL="171450" indent="-1714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The world's 90,000 vessels burn </a:t>
            </a:r>
            <a:r>
              <a:rPr lang="en-US" b="1" dirty="0" err="1">
                <a:solidFill>
                  <a:srgbClr val="0070C0"/>
                </a:solidFill>
              </a:rPr>
              <a:t>approx</a:t>
            </a:r>
            <a:r>
              <a:rPr lang="en-US" b="1" dirty="0">
                <a:solidFill>
                  <a:srgbClr val="0070C0"/>
                </a:solidFill>
              </a:rPr>
              <a:t> 370 million tons of fuel per year emitting 20 million tons of Sulphur Oxides.</a:t>
            </a:r>
          </a:p>
          <a:p>
            <a:pPr marL="171450" indent="-1714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That equates to </a:t>
            </a:r>
            <a:r>
              <a:rPr lang="en-US" b="1" dirty="0">
                <a:solidFill>
                  <a:srgbClr val="0070C0"/>
                </a:solidFill>
              </a:rPr>
              <a:t>260 times more Sulphur Oxides being emitted by ships than the worlds entire car fleet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marL="171450" indent="-1714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One large ship alone can generate </a:t>
            </a:r>
            <a:r>
              <a:rPr lang="en-US" dirty="0" err="1">
                <a:solidFill>
                  <a:srgbClr val="0070C0"/>
                </a:solidFill>
              </a:rPr>
              <a:t>approx</a:t>
            </a:r>
            <a:r>
              <a:rPr lang="en-US" dirty="0">
                <a:solidFill>
                  <a:srgbClr val="0070C0"/>
                </a:solidFill>
              </a:rPr>
              <a:t> 5,200 </a:t>
            </a:r>
            <a:r>
              <a:rPr lang="en-US" dirty="0" err="1">
                <a:solidFill>
                  <a:srgbClr val="0070C0"/>
                </a:solidFill>
              </a:rPr>
              <a:t>tonnes</a:t>
            </a:r>
            <a:r>
              <a:rPr lang="en-US" dirty="0">
                <a:solidFill>
                  <a:srgbClr val="0070C0"/>
                </a:solidFill>
              </a:rPr>
              <a:t> of </a:t>
            </a:r>
            <a:r>
              <a:rPr lang="en-US" dirty="0" err="1">
                <a:solidFill>
                  <a:srgbClr val="0070C0"/>
                </a:solidFill>
              </a:rPr>
              <a:t>sulphur</a:t>
            </a:r>
            <a:r>
              <a:rPr lang="en-US" dirty="0">
                <a:solidFill>
                  <a:srgbClr val="0070C0"/>
                </a:solidFill>
              </a:rPr>
              <a:t> oxide pollution in a year, meaning that </a:t>
            </a:r>
            <a:r>
              <a:rPr lang="en-US" b="1" dirty="0">
                <a:solidFill>
                  <a:srgbClr val="0070C0"/>
                </a:solidFill>
              </a:rPr>
              <a:t>15 of the largest ships now emit as much </a:t>
            </a:r>
            <a:r>
              <a:rPr lang="en-US" b="1" dirty="0" err="1">
                <a:solidFill>
                  <a:srgbClr val="0070C0"/>
                </a:solidFill>
              </a:rPr>
              <a:t>SOx</a:t>
            </a:r>
            <a:r>
              <a:rPr lang="en-US" b="1" dirty="0">
                <a:solidFill>
                  <a:srgbClr val="0070C0"/>
                </a:solidFill>
              </a:rPr>
              <a:t> as the worlds 760 million cars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625B3-C185-415A-8B0D-389EC73D198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01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Workload</a:t>
            </a:r>
            <a:r>
              <a:rPr lang="de-DE" dirty="0" smtClean="0"/>
              <a:t> = </a:t>
            </a:r>
            <a:r>
              <a:rPr lang="de-DE" dirty="0" err="1" smtClean="0"/>
              <a:t>printing</a:t>
            </a:r>
            <a:r>
              <a:rPr lang="de-DE" dirty="0" smtClean="0"/>
              <a:t> </a:t>
            </a:r>
            <a:r>
              <a:rPr lang="de-DE" dirty="0" err="1" smtClean="0"/>
              <a:t>speed</a:t>
            </a:r>
            <a:r>
              <a:rPr lang="de-DE" dirty="0" smtClean="0"/>
              <a:t>, </a:t>
            </a:r>
            <a:r>
              <a:rPr lang="de-DE" dirty="0" err="1" smtClean="0"/>
              <a:t>duplex</a:t>
            </a:r>
            <a:r>
              <a:rPr lang="de-DE" dirty="0" smtClean="0"/>
              <a:t> </a:t>
            </a:r>
            <a:r>
              <a:rPr lang="de-DE" dirty="0" err="1" smtClean="0"/>
              <a:t>print</a:t>
            </a:r>
            <a:r>
              <a:rPr lang="de-DE" dirty="0" smtClean="0"/>
              <a:t>, </a:t>
            </a:r>
          </a:p>
          <a:p>
            <a:endParaRPr lang="de-DE" dirty="0" smtClean="0"/>
          </a:p>
          <a:p>
            <a:r>
              <a:rPr lang="de-DE" dirty="0" smtClean="0"/>
              <a:t>Printer </a:t>
            </a:r>
            <a:r>
              <a:rPr lang="de-DE" dirty="0" err="1" smtClean="0"/>
              <a:t>technology</a:t>
            </a:r>
            <a:r>
              <a:rPr lang="de-DE" dirty="0" smtClean="0"/>
              <a:t>: </a:t>
            </a:r>
            <a:r>
              <a:rPr lang="de-DE" dirty="0" err="1" smtClean="0"/>
              <a:t>fusing</a:t>
            </a:r>
            <a:r>
              <a:rPr lang="de-DE" dirty="0" smtClean="0"/>
              <a:t> </a:t>
            </a:r>
            <a:r>
              <a:rPr lang="de-DE" dirty="0" err="1" smtClean="0"/>
              <a:t>temp</a:t>
            </a:r>
            <a:r>
              <a:rPr lang="de-DE" dirty="0" smtClean="0"/>
              <a:t>, </a:t>
            </a:r>
            <a:r>
              <a:rPr lang="de-DE" dirty="0" err="1" smtClean="0"/>
              <a:t>laser</a:t>
            </a:r>
            <a:r>
              <a:rPr lang="de-DE" dirty="0" smtClean="0"/>
              <a:t> vs. LED, </a:t>
            </a:r>
            <a:r>
              <a:rPr lang="de-DE" dirty="0" err="1" smtClean="0"/>
              <a:t>cartridge</a:t>
            </a:r>
            <a:r>
              <a:rPr lang="de-DE" dirty="0" smtClean="0"/>
              <a:t> </a:t>
            </a:r>
            <a:r>
              <a:rPr lang="de-DE" dirty="0" err="1" smtClean="0"/>
              <a:t>stacking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, etc.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625B3-C185-415A-8B0D-389EC73D1988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0351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8175" y="2492375"/>
            <a:ext cx="5327650" cy="110807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de-DE"/>
              <a:t>Titelmasterformat durch Klickebearbeiten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3886200"/>
            <a:ext cx="6911975" cy="1752600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4A2F5-3D14-4B7F-9B5C-27086283B65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188913"/>
            <a:ext cx="2178050" cy="5688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188913"/>
            <a:ext cx="6383338" cy="5688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82672-BB9B-440C-8267-2C9EAE40FDF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5184775" cy="706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125538"/>
            <a:ext cx="4279900" cy="4751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125538"/>
            <a:ext cx="4281488" cy="4751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D81F4-F7FA-4465-B81B-6AAC48B4C12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5184775" cy="706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125538"/>
            <a:ext cx="4279900" cy="4751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1125538"/>
            <a:ext cx="4281488" cy="2298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576638"/>
            <a:ext cx="4281488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7879B-11AF-44C7-B941-2F5AE205FE5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8175" y="2492375"/>
            <a:ext cx="5327650" cy="110807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de-DE"/>
              <a:t>Titelmasterformat durch Klickebearbeiten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3886200"/>
            <a:ext cx="6911975" cy="1752600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722451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96336" cy="9080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>
                <a:solidFill>
                  <a:srgbClr val="0070C0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618113"/>
            <a:ext cx="2133600" cy="19526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47AE3-D2DC-43C0-8DA9-411A90FFDBBE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2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9FC14-5B41-41E2-AC96-9AE141F65E5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59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235825" cy="9112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125538"/>
            <a:ext cx="42799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125538"/>
            <a:ext cx="4281488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E0DAC-9ED5-47AC-932A-56C05C2431D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47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FD893-352C-43C4-AF7B-170FE75CB707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271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E7607-FBBA-4C81-A2AC-D85CA53C9B51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6071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47AE3-D2DC-43C0-8DA9-411A90FFDBB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3BEC9-AE3F-4123-82DF-4FC61EDCF6E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875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5538"/>
            <a:ext cx="3008313" cy="3095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25538"/>
            <a:ext cx="5111750" cy="5000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54203-4684-4039-9E6A-14B92CF835A6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66092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A02AE-58AB-4079-BC8F-18F206D34B10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186835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4A2F5-3D14-4B7F-9B5C-27086283B653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38638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188913"/>
            <a:ext cx="2178050" cy="5688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188913"/>
            <a:ext cx="6383338" cy="5688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82672-BB9B-440C-8267-2C9EAE40FDFD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29304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5184775" cy="706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125538"/>
            <a:ext cx="4279900" cy="4751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125538"/>
            <a:ext cx="4281488" cy="4751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3825"/>
            <a:ext cx="2133600" cy="1952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B399C-D449-4367-A30A-A92EBADF8619}" type="datetime1">
              <a:rPr lang="en-GB">
                <a:solidFill>
                  <a:srgbClr val="000000"/>
                </a:solidFill>
              </a:rPr>
              <a:pPr>
                <a:defRPr/>
              </a:pPr>
              <a:t>29/04/2018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3825"/>
            <a:ext cx="2895600" cy="1952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DELACAMP your global Partner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D81F4-F7FA-4465-B81B-6AAC48B4C12E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64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5184775" cy="706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125538"/>
            <a:ext cx="4279900" cy="4751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1125538"/>
            <a:ext cx="4281488" cy="2298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576638"/>
            <a:ext cx="4281488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3825"/>
            <a:ext cx="2133600" cy="1952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2C158-767E-40BE-9DD2-0F3A1115E413}" type="datetime1">
              <a:rPr lang="en-GB">
                <a:solidFill>
                  <a:srgbClr val="000000"/>
                </a:solidFill>
              </a:rPr>
              <a:pPr>
                <a:defRPr/>
              </a:pPr>
              <a:t>29/04/2018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3825"/>
            <a:ext cx="2895600" cy="1952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DELACAMP your global Partner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7879B-11AF-44C7-B941-2F5AE205FE5D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03028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50825" y="188913"/>
            <a:ext cx="5184775" cy="706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0825" y="1125538"/>
            <a:ext cx="4279900" cy="2298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1125538"/>
            <a:ext cx="4281488" cy="2298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50825" y="3576638"/>
            <a:ext cx="4279900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3125" y="3576638"/>
            <a:ext cx="4281488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3825"/>
            <a:ext cx="2133600" cy="1952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C3843-7938-4939-987F-FD983AFB92D2}" type="datetime1">
              <a:rPr lang="en-GB">
                <a:solidFill>
                  <a:srgbClr val="000000"/>
                </a:solidFill>
              </a:rPr>
              <a:pPr>
                <a:defRPr/>
              </a:pPr>
              <a:t>29/04/2018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3825"/>
            <a:ext cx="2895600" cy="1952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DELACAMP your global Partner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7BAC8-8303-4E06-BE88-6F565C9EB16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97235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77809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525344"/>
            <a:ext cx="2133600" cy="288032"/>
          </a:xfrm>
        </p:spPr>
        <p:txBody>
          <a:bodyPr/>
          <a:lstStyle/>
          <a:p>
            <a:fld id="{0E4257E5-7599-4853-ABFE-92D8EB25F73A}" type="slidenum">
              <a:rPr lang="de-DE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827088" y="260350"/>
            <a:ext cx="914400" cy="914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6607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57E5-7599-4853-ABFE-92D8EB25F73A}" type="slidenum">
              <a:rPr lang="de-DE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6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9FC14-5B41-41E2-AC96-9AE141F65E5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77809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525344"/>
            <a:ext cx="2133600" cy="288032"/>
          </a:xfrm>
        </p:spPr>
        <p:txBody>
          <a:bodyPr/>
          <a:lstStyle/>
          <a:p>
            <a:fld id="{0E4257E5-7599-4853-ABFE-92D8EB25F73A}" type="slidenum">
              <a:rPr lang="de-DE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827088" y="260350"/>
            <a:ext cx="914400" cy="914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62616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57E5-7599-4853-ABFE-92D8EB25F73A}" type="slidenum">
              <a:rPr lang="de-DE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09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D9B060-458C-4ABA-9808-085C08D04945}" type="datetime1">
              <a:rPr lang="de-DE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29.04.2018</a:t>
            </a:fld>
            <a:endParaRPr lang="de-DE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Vertraulich</a:t>
            </a:r>
            <a:endParaRPr lang="de-DE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57E5-7599-4853-ABFE-92D8EB25F73A}" type="slidenum">
              <a:rPr lang="de-DE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425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57E5-7599-4853-ABFE-92D8EB25F73A}" type="slidenum">
              <a:rPr lang="de-DE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349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57E5-7599-4853-ABFE-92D8EB25F73A}" type="slidenum">
              <a:rPr lang="de-DE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07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57E5-7599-4853-ABFE-92D8EB25F73A}" type="slidenum">
              <a:rPr lang="de-DE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3450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57E5-7599-4853-ABFE-92D8EB25F73A}" type="slidenum">
              <a:rPr lang="de-DE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8022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57E5-7599-4853-ABFE-92D8EB25F73A}" type="slidenum">
              <a:rPr lang="de-DE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22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57E5-7599-4853-ABFE-92D8EB25F73A}" type="slidenum">
              <a:rPr lang="de-DE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683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57E5-7599-4853-ABFE-92D8EB25F73A}" type="slidenum">
              <a:rPr lang="de-DE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479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125538"/>
            <a:ext cx="42799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125538"/>
            <a:ext cx="4281488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E0DAC-9ED5-47AC-932A-56C05C2431D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FD893-352C-43C4-AF7B-170FE75CB70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E7607-FBBA-4C81-A2AC-D85CA53C9B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3BEC9-AE3F-4123-82DF-4FC61EDCF6E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54203-4684-4039-9E6A-14B92CF835A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A02AE-58AB-4079-BC8F-18F206D34B1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5184775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125538"/>
            <a:ext cx="8713788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3825"/>
            <a:ext cx="21336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0070C0"/>
                </a:solidFill>
              </a:defRPr>
            </a:lvl1pPr>
          </a:lstStyle>
          <a:p>
            <a:pPr>
              <a:defRPr/>
            </a:pPr>
            <a:fld id="{5CB742A4-E11B-4C75-A5E5-84CE715B68AC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70C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 b="1">
          <a:solidFill>
            <a:srgbClr val="0070C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 b="1">
          <a:solidFill>
            <a:srgbClr val="0070C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 b="1">
          <a:solidFill>
            <a:srgbClr val="0070C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 b="1">
          <a:solidFill>
            <a:srgbClr val="0070C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 b="1">
          <a:solidFill>
            <a:srgbClr val="0070C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»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»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»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7452319" cy="91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125538"/>
            <a:ext cx="8713788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3825"/>
            <a:ext cx="21336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fld id="{5CB742A4-E11B-4C75-A5E5-84CE715B68AC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53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50" r:id="rId15"/>
  </p:sldLayoutIdLst>
  <p:transition spd="slow">
    <p:wipe/>
  </p:transition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70C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 b="1">
          <a:solidFill>
            <a:srgbClr val="0070C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 b="1">
          <a:solidFill>
            <a:srgbClr val="0070C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 b="1">
          <a:solidFill>
            <a:srgbClr val="0070C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 b="1">
          <a:solidFill>
            <a:srgbClr val="0070C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 b="1">
          <a:solidFill>
            <a:srgbClr val="0070C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»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»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»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4032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E4257E5-7599-4853-ABFE-92D8EB25F73A}" type="slidenum">
              <a:rPr lang="de-DE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181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0000"/>
        </a:buClr>
        <a:buFont typeface="Arial" panose="020B0604020202020204" pitchFamily="34" charset="0"/>
        <a:buChar char="•"/>
        <a:defRPr sz="3200" kern="1200">
          <a:solidFill>
            <a:srgbClr val="0070C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0000"/>
        </a:buClr>
        <a:buFont typeface="Arial" panose="020B0604020202020204" pitchFamily="34" charset="0"/>
        <a:buChar char="–"/>
        <a:defRPr sz="2800" kern="120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F0000"/>
        </a:buClr>
        <a:buFont typeface="Arial" panose="020B0604020202020204" pitchFamily="34" charset="0"/>
        <a:buChar char="•"/>
        <a:defRPr sz="2400" kern="1200">
          <a:solidFill>
            <a:srgbClr val="0070C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FF0000"/>
        </a:buClr>
        <a:buFont typeface="Arial" panose="020B0604020202020204" pitchFamily="34" charset="0"/>
        <a:buChar char="–"/>
        <a:defRPr sz="2000" kern="1200">
          <a:solidFill>
            <a:srgbClr val="0070C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FF0000"/>
        </a:buClr>
        <a:buFont typeface="Arial" panose="020B0604020202020204" pitchFamily="34" charset="0"/>
        <a:buChar char="»"/>
        <a:defRPr sz="2000" kern="1200">
          <a:solidFill>
            <a:srgbClr val="0070C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microsoft.com/office/2007/relationships/hdphoto" Target="../media/hdphoto4.wdp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7.wdp"/><Relationship Id="rId5" Type="http://schemas.openxmlformats.org/officeDocument/2006/relationships/image" Target="../media/image33.jpe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china.com/the-world-capital-of-print-consumables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microsoft.com/office/2007/relationships/hdphoto" Target="../media/hdphoto2.wdp"/><Relationship Id="rId4" Type="http://schemas.openxmlformats.org/officeDocument/2006/relationships/diagramData" Target="../diagrams/data2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37"/>
          <a:stretch/>
        </p:blipFill>
        <p:spPr bwMode="auto">
          <a:xfrm>
            <a:off x="-16173" y="2492896"/>
            <a:ext cx="5462708" cy="465997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2898" y="3573016"/>
            <a:ext cx="5724128" cy="2160240"/>
          </a:xfrm>
        </p:spPr>
        <p:txBody>
          <a:bodyPr/>
          <a:lstStyle/>
          <a:p>
            <a:pPr eaLnBrk="1" hangingPunct="1"/>
            <a:r>
              <a:rPr lang="ru-RU" sz="3200" dirty="0" smtClean="0">
                <a:solidFill>
                  <a:srgbClr val="006600"/>
                </a:solidFill>
              </a:rPr>
              <a:t>Клоны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smtClean="0">
                <a:solidFill>
                  <a:srgbClr val="006600"/>
                </a:solidFill>
              </a:rPr>
              <a:t>vs. </a:t>
            </a:r>
            <a:br>
              <a:rPr lang="en-US" sz="3200" dirty="0" smtClean="0">
                <a:solidFill>
                  <a:srgbClr val="006600"/>
                </a:solidFill>
              </a:rPr>
            </a:br>
            <a:r>
              <a:rPr lang="ru-RU" sz="3200" dirty="0" smtClean="0">
                <a:solidFill>
                  <a:srgbClr val="006600"/>
                </a:solidFill>
              </a:rPr>
              <a:t>Восстановленные картриджи</a:t>
            </a:r>
            <a:r>
              <a:rPr lang="de-DE" sz="3200" dirty="0" smtClean="0">
                <a:solidFill>
                  <a:srgbClr val="006600"/>
                </a:solidFill>
              </a:rPr>
              <a:t/>
            </a:r>
            <a:br>
              <a:rPr lang="de-DE" sz="3200" dirty="0" smtClean="0">
                <a:solidFill>
                  <a:srgbClr val="006600"/>
                </a:solidFill>
              </a:rPr>
            </a:br>
            <a:r>
              <a:rPr lang="de-DE" sz="800" dirty="0" smtClean="0">
                <a:solidFill>
                  <a:srgbClr val="006600"/>
                </a:solidFill>
              </a:rPr>
              <a:t/>
            </a:r>
            <a:br>
              <a:rPr lang="de-DE" sz="800" dirty="0" smtClean="0">
                <a:solidFill>
                  <a:srgbClr val="006600"/>
                </a:solidFill>
              </a:rPr>
            </a:br>
            <a:r>
              <a:rPr lang="de-DE" sz="800" dirty="0" smtClean="0">
                <a:solidFill>
                  <a:srgbClr val="006600"/>
                </a:solidFill>
              </a:rPr>
              <a:t/>
            </a:r>
            <a:br>
              <a:rPr lang="de-DE" sz="800" dirty="0" smtClean="0">
                <a:solidFill>
                  <a:srgbClr val="006600"/>
                </a:solidFill>
              </a:rPr>
            </a:br>
            <a:r>
              <a:rPr lang="de-DE" sz="800" dirty="0">
                <a:solidFill>
                  <a:srgbClr val="006600"/>
                </a:solidFill>
              </a:rPr>
              <a:t/>
            </a:r>
            <a:br>
              <a:rPr lang="de-DE" sz="800" dirty="0">
                <a:solidFill>
                  <a:srgbClr val="006600"/>
                </a:solidFill>
              </a:rPr>
            </a:br>
            <a:r>
              <a:rPr lang="de-DE" sz="800" dirty="0" smtClean="0">
                <a:solidFill>
                  <a:srgbClr val="006600"/>
                </a:solidFill>
              </a:rPr>
              <a:t/>
            </a:r>
            <a:br>
              <a:rPr lang="de-DE" sz="800" dirty="0" smtClean="0">
                <a:solidFill>
                  <a:srgbClr val="006600"/>
                </a:solidFill>
              </a:rPr>
            </a:br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Volker Kappius, CEO Delacamp</a:t>
            </a:r>
            <a:b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de-DE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-29568" y="-1537"/>
            <a:ext cx="9173567" cy="707886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endParaRPr lang="de-DE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0"/>
            <a:ext cx="1778695" cy="178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349"/>
            <a:ext cx="2855976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9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rgbClr val="006600"/>
          </a:solidFill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bg1"/>
                </a:solidFill>
              </a:rPr>
              <a:t>Вот некоторые из приемов, которые </a:t>
            </a:r>
            <a:r>
              <a:rPr lang="en-US" b="0" dirty="0" smtClean="0">
                <a:solidFill>
                  <a:schemeClr val="bg1"/>
                </a:solidFill>
              </a:rPr>
              <a:t>OEM </a:t>
            </a:r>
            <a:r>
              <a:rPr lang="ru-RU" b="0" dirty="0" smtClean="0">
                <a:solidFill>
                  <a:schemeClr val="bg1"/>
                </a:solidFill>
              </a:rPr>
              <a:t>разрабатывали годами и используют в современных картриджах</a:t>
            </a:r>
            <a:endParaRPr lang="en-US" b="0" dirty="0">
              <a:solidFill>
                <a:schemeClr val="bg1"/>
              </a:solidFill>
            </a:endParaRPr>
          </a:p>
        </p:txBody>
      </p:sp>
      <p:pic>
        <p:nvPicPr>
          <p:cNvPr id="53" name="Picture 3" descr="C:\Users\vkappius\AppData\Local\Temp\Temp1_HP M12.zip\HP M252 - Toner b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9869" y="3365280"/>
            <a:ext cx="1757189" cy="92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2065" y1="92719" x2="52065" y2="92719"/>
                        <a14:foregroundMark x1="47935" y1="84755" x2="47935" y2="84755"/>
                        <a14:foregroundMark x1="54720" y1="82708" x2="54720" y2="82708"/>
                        <a14:foregroundMark x1="46460" y1="91126" x2="46460" y2="91126"/>
                        <a14:foregroundMark x1="68584" y1="94653" x2="68584" y2="94653"/>
                        <a14:foregroundMark x1="72861" y1="90671" x2="72861" y2="906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04" y="3666763"/>
            <a:ext cx="1215885" cy="157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echteck 56"/>
          <p:cNvSpPr/>
          <p:nvPr/>
        </p:nvSpPr>
        <p:spPr>
          <a:xfrm>
            <a:off x="5868144" y="1196752"/>
            <a:ext cx="288032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hteck 57"/>
          <p:cNvSpPr/>
          <p:nvPr/>
        </p:nvSpPr>
        <p:spPr>
          <a:xfrm>
            <a:off x="5508104" y="980728"/>
            <a:ext cx="280831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452" y="2204864"/>
            <a:ext cx="4783088" cy="273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feld 59"/>
          <p:cNvSpPr txBox="1"/>
          <p:nvPr/>
        </p:nvSpPr>
        <p:spPr>
          <a:xfrm>
            <a:off x="7092280" y="2179955"/>
            <a:ext cx="1972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Чип используется для идентификации, защиты от подделок, счетчика</a:t>
            </a:r>
            <a:r>
              <a:rPr lang="en-US" sz="1200" b="1" dirty="0" smtClean="0">
                <a:solidFill>
                  <a:srgbClr val="FF0000"/>
                </a:solidFill>
              </a:rPr>
              <a:t> MPS</a:t>
            </a:r>
            <a:r>
              <a:rPr lang="ru-RU" sz="1200" b="1" dirty="0" smtClean="0">
                <a:solidFill>
                  <a:srgbClr val="FF0000"/>
                </a:solidFill>
              </a:rPr>
              <a:t>, обновлений ПО и т.д.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62" name="Gerade Verbindung mit Pfeil 61"/>
          <p:cNvCxnSpPr/>
          <p:nvPr/>
        </p:nvCxnSpPr>
        <p:spPr>
          <a:xfrm flipH="1">
            <a:off x="6660232" y="2852936"/>
            <a:ext cx="576064" cy="36004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mit Pfeil 62"/>
          <p:cNvCxnSpPr>
            <a:stCxn id="64" idx="2"/>
          </p:cNvCxnSpPr>
          <p:nvPr/>
        </p:nvCxnSpPr>
        <p:spPr>
          <a:xfrm>
            <a:off x="3744592" y="2149268"/>
            <a:ext cx="90865" cy="64876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feld 63"/>
          <p:cNvSpPr txBox="1"/>
          <p:nvPr/>
        </p:nvSpPr>
        <p:spPr>
          <a:xfrm>
            <a:off x="2758407" y="1502937"/>
            <a:ext cx="197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Быстро изнашивающийся заряжающий ролик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66" name="Gerade Verbindung mit Pfeil 65"/>
          <p:cNvCxnSpPr>
            <a:stCxn id="67" idx="2"/>
          </p:cNvCxnSpPr>
          <p:nvPr/>
        </p:nvCxnSpPr>
        <p:spPr>
          <a:xfrm>
            <a:off x="2340873" y="1792270"/>
            <a:ext cx="986184" cy="100576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feld 66"/>
          <p:cNvSpPr txBox="1"/>
          <p:nvPr/>
        </p:nvSpPr>
        <p:spPr>
          <a:xfrm>
            <a:off x="1354688" y="1145939"/>
            <a:ext cx="197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Быстро изнашивающиеся ракели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68" name="Gerade Verbindung mit Pfeil 67"/>
          <p:cNvCxnSpPr>
            <a:stCxn id="86" idx="1"/>
          </p:cNvCxnSpPr>
          <p:nvPr/>
        </p:nvCxnSpPr>
        <p:spPr>
          <a:xfrm flipH="1">
            <a:off x="4219535" y="1909229"/>
            <a:ext cx="2537282" cy="186381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feld 68"/>
          <p:cNvSpPr txBox="1"/>
          <p:nvPr/>
        </p:nvSpPr>
        <p:spPr>
          <a:xfrm>
            <a:off x="6549280" y="980728"/>
            <a:ext cx="2594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Зазор дозирующего лезвия подходит под определенный тонер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71" name="Gerade Verbindung mit Pfeil 70"/>
          <p:cNvCxnSpPr>
            <a:stCxn id="72" idx="0"/>
          </p:cNvCxnSpPr>
          <p:nvPr/>
        </p:nvCxnSpPr>
        <p:spPr>
          <a:xfrm flipH="1" flipV="1">
            <a:off x="5868029" y="4293909"/>
            <a:ext cx="540176" cy="9492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feld 71"/>
          <p:cNvSpPr txBox="1"/>
          <p:nvPr/>
        </p:nvSpPr>
        <p:spPr>
          <a:xfrm>
            <a:off x="5724129" y="5243109"/>
            <a:ext cx="1368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Химические тонеры с низкой температурой закрепления и эффективным переносом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73" name="Gerade Verbindung mit Pfeil 72"/>
          <p:cNvCxnSpPr/>
          <p:nvPr/>
        </p:nvCxnSpPr>
        <p:spPr>
          <a:xfrm flipV="1">
            <a:off x="4860032" y="4581128"/>
            <a:ext cx="1" cy="104324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feld 73"/>
          <p:cNvSpPr txBox="1"/>
          <p:nvPr/>
        </p:nvSpPr>
        <p:spPr>
          <a:xfrm>
            <a:off x="4161879" y="5624373"/>
            <a:ext cx="1972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Легко изнашивающийся ролик подачи из </a:t>
            </a:r>
            <a:r>
              <a:rPr lang="ru-RU" sz="1200" b="1" dirty="0" err="1" smtClean="0">
                <a:solidFill>
                  <a:srgbClr val="FF0000"/>
                </a:solidFill>
              </a:rPr>
              <a:t>пеноматериала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75" name="Gerade Verbindung mit Pfeil 74"/>
          <p:cNvCxnSpPr>
            <a:stCxn id="67" idx="2"/>
          </p:cNvCxnSpPr>
          <p:nvPr/>
        </p:nvCxnSpPr>
        <p:spPr>
          <a:xfrm>
            <a:off x="2340873" y="1792270"/>
            <a:ext cx="2087111" cy="196817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75"/>
          <p:cNvCxnSpPr/>
          <p:nvPr/>
        </p:nvCxnSpPr>
        <p:spPr>
          <a:xfrm flipH="1">
            <a:off x="4554996" y="2291680"/>
            <a:ext cx="175780" cy="23083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feld 76"/>
          <p:cNvSpPr txBox="1"/>
          <p:nvPr/>
        </p:nvSpPr>
        <p:spPr>
          <a:xfrm>
            <a:off x="3744591" y="908721"/>
            <a:ext cx="2932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Приваренные или приклеенные детали картриджа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78" name="Gerade Verbindung mit Pfeil 77"/>
          <p:cNvCxnSpPr/>
          <p:nvPr/>
        </p:nvCxnSpPr>
        <p:spPr>
          <a:xfrm flipV="1">
            <a:off x="899592" y="4077074"/>
            <a:ext cx="3133545" cy="37786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feld 79"/>
          <p:cNvSpPr txBox="1"/>
          <p:nvPr/>
        </p:nvSpPr>
        <p:spPr>
          <a:xfrm>
            <a:off x="-43078" y="3069810"/>
            <a:ext cx="2045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Специальные запатентованные механизмы привода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81" name="Gerade Verbindung mit Pfeil 80"/>
          <p:cNvCxnSpPr/>
          <p:nvPr/>
        </p:nvCxnSpPr>
        <p:spPr>
          <a:xfrm flipV="1">
            <a:off x="899592" y="4365106"/>
            <a:ext cx="3789022" cy="8983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mit Pfeil 82"/>
          <p:cNvCxnSpPr/>
          <p:nvPr/>
        </p:nvCxnSpPr>
        <p:spPr>
          <a:xfrm flipH="1">
            <a:off x="5076057" y="3760440"/>
            <a:ext cx="2379624" cy="144016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mit Pfeil 83"/>
          <p:cNvCxnSpPr/>
          <p:nvPr/>
        </p:nvCxnSpPr>
        <p:spPr>
          <a:xfrm flipH="1">
            <a:off x="5898693" y="3760440"/>
            <a:ext cx="1556988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feld 84"/>
          <p:cNvSpPr txBox="1"/>
          <p:nvPr/>
        </p:nvSpPr>
        <p:spPr>
          <a:xfrm>
            <a:off x="7265987" y="4263405"/>
            <a:ext cx="18780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Специальные запатентованные механизмы запечатывания, хранения и перемешивания тонера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86" name="Picture 4" descr="C:\Users\vkappius\AppData\Local\Temp\Temp1_HP M12.zip\HP M102 - DB ga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6817" y="1627059"/>
            <a:ext cx="726802" cy="5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5" descr="C:\Users\vkappius\AppData\Local\Temp\Temp1_HP M12.zip\HP M252 - Welded Endplat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117" y="1307983"/>
            <a:ext cx="1185196" cy="100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0"/>
          <a:stretch/>
        </p:blipFill>
        <p:spPr bwMode="auto">
          <a:xfrm>
            <a:off x="115809" y="5509643"/>
            <a:ext cx="1215886" cy="126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0" name="Gerade Verbindung mit Pfeil 89"/>
          <p:cNvCxnSpPr/>
          <p:nvPr/>
        </p:nvCxnSpPr>
        <p:spPr>
          <a:xfrm>
            <a:off x="1354688" y="1824983"/>
            <a:ext cx="1777152" cy="86280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feld 90"/>
          <p:cNvSpPr txBox="1"/>
          <p:nvPr/>
        </p:nvSpPr>
        <p:spPr>
          <a:xfrm>
            <a:off x="0" y="1160748"/>
            <a:ext cx="1727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Маленький бункер отработки, что требует тонера с эффективным переносом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92" name="Gerade Verbindung 91"/>
          <p:cNvCxnSpPr/>
          <p:nvPr/>
        </p:nvCxnSpPr>
        <p:spPr>
          <a:xfrm>
            <a:off x="5004048" y="3572088"/>
            <a:ext cx="144016" cy="57699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mit Pfeil 92"/>
          <p:cNvCxnSpPr/>
          <p:nvPr/>
        </p:nvCxnSpPr>
        <p:spPr>
          <a:xfrm flipV="1">
            <a:off x="742183" y="3572088"/>
            <a:ext cx="2389657" cy="1937556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mit Pfeil 93"/>
          <p:cNvCxnSpPr/>
          <p:nvPr/>
        </p:nvCxnSpPr>
        <p:spPr>
          <a:xfrm flipH="1" flipV="1">
            <a:off x="6325116" y="4454936"/>
            <a:ext cx="1415236" cy="1307936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feld 95"/>
          <p:cNvSpPr txBox="1"/>
          <p:nvPr/>
        </p:nvSpPr>
        <p:spPr>
          <a:xfrm>
            <a:off x="7092280" y="5818908"/>
            <a:ext cx="2048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Маленький </a:t>
            </a:r>
            <a:r>
              <a:rPr lang="ru-RU" sz="1200" b="1" dirty="0" err="1" smtClean="0">
                <a:solidFill>
                  <a:srgbClr val="FF0000"/>
                </a:solidFill>
              </a:rPr>
              <a:t>тонерный</a:t>
            </a:r>
            <a:r>
              <a:rPr lang="ru-RU" sz="1200" b="1" dirty="0" smtClean="0">
                <a:solidFill>
                  <a:srgbClr val="FF0000"/>
                </a:solidFill>
              </a:rPr>
              <a:t> бункер, </a:t>
            </a:r>
            <a:r>
              <a:rPr lang="ru-RU" sz="1200" b="1" dirty="0">
                <a:solidFill>
                  <a:srgbClr val="FF0000"/>
                </a:solidFill>
              </a:rPr>
              <a:t>что требует тонера с эффективным </a:t>
            </a:r>
            <a:r>
              <a:rPr lang="ru-RU" sz="1200" b="1" dirty="0" smtClean="0">
                <a:solidFill>
                  <a:srgbClr val="FF0000"/>
                </a:solidFill>
              </a:rPr>
              <a:t>переносом для заявленного ресурса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97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69"/>
          <a:stretch/>
        </p:blipFill>
        <p:spPr bwMode="auto">
          <a:xfrm>
            <a:off x="3334467" y="5107786"/>
            <a:ext cx="1093517" cy="167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Textfeld 97"/>
          <p:cNvSpPr txBox="1"/>
          <p:nvPr/>
        </p:nvSpPr>
        <p:spPr>
          <a:xfrm>
            <a:off x="2637591" y="4807683"/>
            <a:ext cx="137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Ломкий проводящий пластик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816" y="5509644"/>
            <a:ext cx="2002305" cy="126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0" name="Gerade Verbindung mit Pfeil 99"/>
          <p:cNvCxnSpPr/>
          <p:nvPr/>
        </p:nvCxnSpPr>
        <p:spPr>
          <a:xfrm flipV="1">
            <a:off x="4111799" y="3443808"/>
            <a:ext cx="800707" cy="165894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feld 100"/>
          <p:cNvSpPr txBox="1"/>
          <p:nvPr/>
        </p:nvSpPr>
        <p:spPr>
          <a:xfrm>
            <a:off x="-47688" y="2310939"/>
            <a:ext cx="2514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Быстро изнашивающееся покрытие </a:t>
            </a:r>
            <a:r>
              <a:rPr lang="ru-RU" sz="1200" b="1" dirty="0" err="1" smtClean="0">
                <a:solidFill>
                  <a:srgbClr val="FF0000"/>
                </a:solidFill>
              </a:rPr>
              <a:t>фотофала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102" name="Gerade Verbindung mit Pfeil 101"/>
          <p:cNvCxnSpPr>
            <a:stCxn id="103" idx="3"/>
          </p:cNvCxnSpPr>
          <p:nvPr/>
        </p:nvCxnSpPr>
        <p:spPr>
          <a:xfrm>
            <a:off x="1415768" y="2936645"/>
            <a:ext cx="1284024" cy="19582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9" y="2740821"/>
            <a:ext cx="967929" cy="39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4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rgbClr val="006600"/>
          </a:solidFill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bg1"/>
                </a:solidFill>
              </a:rPr>
              <a:t>Индустрия восстановления до сих пор справлялась с вызовами</a:t>
            </a:r>
            <a:r>
              <a:rPr lang="en-US" b="0" dirty="0" smtClean="0">
                <a:solidFill>
                  <a:schemeClr val="bg1"/>
                </a:solidFill>
              </a:rPr>
              <a:t>, </a:t>
            </a:r>
            <a:r>
              <a:rPr lang="ru-RU" b="0" dirty="0" smtClean="0">
                <a:solidFill>
                  <a:schemeClr val="bg1"/>
                </a:solidFill>
              </a:rPr>
              <a:t>но</a:t>
            </a:r>
            <a:r>
              <a:rPr lang="en-US" b="0" dirty="0" smtClean="0">
                <a:solidFill>
                  <a:schemeClr val="bg1"/>
                </a:solidFill>
              </a:rPr>
              <a:t> OEM</a:t>
            </a:r>
            <a:r>
              <a:rPr lang="ru-RU" b="0" dirty="0" smtClean="0">
                <a:solidFill>
                  <a:schemeClr val="bg1"/>
                </a:solidFill>
              </a:rPr>
              <a:t> все время ищут новые ограничители</a:t>
            </a:r>
            <a:endParaRPr lang="en-US" b="0" dirty="0">
              <a:solidFill>
                <a:schemeClr val="bg1"/>
              </a:solidFill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796225"/>
              </p:ext>
            </p:extLst>
          </p:nvPr>
        </p:nvGraphicFramePr>
        <p:xfrm>
          <a:off x="107504" y="1268760"/>
          <a:ext cx="8928992" cy="3575711"/>
        </p:xfrm>
        <a:graphic>
          <a:graphicData uri="http://schemas.openxmlformats.org/drawingml/2006/table">
            <a:tbl>
              <a:tblPr/>
              <a:tblGrid>
                <a:gridCol w="5400600"/>
                <a:gridCol w="3528392"/>
              </a:tblGrid>
              <a:tr h="1991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Вызовы </a:t>
                      </a:r>
                      <a:r>
                        <a:rPr lang="de-DE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OEM</a:t>
                      </a:r>
                      <a:endParaRPr lang="de-DE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601" marR="6601" marT="66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Решения</a:t>
                      </a:r>
                      <a:r>
                        <a:rPr lang="ru-RU" sz="11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индустрии восстановления</a:t>
                      </a:r>
                      <a:endParaRPr lang="de-DE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</a:tr>
              <a:tr h="2334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Быстро изнашивающееся покрытие </a:t>
                      </a:r>
                      <a:r>
                        <a:rPr lang="ru-RU" sz="1100" b="0" i="0" u="none" strike="noStrike" dirty="0" err="1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фотофала</a:t>
                      </a:r>
                      <a:endParaRPr lang="ru-RU" sz="1100" b="0" i="0" u="none" strike="noStrike" dirty="0" smtClean="0">
                        <a:solidFill>
                          <a:srgbClr val="595959"/>
                        </a:solidFill>
                        <a:effectLst/>
                        <a:latin typeface="Calibri"/>
                      </a:endParaRPr>
                    </a:p>
                  </a:txBody>
                  <a:tcPr marL="72000" marR="6601" marT="66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err="1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Фотовалы</a:t>
                      </a:r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 на замену, а также </a:t>
                      </a:r>
                      <a:r>
                        <a:rPr lang="ru-RU" sz="1100" b="0" i="0" u="none" strike="noStrike" dirty="0" err="1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фотовалы</a:t>
                      </a:r>
                      <a:r>
                        <a:rPr lang="en-US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Long </a:t>
                      </a:r>
                      <a:r>
                        <a:rPr lang="en-US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Life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/>
                      </a:endParaRPr>
                    </a:p>
                  </a:txBody>
                  <a:tcPr marL="72000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4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Специальные запатентованные механизмы привода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/>
                      </a:endParaRPr>
                    </a:p>
                  </a:txBody>
                  <a:tcPr marL="72000" marR="6601" marT="66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Повторное использование шестерни или обходные решения</a:t>
                      </a:r>
                      <a:endParaRPr lang="de-DE" sz="1000" b="0" i="0" u="none" strike="noStrike" dirty="0">
                        <a:solidFill>
                          <a:srgbClr val="595959"/>
                        </a:solidFill>
                        <a:effectLst/>
                        <a:latin typeface="Calibri"/>
                      </a:endParaRPr>
                    </a:p>
                  </a:txBody>
                  <a:tcPr marL="72000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4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Ломкий проводящий пластик</a:t>
                      </a:r>
                    </a:p>
                  </a:txBody>
                  <a:tcPr marL="72000" marR="6601" marT="66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Запчасти из металла или проводящего пластика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/>
                      </a:endParaRPr>
                    </a:p>
                  </a:txBody>
                  <a:tcPr marL="72000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4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Легко изнашивающийся ролик подачи из </a:t>
                      </a:r>
                      <a:r>
                        <a:rPr lang="ru-RU" sz="1100" b="0" i="0" u="none" strike="noStrike" dirty="0" err="1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пеноматериала</a:t>
                      </a:r>
                      <a:endParaRPr lang="de-DE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/>
                      </a:endParaRPr>
                    </a:p>
                  </a:txBody>
                  <a:tcPr marL="72000" marR="6601" marT="66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Ролик на замену</a:t>
                      </a:r>
                      <a:endParaRPr lang="de-DE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/>
                      </a:endParaRPr>
                    </a:p>
                  </a:txBody>
                  <a:tcPr marL="72000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4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Химические тонеры с низкой температурой закрепления и эффективным переносом </a:t>
                      </a:r>
                    </a:p>
                  </a:txBody>
                  <a:tcPr marL="72000" marR="6601" marT="66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Химические</a:t>
                      </a:r>
                      <a:r>
                        <a:rPr lang="ru-RU" sz="1100" b="0" i="0" u="none" strike="noStrike" baseline="0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 тонеры соответствующие качеству </a:t>
                      </a:r>
                      <a:r>
                        <a:rPr lang="en-US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OEM 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/>
                      </a:endParaRPr>
                    </a:p>
                  </a:txBody>
                  <a:tcPr marL="72000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4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Маленький </a:t>
                      </a:r>
                      <a:r>
                        <a:rPr lang="ru-RU" sz="1100" b="0" i="0" u="none" strike="noStrike" dirty="0" err="1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тонерный</a:t>
                      </a:r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 бункер, что требует тонера с эффективным переносом для заявленного ресурса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/>
                      </a:endParaRPr>
                    </a:p>
                  </a:txBody>
                  <a:tcPr marL="72000" marR="6601" marT="66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Химические</a:t>
                      </a:r>
                      <a:r>
                        <a:rPr lang="ru-RU" sz="1100" b="0" i="0" u="none" strike="noStrike" baseline="0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 тонеры соответствующие качеству </a:t>
                      </a:r>
                      <a:r>
                        <a:rPr lang="en-US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OEM 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/>
                      </a:endParaRPr>
                    </a:p>
                  </a:txBody>
                  <a:tcPr marL="72000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4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Маленький бункер отработки, что требует тонера с эффективным переносом</a:t>
                      </a:r>
                    </a:p>
                  </a:txBody>
                  <a:tcPr marL="72000" marR="6601" marT="66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Химические</a:t>
                      </a:r>
                      <a:r>
                        <a:rPr lang="ru-RU" sz="1100" b="0" i="0" u="none" strike="noStrike" baseline="0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 тонеры соответствующие качеству </a:t>
                      </a:r>
                      <a:r>
                        <a:rPr lang="en-US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OEM 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/>
                      </a:endParaRPr>
                    </a:p>
                  </a:txBody>
                  <a:tcPr marL="72000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4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Специальные запатентованные механизмы запечатывания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/>
                      </a:endParaRPr>
                    </a:p>
                  </a:txBody>
                  <a:tcPr marL="72000" marR="6601" marT="66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Чека на замену или обходные решения</a:t>
                      </a:r>
                      <a:endParaRPr lang="de-DE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/>
                      </a:endParaRPr>
                    </a:p>
                  </a:txBody>
                  <a:tcPr marL="72000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4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Специальные запатентованные механизмы хранения и перемешивания тонера</a:t>
                      </a:r>
                    </a:p>
                  </a:txBody>
                  <a:tcPr marL="72000" marR="6601" marT="66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Запчасти или обходные решения</a:t>
                      </a:r>
                      <a:endParaRPr lang="de-DE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/>
                      </a:endParaRPr>
                    </a:p>
                  </a:txBody>
                  <a:tcPr marL="72000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4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Чип для идентификации, защиты от подделок, счетчика MPS, обновлений ПО и т.д.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/>
                      </a:endParaRPr>
                    </a:p>
                  </a:txBody>
                  <a:tcPr marL="72000" marR="6601" marT="66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Реинжиниринг чипов</a:t>
                      </a:r>
                      <a:endParaRPr lang="de-DE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/>
                      </a:endParaRPr>
                    </a:p>
                  </a:txBody>
                  <a:tcPr marL="72000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4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Зазор дозирующего лезвия подходит под определенный тонер </a:t>
                      </a:r>
                    </a:p>
                  </a:txBody>
                  <a:tcPr marL="72000" marR="6601" marT="66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Инструмент для выставления зазора под совместимый тонер</a:t>
                      </a:r>
                      <a:endParaRPr lang="en-US" sz="1000" b="0" i="0" u="none" strike="noStrike" dirty="0">
                        <a:solidFill>
                          <a:srgbClr val="595959"/>
                        </a:solidFill>
                        <a:effectLst/>
                        <a:latin typeface="Calibri"/>
                      </a:endParaRPr>
                    </a:p>
                  </a:txBody>
                  <a:tcPr marL="72000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4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Приваренные или приклеенные детали картриджа</a:t>
                      </a:r>
                    </a:p>
                  </a:txBody>
                  <a:tcPr marL="72000" marR="6601" marT="66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Запчасти на шурупах</a:t>
                      </a:r>
                      <a:endParaRPr lang="de-DE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/>
                      </a:endParaRPr>
                    </a:p>
                  </a:txBody>
                  <a:tcPr marL="72000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4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Быстро изнашивающийся заряжающий ролик </a:t>
                      </a:r>
                    </a:p>
                  </a:txBody>
                  <a:tcPr marL="72000" marR="6601" marT="66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Ролик</a:t>
                      </a:r>
                      <a:r>
                        <a:rPr lang="ru-RU" sz="1100" b="0" i="0" u="none" strike="noStrike" baseline="0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 на замену</a:t>
                      </a:r>
                      <a:endParaRPr lang="de-DE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/>
                      </a:endParaRPr>
                    </a:p>
                  </a:txBody>
                  <a:tcPr marL="72000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4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Быстро изнашивающиеся ракели (силиконовые)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/>
                      </a:endParaRPr>
                    </a:p>
                  </a:txBody>
                  <a:tcPr marL="72000" marR="6601" marT="66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Ракели на замену</a:t>
                      </a:r>
                      <a:r>
                        <a:rPr lang="ru-RU" sz="1100" b="0" i="0" u="none" strike="noStrike" baseline="0" dirty="0" smtClean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 (полиуретановые)</a:t>
                      </a:r>
                      <a:endParaRPr lang="de-DE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/>
                      </a:endParaRPr>
                    </a:p>
                  </a:txBody>
                  <a:tcPr marL="72000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54" b="3217"/>
          <a:stretch/>
        </p:blipFill>
        <p:spPr bwMode="auto">
          <a:xfrm>
            <a:off x="2970655" y="4869160"/>
            <a:ext cx="3802559" cy="156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24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49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Существует рынок дешевых массовых товаров и рынок высококачественных товаров по 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конкурентноспособной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цене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5"/>
            <a:ext cx="3667788" cy="25202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5"/>
            <a:ext cx="3591141" cy="24548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107503" y="3717032"/>
            <a:ext cx="4464497" cy="2707779"/>
          </a:xfr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Только цена</a:t>
            </a:r>
            <a:endParaRPr lang="en-US" sz="1600" b="0" kern="12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Более низкая маржа в рублях</a:t>
            </a:r>
            <a:endParaRPr lang="en-US" sz="1600" b="1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Принцип «выстрелил-и-забыл»</a:t>
            </a:r>
            <a:endParaRPr lang="en-US" sz="1600" b="1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Нет заботы об экологии</a:t>
            </a:r>
            <a:endPara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Ограниченная возможность заправки</a:t>
            </a:r>
            <a:endPara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Нет стратегии по концу срока службы</a:t>
            </a:r>
            <a:endPara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Товары выбрасываются на свалку</a:t>
            </a:r>
            <a:endPara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4572000" y="3717032"/>
            <a:ext cx="4464497" cy="2708126"/>
          </a:xfr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Цена и качество</a:t>
            </a:r>
            <a:endParaRPr lang="en-US" sz="1600" b="0" kern="12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Более высокая маржа в рублях</a:t>
            </a:r>
            <a:endParaRPr lang="en-US" sz="1600" b="1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Принцип повторной покупки</a:t>
            </a:r>
            <a:endParaRPr lang="en-US" sz="1600" b="1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Забота об экологии</a:t>
            </a:r>
            <a:endPara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Прекрасная возможность заправки</a:t>
            </a:r>
            <a:endPara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Стратегия по концу срока службы</a:t>
            </a:r>
            <a:endPara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Товары используются повторно или перерабатываются</a:t>
            </a:r>
            <a:endPara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64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1268760"/>
            <a:ext cx="3923928" cy="2617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268761"/>
            <a:ext cx="3923928" cy="2617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hteck 9"/>
          <p:cNvSpPr/>
          <p:nvPr/>
        </p:nvSpPr>
        <p:spPr>
          <a:xfrm>
            <a:off x="7524328" y="0"/>
            <a:ext cx="1584176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el 1"/>
          <p:cNvSpPr txBox="1">
            <a:spLocks/>
          </p:cNvSpPr>
          <p:nvPr/>
        </p:nvSpPr>
        <p:spPr bwMode="auto">
          <a:xfrm>
            <a:off x="4566929" y="0"/>
            <a:ext cx="4577071" cy="908049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endParaRPr lang="en-US" kern="0" dirty="0">
              <a:solidFill>
                <a:schemeClr val="bg1"/>
              </a:solidFill>
            </a:endParaRPr>
          </a:p>
        </p:txBody>
      </p:sp>
      <p:sp>
        <p:nvSpPr>
          <p:cNvPr id="18" name="Titel 1"/>
          <p:cNvSpPr txBox="1">
            <a:spLocks/>
          </p:cNvSpPr>
          <p:nvPr/>
        </p:nvSpPr>
        <p:spPr bwMode="auto">
          <a:xfrm>
            <a:off x="-5071" y="-1"/>
            <a:ext cx="4572000" cy="908049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endParaRPr lang="en-US" kern="0" dirty="0">
              <a:solidFill>
                <a:schemeClr val="bg1"/>
              </a:solidFill>
            </a:endParaRPr>
          </a:p>
        </p:txBody>
      </p:sp>
      <p:sp>
        <p:nvSpPr>
          <p:cNvPr id="16" name="Inhaltsplatzhalter 2"/>
          <p:cNvSpPr>
            <a:spLocks noGrp="1"/>
          </p:cNvSpPr>
          <p:nvPr>
            <p:ph idx="1"/>
          </p:nvPr>
        </p:nvSpPr>
        <p:spPr>
          <a:xfrm>
            <a:off x="1" y="45765"/>
            <a:ext cx="9144000" cy="4751387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000" b="0" kern="1200" dirty="0" smtClean="0">
                <a:solidFill>
                  <a:schemeClr val="bg1"/>
                </a:solidFill>
                <a:latin typeface="Arial" charset="0"/>
              </a:rPr>
              <a:t>Купите ли вы отремонтированный подержанный автомобиль или новое китайское «подобие»</a:t>
            </a:r>
            <a:r>
              <a:rPr lang="en-US" sz="2000" b="0" kern="1200" dirty="0" smtClean="0">
                <a:solidFill>
                  <a:schemeClr val="bg1"/>
                </a:solidFill>
                <a:latin typeface="Arial" charset="0"/>
              </a:rPr>
              <a:t>?</a:t>
            </a:r>
            <a:endParaRPr lang="en-US" sz="2000" b="0" kern="12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6372200" y="6395980"/>
            <a:ext cx="2736304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All brand names and trademarks are the property of their respective owners. 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3964" y="4149080"/>
            <a:ext cx="3462022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511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49"/>
          </a:xfrm>
          <a:solidFill>
            <a:srgbClr val="006600"/>
          </a:solidFill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bg1"/>
                </a:solidFill>
              </a:rPr>
              <a:t>Истинная стоимость владения картриджем важна для сервисных компаний</a:t>
            </a:r>
            <a:endParaRPr lang="en-US" b="0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3674355766"/>
              </p:ext>
            </p:extLst>
          </p:nvPr>
        </p:nvGraphicFramePr>
        <p:xfrm>
          <a:off x="-828600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9" name="Gerade Verbindung 8"/>
          <p:cNvCxnSpPr/>
          <p:nvPr/>
        </p:nvCxnSpPr>
        <p:spPr>
          <a:xfrm flipV="1">
            <a:off x="323528" y="2652688"/>
            <a:ext cx="3744416" cy="2160240"/>
          </a:xfrm>
          <a:prstGeom prst="line">
            <a:avLst/>
          </a:prstGeom>
          <a:ln w="3175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Inhaltsplatzhalter 2"/>
          <p:cNvSpPr>
            <a:spLocks noGrp="1"/>
          </p:cNvSpPr>
          <p:nvPr>
            <p:ph idx="1"/>
          </p:nvPr>
        </p:nvSpPr>
        <p:spPr>
          <a:xfrm>
            <a:off x="4175448" y="1268760"/>
            <a:ext cx="4968552" cy="5328593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None/>
            </a:pPr>
            <a:r>
              <a:rPr lang="ru-RU" sz="1500" b="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Большинство продающих картриджи компаний нацелены только на то, чтобы предложить дешевую альтернативу.</a:t>
            </a:r>
            <a:endParaRPr lang="en-US" sz="1500" b="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None/>
            </a:pPr>
            <a:r>
              <a:rPr lang="ru-RU" sz="1500" b="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Подлинные восстановители нацелены на истинную стоимость владения картриджем</a:t>
            </a:r>
            <a:r>
              <a:rPr lang="en-US" sz="1500" b="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:</a:t>
            </a:r>
            <a:endParaRPr lang="en-US" sz="1500" b="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 marL="180975" indent="-180975"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None/>
            </a:pPr>
            <a:r>
              <a:rPr lang="en-US" sz="1500" b="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	</a:t>
            </a:r>
            <a:r>
              <a:rPr lang="ru-RU" sz="1500" b="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например</a:t>
            </a:r>
            <a:r>
              <a:rPr lang="en-US" sz="1500" b="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:</a:t>
            </a:r>
            <a:endParaRPr lang="en-US" sz="1500" b="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 marL="685800" lvl="1"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ru-RU" sz="1500" b="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Столкнется ли покупатель моего картриджа с возросшими послепродажными и сервисными расходами</a:t>
            </a:r>
            <a:r>
              <a:rPr lang="en-US" sz="1500" b="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? </a:t>
            </a:r>
            <a:endParaRPr lang="en-US" sz="1500" b="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 marL="685800" lvl="1"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ru-RU" sz="1500" b="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Не приведет ли мой картридж к простою аппарата</a:t>
            </a:r>
            <a:r>
              <a:rPr lang="en-US" sz="1500" b="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?</a:t>
            </a:r>
            <a:endParaRPr lang="en-US" sz="1500" b="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 marL="685800" lvl="1"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ru-RU" sz="1500" b="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Если да, то каковы будут затраты на ремонт</a:t>
            </a:r>
            <a:r>
              <a:rPr lang="en-US" sz="1500" b="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?</a:t>
            </a:r>
            <a:endParaRPr lang="en-US" sz="1500" b="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 marL="685800" lvl="1"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ru-RU" sz="1500" b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Доволен ли конечный пользователь моим картриджем и купит ли он его снова?</a:t>
            </a:r>
          </a:p>
          <a:p>
            <a:pPr marL="685800" lvl="1"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ru-RU" sz="1500" b="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Насколько высока доля повторных покупок у моей компании</a:t>
            </a:r>
            <a:r>
              <a:rPr lang="en-US" sz="1500" b="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?</a:t>
            </a:r>
            <a:endParaRPr lang="en-US" sz="1500" b="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 marL="714375" lvl="1" indent="-314325"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Font typeface="Wingdings"/>
              <a:buChar char="à"/>
            </a:pPr>
            <a:r>
              <a:rPr lang="ru-RU" sz="15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sym typeface="Wingdings" panose="05000000000000000000" pitchFamily="2" charset="2"/>
              </a:rPr>
              <a:t>Производители клонов не задумываются о таких вещах</a:t>
            </a:r>
            <a:r>
              <a:rPr lang="en-US" sz="15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sym typeface="Wingdings" panose="05000000000000000000" pitchFamily="2" charset="2"/>
              </a:rPr>
              <a:t>.</a:t>
            </a:r>
            <a:endParaRPr lang="en-US" sz="15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 marL="714375" lvl="1" indent="-314325"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Font typeface="Wingdings" panose="05000000000000000000" pitchFamily="2" charset="2"/>
              <a:buChar char="Ø"/>
            </a:pPr>
            <a:endPara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 marL="581025" lvl="1" indent="-180975"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Font typeface="Wingdings" panose="05000000000000000000" pitchFamily="2" charset="2"/>
              <a:buChar char="Ø"/>
            </a:pPr>
            <a:endParaRPr lang="en-US" sz="1600" kern="12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02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49"/>
          </a:xfrm>
          <a:solidFill>
            <a:srgbClr val="006600"/>
          </a:solidFill>
        </p:spPr>
        <p:txBody>
          <a:bodyPr/>
          <a:lstStyle/>
          <a:p>
            <a:pPr algn="ctr"/>
            <a:r>
              <a:rPr lang="ru-RU" sz="2000" b="0" dirty="0">
                <a:solidFill>
                  <a:schemeClr val="bg1"/>
                </a:solidFill>
              </a:rPr>
              <a:t>Индустрия подлинного восстановления проигрывает во </a:t>
            </a:r>
            <a:r>
              <a:rPr lang="ru-RU" sz="2000" b="0" dirty="0" smtClean="0">
                <a:solidFill>
                  <a:schemeClr val="bg1"/>
                </a:solidFill>
              </a:rPr>
              <a:t>времени </a:t>
            </a:r>
            <a:r>
              <a:rPr lang="ru-RU" sz="2000" b="0" dirty="0" err="1" smtClean="0">
                <a:solidFill>
                  <a:schemeClr val="bg1"/>
                </a:solidFill>
              </a:rPr>
              <a:t>новоделам</a:t>
            </a:r>
            <a:r>
              <a:rPr lang="ru-RU" sz="2000" b="0" dirty="0" smtClean="0">
                <a:solidFill>
                  <a:schemeClr val="bg1"/>
                </a:solidFill>
              </a:rPr>
              <a:t> </a:t>
            </a:r>
            <a:r>
              <a:rPr lang="ru-RU" sz="2000" b="0" dirty="0">
                <a:solidFill>
                  <a:schemeClr val="bg1"/>
                </a:solidFill>
              </a:rPr>
              <a:t>из-за вопросов доступности «пустышек», а также качественного тонера и компонентов</a:t>
            </a:r>
            <a:endParaRPr lang="en-US" sz="2000" b="0" dirty="0">
              <a:solidFill>
                <a:schemeClr val="bg1"/>
              </a:solidFill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251520" y="6011996"/>
            <a:ext cx="86409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8820472" y="5939988"/>
            <a:ext cx="24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ichtungspfeil 31"/>
          <p:cNvSpPr/>
          <p:nvPr/>
        </p:nvSpPr>
        <p:spPr>
          <a:xfrm>
            <a:off x="3921645" y="3851136"/>
            <a:ext cx="5222355" cy="576684"/>
          </a:xfrm>
          <a:prstGeom prst="homePlate">
            <a:avLst/>
          </a:prstGeom>
          <a:solidFill>
            <a:srgbClr val="A9D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</a:rPr>
              <a:t>Появление подлинно восстановленного картриджа</a:t>
            </a:r>
          </a:p>
        </p:txBody>
      </p:sp>
      <p:sp>
        <p:nvSpPr>
          <p:cNvPr id="19" name="Geschweifte Klammer rechts 18"/>
          <p:cNvSpPr/>
          <p:nvPr/>
        </p:nvSpPr>
        <p:spPr>
          <a:xfrm rot="16200000">
            <a:off x="719572" y="4175792"/>
            <a:ext cx="504057" cy="1440159"/>
          </a:xfrm>
          <a:prstGeom prst="rightBrace">
            <a:avLst>
              <a:gd name="adj1" fmla="val 22677"/>
              <a:gd name="adj2" fmla="val 49339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Geschweifte Klammer rechts 33"/>
          <p:cNvSpPr/>
          <p:nvPr/>
        </p:nvSpPr>
        <p:spPr>
          <a:xfrm rot="16200000">
            <a:off x="2554932" y="3061106"/>
            <a:ext cx="504057" cy="2229371"/>
          </a:xfrm>
          <a:prstGeom prst="rightBrace">
            <a:avLst>
              <a:gd name="adj1" fmla="val 22677"/>
              <a:gd name="adj2" fmla="val 49339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Geschweifte Klammer rechts 34"/>
          <p:cNvSpPr/>
          <p:nvPr/>
        </p:nvSpPr>
        <p:spPr>
          <a:xfrm rot="16200000">
            <a:off x="1828080" y="1323860"/>
            <a:ext cx="504057" cy="3687638"/>
          </a:xfrm>
          <a:prstGeom prst="rightBrace">
            <a:avLst>
              <a:gd name="adj1" fmla="val 22677"/>
              <a:gd name="adj2" fmla="val 49339"/>
            </a:avLst>
          </a:prstGeom>
          <a:ln w="25400">
            <a:solidFill>
              <a:schemeClr val="bg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2" name="Gerade Verbindung 21"/>
          <p:cNvCxnSpPr>
            <a:endCxn id="37" idx="0"/>
          </p:cNvCxnSpPr>
          <p:nvPr/>
        </p:nvCxnSpPr>
        <p:spPr>
          <a:xfrm flipH="1" flipV="1">
            <a:off x="234006" y="2483604"/>
            <a:ext cx="2283" cy="3528392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eschweifte Klammer rechts 36"/>
          <p:cNvSpPr/>
          <p:nvPr/>
        </p:nvSpPr>
        <p:spPr>
          <a:xfrm rot="16200000">
            <a:off x="4436974" y="-2223422"/>
            <a:ext cx="504057" cy="8909994"/>
          </a:xfrm>
          <a:prstGeom prst="rightBrace">
            <a:avLst>
              <a:gd name="adj1" fmla="val 22677"/>
              <a:gd name="adj2" fmla="val 49339"/>
            </a:avLst>
          </a:prstGeom>
          <a:ln w="25400">
            <a:solidFill>
              <a:schemeClr val="bg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271326" y="3925505"/>
            <a:ext cx="14004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Монополия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OEM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1547664" y="3277433"/>
            <a:ext cx="2520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Монополия «клонов» на совместимом рынке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44" name="Gerade Verbindung 43"/>
          <p:cNvCxnSpPr>
            <a:endCxn id="34" idx="0"/>
          </p:cNvCxnSpPr>
          <p:nvPr/>
        </p:nvCxnSpPr>
        <p:spPr>
          <a:xfrm flipH="1" flipV="1">
            <a:off x="1692275" y="4427820"/>
            <a:ext cx="5406" cy="158417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>
            <a:endCxn id="35" idx="2"/>
          </p:cNvCxnSpPr>
          <p:nvPr/>
        </p:nvCxnSpPr>
        <p:spPr>
          <a:xfrm flipH="1" flipV="1">
            <a:off x="3923928" y="3419708"/>
            <a:ext cx="5406" cy="2539544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/>
        </p:nvSpPr>
        <p:spPr>
          <a:xfrm>
            <a:off x="971600" y="2411596"/>
            <a:ext cx="223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OEM vs.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«клоны»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1907704" y="1547500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OEM </a:t>
            </a:r>
            <a:r>
              <a:rPr lang="ru-RU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vs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«клоны» </a:t>
            </a:r>
            <a:r>
              <a:rPr lang="ru-RU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vs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подлинное восстановление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ichtungspfeil 2"/>
          <p:cNvSpPr/>
          <p:nvPr/>
        </p:nvSpPr>
        <p:spPr>
          <a:xfrm>
            <a:off x="234009" y="5291916"/>
            <a:ext cx="8586464" cy="576684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Появление </a:t>
            </a:r>
            <a:r>
              <a:rPr lang="en-US" dirty="0">
                <a:solidFill>
                  <a:schemeClr val="tx1"/>
                </a:solidFill>
              </a:rPr>
              <a:t>OEM </a:t>
            </a:r>
            <a:r>
              <a:rPr lang="ru-RU" dirty="0">
                <a:solidFill>
                  <a:schemeClr val="tx1"/>
                </a:solidFill>
              </a:rPr>
              <a:t>картриджа</a:t>
            </a:r>
          </a:p>
        </p:txBody>
      </p:sp>
      <p:sp>
        <p:nvSpPr>
          <p:cNvPr id="33" name="Richtungspfeil 32"/>
          <p:cNvSpPr/>
          <p:nvPr/>
        </p:nvSpPr>
        <p:spPr>
          <a:xfrm>
            <a:off x="1689647" y="4571216"/>
            <a:ext cx="6698777" cy="576684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bg1"/>
                </a:solidFill>
              </a:rPr>
              <a:t>Появление «клона»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679797" y="4322873"/>
            <a:ext cx="2249537" cy="1200329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Определение цены </a:t>
            </a:r>
            <a:r>
              <a:rPr lang="ru-RU" b="1" dirty="0" err="1" smtClean="0">
                <a:solidFill>
                  <a:schemeClr val="bg1"/>
                </a:solidFill>
              </a:rPr>
              <a:t>новодела</a:t>
            </a:r>
            <a:r>
              <a:rPr lang="ru-RU" b="1" dirty="0" smtClean="0">
                <a:solidFill>
                  <a:schemeClr val="bg1"/>
                </a:solidFill>
              </a:rPr>
              <a:t> «от нижней границы»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49"/>
          </a:xfr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Кажется,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OEM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наслаждаются тем, как 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новоделы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помощью цены убивают индустрию подлинного восстановления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411760" y="2553771"/>
            <a:ext cx="5832648" cy="814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reihandform 5"/>
          <p:cNvSpPr/>
          <p:nvPr/>
        </p:nvSpPr>
        <p:spPr>
          <a:xfrm>
            <a:off x="257175" y="2553771"/>
            <a:ext cx="8639175" cy="2895600"/>
          </a:xfrm>
          <a:custGeom>
            <a:avLst/>
            <a:gdLst>
              <a:gd name="connsiteX0" fmla="*/ 0 w 8639175"/>
              <a:gd name="connsiteY0" fmla="*/ 2895600 h 2895600"/>
              <a:gd name="connsiteX1" fmla="*/ 0 w 8639175"/>
              <a:gd name="connsiteY1" fmla="*/ 0 h 2895600"/>
              <a:gd name="connsiteX2" fmla="*/ 228600 w 8639175"/>
              <a:gd name="connsiteY2" fmla="*/ 9525 h 2895600"/>
              <a:gd name="connsiteX3" fmla="*/ 457200 w 8639175"/>
              <a:gd name="connsiteY3" fmla="*/ 19050 h 2895600"/>
              <a:gd name="connsiteX4" fmla="*/ 485775 w 8639175"/>
              <a:gd name="connsiteY4" fmla="*/ 28575 h 2895600"/>
              <a:gd name="connsiteX5" fmla="*/ 571500 w 8639175"/>
              <a:gd name="connsiteY5" fmla="*/ 66675 h 2895600"/>
              <a:gd name="connsiteX6" fmla="*/ 600075 w 8639175"/>
              <a:gd name="connsiteY6" fmla="*/ 76200 h 2895600"/>
              <a:gd name="connsiteX7" fmla="*/ 628650 w 8639175"/>
              <a:gd name="connsiteY7" fmla="*/ 85725 h 2895600"/>
              <a:gd name="connsiteX8" fmla="*/ 742950 w 8639175"/>
              <a:gd name="connsiteY8" fmla="*/ 76200 h 2895600"/>
              <a:gd name="connsiteX9" fmla="*/ 771525 w 8639175"/>
              <a:gd name="connsiteY9" fmla="*/ 66675 h 2895600"/>
              <a:gd name="connsiteX10" fmla="*/ 809625 w 8639175"/>
              <a:gd name="connsiteY10" fmla="*/ 57150 h 2895600"/>
              <a:gd name="connsiteX11" fmla="*/ 942975 w 8639175"/>
              <a:gd name="connsiteY11" fmla="*/ 38100 h 2895600"/>
              <a:gd name="connsiteX12" fmla="*/ 1076325 w 8639175"/>
              <a:gd name="connsiteY12" fmla="*/ 47625 h 2895600"/>
              <a:gd name="connsiteX13" fmla="*/ 1343025 w 8639175"/>
              <a:gd name="connsiteY13" fmla="*/ 57150 h 2895600"/>
              <a:gd name="connsiteX14" fmla="*/ 1352550 w 8639175"/>
              <a:gd name="connsiteY14" fmla="*/ 85725 h 2895600"/>
              <a:gd name="connsiteX15" fmla="*/ 1371600 w 8639175"/>
              <a:gd name="connsiteY15" fmla="*/ 114300 h 2895600"/>
              <a:gd name="connsiteX16" fmla="*/ 1428750 w 8639175"/>
              <a:gd name="connsiteY16" fmla="*/ 133350 h 2895600"/>
              <a:gd name="connsiteX17" fmla="*/ 1466850 w 8639175"/>
              <a:gd name="connsiteY17" fmla="*/ 180975 h 2895600"/>
              <a:gd name="connsiteX18" fmla="*/ 1495425 w 8639175"/>
              <a:gd name="connsiteY18" fmla="*/ 200025 h 2895600"/>
              <a:gd name="connsiteX19" fmla="*/ 1543050 w 8639175"/>
              <a:gd name="connsiteY19" fmla="*/ 247650 h 2895600"/>
              <a:gd name="connsiteX20" fmla="*/ 1562100 w 8639175"/>
              <a:gd name="connsiteY20" fmla="*/ 276225 h 2895600"/>
              <a:gd name="connsiteX21" fmla="*/ 1619250 w 8639175"/>
              <a:gd name="connsiteY21" fmla="*/ 323850 h 2895600"/>
              <a:gd name="connsiteX22" fmla="*/ 1638300 w 8639175"/>
              <a:gd name="connsiteY22" fmla="*/ 352425 h 2895600"/>
              <a:gd name="connsiteX23" fmla="*/ 1695450 w 8639175"/>
              <a:gd name="connsiteY23" fmla="*/ 390525 h 2895600"/>
              <a:gd name="connsiteX24" fmla="*/ 1724025 w 8639175"/>
              <a:gd name="connsiteY24" fmla="*/ 409575 h 2895600"/>
              <a:gd name="connsiteX25" fmla="*/ 1752600 w 8639175"/>
              <a:gd name="connsiteY25" fmla="*/ 438150 h 2895600"/>
              <a:gd name="connsiteX26" fmla="*/ 1781175 w 8639175"/>
              <a:gd name="connsiteY26" fmla="*/ 457200 h 2895600"/>
              <a:gd name="connsiteX27" fmla="*/ 1800225 w 8639175"/>
              <a:gd name="connsiteY27" fmla="*/ 485775 h 2895600"/>
              <a:gd name="connsiteX28" fmla="*/ 1828800 w 8639175"/>
              <a:gd name="connsiteY28" fmla="*/ 504825 h 2895600"/>
              <a:gd name="connsiteX29" fmla="*/ 1857375 w 8639175"/>
              <a:gd name="connsiteY29" fmla="*/ 533400 h 2895600"/>
              <a:gd name="connsiteX30" fmla="*/ 1876425 w 8639175"/>
              <a:gd name="connsiteY30" fmla="*/ 590550 h 2895600"/>
              <a:gd name="connsiteX31" fmla="*/ 1895475 w 8639175"/>
              <a:gd name="connsiteY31" fmla="*/ 619125 h 2895600"/>
              <a:gd name="connsiteX32" fmla="*/ 1905000 w 8639175"/>
              <a:gd name="connsiteY32" fmla="*/ 647700 h 2895600"/>
              <a:gd name="connsiteX33" fmla="*/ 1943100 w 8639175"/>
              <a:gd name="connsiteY33" fmla="*/ 704850 h 2895600"/>
              <a:gd name="connsiteX34" fmla="*/ 1962150 w 8639175"/>
              <a:gd name="connsiteY34" fmla="*/ 762000 h 2895600"/>
              <a:gd name="connsiteX35" fmla="*/ 1971675 w 8639175"/>
              <a:gd name="connsiteY35" fmla="*/ 800100 h 2895600"/>
              <a:gd name="connsiteX36" fmla="*/ 1990725 w 8639175"/>
              <a:gd name="connsiteY36" fmla="*/ 857250 h 2895600"/>
              <a:gd name="connsiteX37" fmla="*/ 2019300 w 8639175"/>
              <a:gd name="connsiteY37" fmla="*/ 876300 h 2895600"/>
              <a:gd name="connsiteX38" fmla="*/ 2038350 w 8639175"/>
              <a:gd name="connsiteY38" fmla="*/ 904875 h 2895600"/>
              <a:gd name="connsiteX39" fmla="*/ 2066925 w 8639175"/>
              <a:gd name="connsiteY39" fmla="*/ 923925 h 2895600"/>
              <a:gd name="connsiteX40" fmla="*/ 2095500 w 8639175"/>
              <a:gd name="connsiteY40" fmla="*/ 981075 h 2895600"/>
              <a:gd name="connsiteX41" fmla="*/ 2152650 w 8639175"/>
              <a:gd name="connsiteY41" fmla="*/ 1019175 h 2895600"/>
              <a:gd name="connsiteX42" fmla="*/ 2181225 w 8639175"/>
              <a:gd name="connsiteY42" fmla="*/ 1038225 h 2895600"/>
              <a:gd name="connsiteX43" fmla="*/ 2228850 w 8639175"/>
              <a:gd name="connsiteY43" fmla="*/ 1076325 h 2895600"/>
              <a:gd name="connsiteX44" fmla="*/ 2247900 w 8639175"/>
              <a:gd name="connsiteY44" fmla="*/ 1104900 h 2895600"/>
              <a:gd name="connsiteX45" fmla="*/ 2305050 w 8639175"/>
              <a:gd name="connsiteY45" fmla="*/ 1152525 h 2895600"/>
              <a:gd name="connsiteX46" fmla="*/ 2314575 w 8639175"/>
              <a:gd name="connsiteY46" fmla="*/ 1181100 h 2895600"/>
              <a:gd name="connsiteX47" fmla="*/ 2362200 w 8639175"/>
              <a:gd name="connsiteY47" fmla="*/ 1228725 h 2895600"/>
              <a:gd name="connsiteX48" fmla="*/ 2381250 w 8639175"/>
              <a:gd name="connsiteY48" fmla="*/ 1285875 h 2895600"/>
              <a:gd name="connsiteX49" fmla="*/ 2390775 w 8639175"/>
              <a:gd name="connsiteY49" fmla="*/ 1314450 h 2895600"/>
              <a:gd name="connsiteX50" fmla="*/ 2409825 w 8639175"/>
              <a:gd name="connsiteY50" fmla="*/ 1343025 h 2895600"/>
              <a:gd name="connsiteX51" fmla="*/ 2438400 w 8639175"/>
              <a:gd name="connsiteY51" fmla="*/ 1409700 h 2895600"/>
              <a:gd name="connsiteX52" fmla="*/ 2466975 w 8639175"/>
              <a:gd name="connsiteY52" fmla="*/ 1466850 h 2895600"/>
              <a:gd name="connsiteX53" fmla="*/ 2495550 w 8639175"/>
              <a:gd name="connsiteY53" fmla="*/ 1485900 h 2895600"/>
              <a:gd name="connsiteX54" fmla="*/ 2514600 w 8639175"/>
              <a:gd name="connsiteY54" fmla="*/ 1514475 h 2895600"/>
              <a:gd name="connsiteX55" fmla="*/ 2533650 w 8639175"/>
              <a:gd name="connsiteY55" fmla="*/ 1552575 h 2895600"/>
              <a:gd name="connsiteX56" fmla="*/ 2562225 w 8639175"/>
              <a:gd name="connsiteY56" fmla="*/ 1562100 h 2895600"/>
              <a:gd name="connsiteX57" fmla="*/ 2590800 w 8639175"/>
              <a:gd name="connsiteY57" fmla="*/ 1628775 h 2895600"/>
              <a:gd name="connsiteX58" fmla="*/ 2628900 w 8639175"/>
              <a:gd name="connsiteY58" fmla="*/ 1685925 h 2895600"/>
              <a:gd name="connsiteX59" fmla="*/ 2686050 w 8639175"/>
              <a:gd name="connsiteY59" fmla="*/ 1724025 h 2895600"/>
              <a:gd name="connsiteX60" fmla="*/ 2705100 w 8639175"/>
              <a:gd name="connsiteY60" fmla="*/ 1752600 h 2895600"/>
              <a:gd name="connsiteX61" fmla="*/ 2724150 w 8639175"/>
              <a:gd name="connsiteY61" fmla="*/ 1800225 h 2895600"/>
              <a:gd name="connsiteX62" fmla="*/ 2752725 w 8639175"/>
              <a:gd name="connsiteY62" fmla="*/ 1819275 h 2895600"/>
              <a:gd name="connsiteX63" fmla="*/ 2771775 w 8639175"/>
              <a:gd name="connsiteY63" fmla="*/ 1847850 h 2895600"/>
              <a:gd name="connsiteX64" fmla="*/ 2857500 w 8639175"/>
              <a:gd name="connsiteY64" fmla="*/ 1895475 h 2895600"/>
              <a:gd name="connsiteX65" fmla="*/ 2886075 w 8639175"/>
              <a:gd name="connsiteY65" fmla="*/ 1914525 h 2895600"/>
              <a:gd name="connsiteX66" fmla="*/ 2943225 w 8639175"/>
              <a:gd name="connsiteY66" fmla="*/ 1943100 h 2895600"/>
              <a:gd name="connsiteX67" fmla="*/ 2981325 w 8639175"/>
              <a:gd name="connsiteY67" fmla="*/ 1981200 h 2895600"/>
              <a:gd name="connsiteX68" fmla="*/ 3038475 w 8639175"/>
              <a:gd name="connsiteY68" fmla="*/ 2019300 h 2895600"/>
              <a:gd name="connsiteX69" fmla="*/ 3067050 w 8639175"/>
              <a:gd name="connsiteY69" fmla="*/ 2038350 h 2895600"/>
              <a:gd name="connsiteX70" fmla="*/ 3133725 w 8639175"/>
              <a:gd name="connsiteY70" fmla="*/ 2057400 h 2895600"/>
              <a:gd name="connsiteX71" fmla="*/ 3200400 w 8639175"/>
              <a:gd name="connsiteY71" fmla="*/ 2076450 h 2895600"/>
              <a:gd name="connsiteX72" fmla="*/ 3343275 w 8639175"/>
              <a:gd name="connsiteY72" fmla="*/ 2095500 h 2895600"/>
              <a:gd name="connsiteX73" fmla="*/ 3390900 w 8639175"/>
              <a:gd name="connsiteY73" fmla="*/ 2105025 h 2895600"/>
              <a:gd name="connsiteX74" fmla="*/ 3486150 w 8639175"/>
              <a:gd name="connsiteY74" fmla="*/ 2114550 h 2895600"/>
              <a:gd name="connsiteX75" fmla="*/ 3571875 w 8639175"/>
              <a:gd name="connsiteY75" fmla="*/ 2124075 h 2895600"/>
              <a:gd name="connsiteX76" fmla="*/ 3648075 w 8639175"/>
              <a:gd name="connsiteY76" fmla="*/ 2143125 h 2895600"/>
              <a:gd name="connsiteX77" fmla="*/ 3676650 w 8639175"/>
              <a:gd name="connsiteY77" fmla="*/ 2152650 h 2895600"/>
              <a:gd name="connsiteX78" fmla="*/ 3752850 w 8639175"/>
              <a:gd name="connsiteY78" fmla="*/ 2162175 h 2895600"/>
              <a:gd name="connsiteX79" fmla="*/ 4038600 w 8639175"/>
              <a:gd name="connsiteY79" fmla="*/ 2143125 h 2895600"/>
              <a:gd name="connsiteX80" fmla="*/ 4086225 w 8639175"/>
              <a:gd name="connsiteY80" fmla="*/ 2133600 h 2895600"/>
              <a:gd name="connsiteX81" fmla="*/ 4143375 w 8639175"/>
              <a:gd name="connsiteY81" fmla="*/ 2114550 h 2895600"/>
              <a:gd name="connsiteX82" fmla="*/ 4276725 w 8639175"/>
              <a:gd name="connsiteY82" fmla="*/ 2124075 h 2895600"/>
              <a:gd name="connsiteX83" fmla="*/ 4314825 w 8639175"/>
              <a:gd name="connsiteY83" fmla="*/ 2143125 h 2895600"/>
              <a:gd name="connsiteX84" fmla="*/ 4352925 w 8639175"/>
              <a:gd name="connsiteY84" fmla="*/ 2152650 h 2895600"/>
              <a:gd name="connsiteX85" fmla="*/ 4600575 w 8639175"/>
              <a:gd name="connsiteY85" fmla="*/ 2143125 h 2895600"/>
              <a:gd name="connsiteX86" fmla="*/ 4695825 w 8639175"/>
              <a:gd name="connsiteY86" fmla="*/ 2162175 h 2895600"/>
              <a:gd name="connsiteX87" fmla="*/ 4733925 w 8639175"/>
              <a:gd name="connsiteY87" fmla="*/ 2181225 h 2895600"/>
              <a:gd name="connsiteX88" fmla="*/ 4791075 w 8639175"/>
              <a:gd name="connsiteY88" fmla="*/ 2190750 h 2895600"/>
              <a:gd name="connsiteX89" fmla="*/ 4829175 w 8639175"/>
              <a:gd name="connsiteY89" fmla="*/ 2200275 h 2895600"/>
              <a:gd name="connsiteX90" fmla="*/ 4914900 w 8639175"/>
              <a:gd name="connsiteY90" fmla="*/ 2190750 h 2895600"/>
              <a:gd name="connsiteX91" fmla="*/ 4962525 w 8639175"/>
              <a:gd name="connsiteY91" fmla="*/ 2171700 h 2895600"/>
              <a:gd name="connsiteX92" fmla="*/ 5067300 w 8639175"/>
              <a:gd name="connsiteY92" fmla="*/ 2143125 h 2895600"/>
              <a:gd name="connsiteX93" fmla="*/ 5105400 w 8639175"/>
              <a:gd name="connsiteY93" fmla="*/ 2133600 h 2895600"/>
              <a:gd name="connsiteX94" fmla="*/ 5286375 w 8639175"/>
              <a:gd name="connsiteY94" fmla="*/ 2124075 h 2895600"/>
              <a:gd name="connsiteX95" fmla="*/ 5362575 w 8639175"/>
              <a:gd name="connsiteY95" fmla="*/ 2105025 h 2895600"/>
              <a:gd name="connsiteX96" fmla="*/ 5391150 w 8639175"/>
              <a:gd name="connsiteY96" fmla="*/ 2095500 h 2895600"/>
              <a:gd name="connsiteX97" fmla="*/ 5438775 w 8639175"/>
              <a:gd name="connsiteY97" fmla="*/ 2085975 h 2895600"/>
              <a:gd name="connsiteX98" fmla="*/ 5476875 w 8639175"/>
              <a:gd name="connsiteY98" fmla="*/ 2066925 h 2895600"/>
              <a:gd name="connsiteX99" fmla="*/ 5657850 w 8639175"/>
              <a:gd name="connsiteY99" fmla="*/ 2076450 h 2895600"/>
              <a:gd name="connsiteX100" fmla="*/ 5734050 w 8639175"/>
              <a:gd name="connsiteY100" fmla="*/ 2095500 h 2895600"/>
              <a:gd name="connsiteX101" fmla="*/ 5781675 w 8639175"/>
              <a:gd name="connsiteY101" fmla="*/ 2105025 h 2895600"/>
              <a:gd name="connsiteX102" fmla="*/ 5876925 w 8639175"/>
              <a:gd name="connsiteY102" fmla="*/ 2114550 h 2895600"/>
              <a:gd name="connsiteX103" fmla="*/ 5962650 w 8639175"/>
              <a:gd name="connsiteY103" fmla="*/ 2133600 h 2895600"/>
              <a:gd name="connsiteX104" fmla="*/ 6000750 w 8639175"/>
              <a:gd name="connsiteY104" fmla="*/ 2143125 h 2895600"/>
              <a:gd name="connsiteX105" fmla="*/ 6029325 w 8639175"/>
              <a:gd name="connsiteY105" fmla="*/ 2152650 h 2895600"/>
              <a:gd name="connsiteX106" fmla="*/ 6210300 w 8639175"/>
              <a:gd name="connsiteY106" fmla="*/ 2171700 h 2895600"/>
              <a:gd name="connsiteX107" fmla="*/ 6419850 w 8639175"/>
              <a:gd name="connsiteY107" fmla="*/ 2171700 h 2895600"/>
              <a:gd name="connsiteX108" fmla="*/ 6457950 w 8639175"/>
              <a:gd name="connsiteY108" fmla="*/ 2162175 h 2895600"/>
              <a:gd name="connsiteX109" fmla="*/ 6581775 w 8639175"/>
              <a:gd name="connsiteY109" fmla="*/ 2152650 h 2895600"/>
              <a:gd name="connsiteX110" fmla="*/ 6715125 w 8639175"/>
              <a:gd name="connsiteY110" fmla="*/ 2162175 h 2895600"/>
              <a:gd name="connsiteX111" fmla="*/ 6753225 w 8639175"/>
              <a:gd name="connsiteY111" fmla="*/ 2171700 h 2895600"/>
              <a:gd name="connsiteX112" fmla="*/ 6953250 w 8639175"/>
              <a:gd name="connsiteY112" fmla="*/ 2190750 h 2895600"/>
              <a:gd name="connsiteX113" fmla="*/ 7105650 w 8639175"/>
              <a:gd name="connsiteY113" fmla="*/ 2190750 h 2895600"/>
              <a:gd name="connsiteX114" fmla="*/ 7162800 w 8639175"/>
              <a:gd name="connsiteY114" fmla="*/ 2152650 h 2895600"/>
              <a:gd name="connsiteX115" fmla="*/ 7191375 w 8639175"/>
              <a:gd name="connsiteY115" fmla="*/ 2143125 h 2895600"/>
              <a:gd name="connsiteX116" fmla="*/ 7286625 w 8639175"/>
              <a:gd name="connsiteY116" fmla="*/ 2152650 h 2895600"/>
              <a:gd name="connsiteX117" fmla="*/ 7372350 w 8639175"/>
              <a:gd name="connsiteY117" fmla="*/ 2181225 h 2895600"/>
              <a:gd name="connsiteX118" fmla="*/ 7477125 w 8639175"/>
              <a:gd name="connsiteY118" fmla="*/ 2209800 h 2895600"/>
              <a:gd name="connsiteX119" fmla="*/ 7762875 w 8639175"/>
              <a:gd name="connsiteY119" fmla="*/ 2181225 h 2895600"/>
              <a:gd name="connsiteX120" fmla="*/ 7839075 w 8639175"/>
              <a:gd name="connsiteY120" fmla="*/ 2200275 h 2895600"/>
              <a:gd name="connsiteX121" fmla="*/ 8039100 w 8639175"/>
              <a:gd name="connsiteY121" fmla="*/ 2181225 h 2895600"/>
              <a:gd name="connsiteX122" fmla="*/ 8086725 w 8639175"/>
              <a:gd name="connsiteY122" fmla="*/ 2171700 h 2895600"/>
              <a:gd name="connsiteX123" fmla="*/ 8115300 w 8639175"/>
              <a:gd name="connsiteY123" fmla="*/ 2162175 h 2895600"/>
              <a:gd name="connsiteX124" fmla="*/ 8267700 w 8639175"/>
              <a:gd name="connsiteY124" fmla="*/ 2171700 h 2895600"/>
              <a:gd name="connsiteX125" fmla="*/ 8343900 w 8639175"/>
              <a:gd name="connsiteY125" fmla="*/ 2190750 h 2895600"/>
              <a:gd name="connsiteX126" fmla="*/ 8410575 w 8639175"/>
              <a:gd name="connsiteY126" fmla="*/ 2209800 h 2895600"/>
              <a:gd name="connsiteX127" fmla="*/ 8639175 w 8639175"/>
              <a:gd name="connsiteY127" fmla="*/ 2200275 h 2895600"/>
              <a:gd name="connsiteX128" fmla="*/ 8639175 w 8639175"/>
              <a:gd name="connsiteY128" fmla="*/ 2895600 h 2895600"/>
              <a:gd name="connsiteX129" fmla="*/ 0 w 8639175"/>
              <a:gd name="connsiteY129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8639175" h="2895600">
                <a:moveTo>
                  <a:pt x="0" y="2895600"/>
                </a:moveTo>
                <a:lnTo>
                  <a:pt x="0" y="0"/>
                </a:lnTo>
                <a:lnTo>
                  <a:pt x="228600" y="9525"/>
                </a:lnTo>
                <a:cubicBezTo>
                  <a:pt x="304800" y="12700"/>
                  <a:pt x="381142" y="13416"/>
                  <a:pt x="457200" y="19050"/>
                </a:cubicBezTo>
                <a:cubicBezTo>
                  <a:pt x="467213" y="19792"/>
                  <a:pt x="476795" y="24085"/>
                  <a:pt x="485775" y="28575"/>
                </a:cubicBezTo>
                <a:cubicBezTo>
                  <a:pt x="576341" y="73858"/>
                  <a:pt x="424058" y="17528"/>
                  <a:pt x="571500" y="66675"/>
                </a:cubicBezTo>
                <a:lnTo>
                  <a:pt x="600075" y="76200"/>
                </a:lnTo>
                <a:lnTo>
                  <a:pt x="628650" y="85725"/>
                </a:lnTo>
                <a:cubicBezTo>
                  <a:pt x="666750" y="82550"/>
                  <a:pt x="705053" y="81253"/>
                  <a:pt x="742950" y="76200"/>
                </a:cubicBezTo>
                <a:cubicBezTo>
                  <a:pt x="752902" y="74873"/>
                  <a:pt x="761871" y="69433"/>
                  <a:pt x="771525" y="66675"/>
                </a:cubicBezTo>
                <a:cubicBezTo>
                  <a:pt x="784112" y="63079"/>
                  <a:pt x="796846" y="59990"/>
                  <a:pt x="809625" y="57150"/>
                </a:cubicBezTo>
                <a:cubicBezTo>
                  <a:pt x="870279" y="43671"/>
                  <a:pt x="868089" y="46421"/>
                  <a:pt x="942975" y="38100"/>
                </a:cubicBezTo>
                <a:cubicBezTo>
                  <a:pt x="987425" y="41275"/>
                  <a:pt x="1031812" y="45505"/>
                  <a:pt x="1076325" y="47625"/>
                </a:cubicBezTo>
                <a:cubicBezTo>
                  <a:pt x="1165181" y="51856"/>
                  <a:pt x="1254903" y="44995"/>
                  <a:pt x="1343025" y="57150"/>
                </a:cubicBezTo>
                <a:cubicBezTo>
                  <a:pt x="1352971" y="58522"/>
                  <a:pt x="1348060" y="76745"/>
                  <a:pt x="1352550" y="85725"/>
                </a:cubicBezTo>
                <a:cubicBezTo>
                  <a:pt x="1357670" y="95964"/>
                  <a:pt x="1361892" y="108233"/>
                  <a:pt x="1371600" y="114300"/>
                </a:cubicBezTo>
                <a:cubicBezTo>
                  <a:pt x="1388628" y="124943"/>
                  <a:pt x="1428750" y="133350"/>
                  <a:pt x="1428750" y="133350"/>
                </a:cubicBezTo>
                <a:cubicBezTo>
                  <a:pt x="1510642" y="187945"/>
                  <a:pt x="1414270" y="115250"/>
                  <a:pt x="1466850" y="180975"/>
                </a:cubicBezTo>
                <a:cubicBezTo>
                  <a:pt x="1474001" y="189914"/>
                  <a:pt x="1485900" y="193675"/>
                  <a:pt x="1495425" y="200025"/>
                </a:cubicBezTo>
                <a:cubicBezTo>
                  <a:pt x="1546225" y="276225"/>
                  <a:pt x="1479550" y="184150"/>
                  <a:pt x="1543050" y="247650"/>
                </a:cubicBezTo>
                <a:cubicBezTo>
                  <a:pt x="1551145" y="255745"/>
                  <a:pt x="1554771" y="267431"/>
                  <a:pt x="1562100" y="276225"/>
                </a:cubicBezTo>
                <a:cubicBezTo>
                  <a:pt x="1585019" y="303727"/>
                  <a:pt x="1591153" y="305119"/>
                  <a:pt x="1619250" y="323850"/>
                </a:cubicBezTo>
                <a:cubicBezTo>
                  <a:pt x="1625600" y="333375"/>
                  <a:pt x="1629685" y="344887"/>
                  <a:pt x="1638300" y="352425"/>
                </a:cubicBezTo>
                <a:cubicBezTo>
                  <a:pt x="1655530" y="367502"/>
                  <a:pt x="1676400" y="377825"/>
                  <a:pt x="1695450" y="390525"/>
                </a:cubicBezTo>
                <a:lnTo>
                  <a:pt x="1724025" y="409575"/>
                </a:lnTo>
                <a:cubicBezTo>
                  <a:pt x="1735233" y="417047"/>
                  <a:pt x="1742252" y="429526"/>
                  <a:pt x="1752600" y="438150"/>
                </a:cubicBezTo>
                <a:cubicBezTo>
                  <a:pt x="1761394" y="445479"/>
                  <a:pt x="1771650" y="450850"/>
                  <a:pt x="1781175" y="457200"/>
                </a:cubicBezTo>
                <a:cubicBezTo>
                  <a:pt x="1787525" y="466725"/>
                  <a:pt x="1792130" y="477680"/>
                  <a:pt x="1800225" y="485775"/>
                </a:cubicBezTo>
                <a:cubicBezTo>
                  <a:pt x="1808320" y="493870"/>
                  <a:pt x="1820006" y="497496"/>
                  <a:pt x="1828800" y="504825"/>
                </a:cubicBezTo>
                <a:cubicBezTo>
                  <a:pt x="1839148" y="513449"/>
                  <a:pt x="1847850" y="523875"/>
                  <a:pt x="1857375" y="533400"/>
                </a:cubicBezTo>
                <a:cubicBezTo>
                  <a:pt x="1863725" y="552450"/>
                  <a:pt x="1865286" y="573842"/>
                  <a:pt x="1876425" y="590550"/>
                </a:cubicBezTo>
                <a:cubicBezTo>
                  <a:pt x="1882775" y="600075"/>
                  <a:pt x="1890355" y="608886"/>
                  <a:pt x="1895475" y="619125"/>
                </a:cubicBezTo>
                <a:cubicBezTo>
                  <a:pt x="1899965" y="628105"/>
                  <a:pt x="1900124" y="638923"/>
                  <a:pt x="1905000" y="647700"/>
                </a:cubicBezTo>
                <a:cubicBezTo>
                  <a:pt x="1916119" y="667714"/>
                  <a:pt x="1935860" y="683130"/>
                  <a:pt x="1943100" y="704850"/>
                </a:cubicBezTo>
                <a:cubicBezTo>
                  <a:pt x="1949450" y="723900"/>
                  <a:pt x="1957280" y="742519"/>
                  <a:pt x="1962150" y="762000"/>
                </a:cubicBezTo>
                <a:cubicBezTo>
                  <a:pt x="1965325" y="774700"/>
                  <a:pt x="1967913" y="787561"/>
                  <a:pt x="1971675" y="800100"/>
                </a:cubicBezTo>
                <a:cubicBezTo>
                  <a:pt x="1977445" y="819334"/>
                  <a:pt x="1984375" y="838200"/>
                  <a:pt x="1990725" y="857250"/>
                </a:cubicBezTo>
                <a:cubicBezTo>
                  <a:pt x="1994345" y="868110"/>
                  <a:pt x="2009775" y="869950"/>
                  <a:pt x="2019300" y="876300"/>
                </a:cubicBezTo>
                <a:cubicBezTo>
                  <a:pt x="2025650" y="885825"/>
                  <a:pt x="2030255" y="896780"/>
                  <a:pt x="2038350" y="904875"/>
                </a:cubicBezTo>
                <a:cubicBezTo>
                  <a:pt x="2046445" y="912970"/>
                  <a:pt x="2059774" y="914986"/>
                  <a:pt x="2066925" y="923925"/>
                </a:cubicBezTo>
                <a:cubicBezTo>
                  <a:pt x="2105426" y="972051"/>
                  <a:pt x="2041970" y="934237"/>
                  <a:pt x="2095500" y="981075"/>
                </a:cubicBezTo>
                <a:cubicBezTo>
                  <a:pt x="2112730" y="996152"/>
                  <a:pt x="2133600" y="1006475"/>
                  <a:pt x="2152650" y="1019175"/>
                </a:cubicBezTo>
                <a:lnTo>
                  <a:pt x="2181225" y="1038225"/>
                </a:lnTo>
                <a:cubicBezTo>
                  <a:pt x="2235820" y="1120117"/>
                  <a:pt x="2163125" y="1023745"/>
                  <a:pt x="2228850" y="1076325"/>
                </a:cubicBezTo>
                <a:cubicBezTo>
                  <a:pt x="2237789" y="1083476"/>
                  <a:pt x="2240571" y="1096106"/>
                  <a:pt x="2247900" y="1104900"/>
                </a:cubicBezTo>
                <a:cubicBezTo>
                  <a:pt x="2270819" y="1132402"/>
                  <a:pt x="2276953" y="1133794"/>
                  <a:pt x="2305050" y="1152525"/>
                </a:cubicBezTo>
                <a:cubicBezTo>
                  <a:pt x="2308225" y="1162050"/>
                  <a:pt x="2308303" y="1173260"/>
                  <a:pt x="2314575" y="1181100"/>
                </a:cubicBezTo>
                <a:cubicBezTo>
                  <a:pt x="2355850" y="1232694"/>
                  <a:pt x="2333625" y="1164431"/>
                  <a:pt x="2362200" y="1228725"/>
                </a:cubicBezTo>
                <a:cubicBezTo>
                  <a:pt x="2370355" y="1247075"/>
                  <a:pt x="2374900" y="1266825"/>
                  <a:pt x="2381250" y="1285875"/>
                </a:cubicBezTo>
                <a:cubicBezTo>
                  <a:pt x="2384425" y="1295400"/>
                  <a:pt x="2385206" y="1306096"/>
                  <a:pt x="2390775" y="1314450"/>
                </a:cubicBezTo>
                <a:lnTo>
                  <a:pt x="2409825" y="1343025"/>
                </a:lnTo>
                <a:cubicBezTo>
                  <a:pt x="2429649" y="1422319"/>
                  <a:pt x="2405511" y="1343921"/>
                  <a:pt x="2438400" y="1409700"/>
                </a:cubicBezTo>
                <a:cubicBezTo>
                  <a:pt x="2453894" y="1440688"/>
                  <a:pt x="2439678" y="1439553"/>
                  <a:pt x="2466975" y="1466850"/>
                </a:cubicBezTo>
                <a:cubicBezTo>
                  <a:pt x="2475070" y="1474945"/>
                  <a:pt x="2486025" y="1479550"/>
                  <a:pt x="2495550" y="1485900"/>
                </a:cubicBezTo>
                <a:cubicBezTo>
                  <a:pt x="2501900" y="1495425"/>
                  <a:pt x="2508920" y="1504536"/>
                  <a:pt x="2514600" y="1514475"/>
                </a:cubicBezTo>
                <a:cubicBezTo>
                  <a:pt x="2521645" y="1526803"/>
                  <a:pt x="2523610" y="1542535"/>
                  <a:pt x="2533650" y="1552575"/>
                </a:cubicBezTo>
                <a:cubicBezTo>
                  <a:pt x="2540750" y="1559675"/>
                  <a:pt x="2552700" y="1558925"/>
                  <a:pt x="2562225" y="1562100"/>
                </a:cubicBezTo>
                <a:cubicBezTo>
                  <a:pt x="2572079" y="1591661"/>
                  <a:pt x="2573145" y="1599350"/>
                  <a:pt x="2590800" y="1628775"/>
                </a:cubicBezTo>
                <a:cubicBezTo>
                  <a:pt x="2602580" y="1648408"/>
                  <a:pt x="2609850" y="1673225"/>
                  <a:pt x="2628900" y="1685925"/>
                </a:cubicBezTo>
                <a:lnTo>
                  <a:pt x="2686050" y="1724025"/>
                </a:lnTo>
                <a:cubicBezTo>
                  <a:pt x="2692400" y="1733550"/>
                  <a:pt x="2699980" y="1742361"/>
                  <a:pt x="2705100" y="1752600"/>
                </a:cubicBezTo>
                <a:cubicBezTo>
                  <a:pt x="2712746" y="1767893"/>
                  <a:pt x="2714212" y="1786312"/>
                  <a:pt x="2724150" y="1800225"/>
                </a:cubicBezTo>
                <a:cubicBezTo>
                  <a:pt x="2730804" y="1809540"/>
                  <a:pt x="2743200" y="1812925"/>
                  <a:pt x="2752725" y="1819275"/>
                </a:cubicBezTo>
                <a:cubicBezTo>
                  <a:pt x="2759075" y="1828800"/>
                  <a:pt x="2763160" y="1840312"/>
                  <a:pt x="2771775" y="1847850"/>
                </a:cubicBezTo>
                <a:cubicBezTo>
                  <a:pt x="2812085" y="1883121"/>
                  <a:pt x="2818253" y="1882393"/>
                  <a:pt x="2857500" y="1895475"/>
                </a:cubicBezTo>
                <a:cubicBezTo>
                  <a:pt x="2867025" y="1901825"/>
                  <a:pt x="2875836" y="1909405"/>
                  <a:pt x="2886075" y="1914525"/>
                </a:cubicBezTo>
                <a:cubicBezTo>
                  <a:pt x="2926639" y="1934807"/>
                  <a:pt x="2905009" y="1910343"/>
                  <a:pt x="2943225" y="1943100"/>
                </a:cubicBezTo>
                <a:cubicBezTo>
                  <a:pt x="2956862" y="1954789"/>
                  <a:pt x="2967300" y="1969980"/>
                  <a:pt x="2981325" y="1981200"/>
                </a:cubicBezTo>
                <a:cubicBezTo>
                  <a:pt x="2999203" y="1995503"/>
                  <a:pt x="3019425" y="2006600"/>
                  <a:pt x="3038475" y="2019300"/>
                </a:cubicBezTo>
                <a:lnTo>
                  <a:pt x="3067050" y="2038350"/>
                </a:lnTo>
                <a:cubicBezTo>
                  <a:pt x="3075614" y="2044059"/>
                  <a:pt x="3128168" y="2055812"/>
                  <a:pt x="3133725" y="2057400"/>
                </a:cubicBezTo>
                <a:cubicBezTo>
                  <a:pt x="3189412" y="2073311"/>
                  <a:pt x="3133402" y="2061562"/>
                  <a:pt x="3200400" y="2076450"/>
                </a:cubicBezTo>
                <a:cubicBezTo>
                  <a:pt x="3280773" y="2094311"/>
                  <a:pt x="3229040" y="2080269"/>
                  <a:pt x="3343275" y="2095500"/>
                </a:cubicBezTo>
                <a:cubicBezTo>
                  <a:pt x="3359322" y="2097640"/>
                  <a:pt x="3374853" y="2102885"/>
                  <a:pt x="3390900" y="2105025"/>
                </a:cubicBezTo>
                <a:cubicBezTo>
                  <a:pt x="3422528" y="2109242"/>
                  <a:pt x="3454417" y="2111210"/>
                  <a:pt x="3486150" y="2114550"/>
                </a:cubicBezTo>
                <a:lnTo>
                  <a:pt x="3571875" y="2124075"/>
                </a:lnTo>
                <a:cubicBezTo>
                  <a:pt x="3597275" y="2130425"/>
                  <a:pt x="3623237" y="2134846"/>
                  <a:pt x="3648075" y="2143125"/>
                </a:cubicBezTo>
                <a:cubicBezTo>
                  <a:pt x="3657600" y="2146300"/>
                  <a:pt x="3666772" y="2150854"/>
                  <a:pt x="3676650" y="2152650"/>
                </a:cubicBezTo>
                <a:cubicBezTo>
                  <a:pt x="3701835" y="2157229"/>
                  <a:pt x="3727450" y="2159000"/>
                  <a:pt x="3752850" y="2162175"/>
                </a:cubicBezTo>
                <a:lnTo>
                  <a:pt x="4038600" y="2143125"/>
                </a:lnTo>
                <a:cubicBezTo>
                  <a:pt x="4054700" y="2141430"/>
                  <a:pt x="4070606" y="2137860"/>
                  <a:pt x="4086225" y="2133600"/>
                </a:cubicBezTo>
                <a:cubicBezTo>
                  <a:pt x="4105598" y="2128316"/>
                  <a:pt x="4143375" y="2114550"/>
                  <a:pt x="4143375" y="2114550"/>
                </a:cubicBezTo>
                <a:cubicBezTo>
                  <a:pt x="4187825" y="2117725"/>
                  <a:pt x="4232768" y="2116749"/>
                  <a:pt x="4276725" y="2124075"/>
                </a:cubicBezTo>
                <a:cubicBezTo>
                  <a:pt x="4290731" y="2126409"/>
                  <a:pt x="4301530" y="2138139"/>
                  <a:pt x="4314825" y="2143125"/>
                </a:cubicBezTo>
                <a:cubicBezTo>
                  <a:pt x="4327082" y="2147722"/>
                  <a:pt x="4340225" y="2149475"/>
                  <a:pt x="4352925" y="2152650"/>
                </a:cubicBezTo>
                <a:cubicBezTo>
                  <a:pt x="4435475" y="2149475"/>
                  <a:pt x="4517996" y="2140831"/>
                  <a:pt x="4600575" y="2143125"/>
                </a:cubicBezTo>
                <a:cubicBezTo>
                  <a:pt x="4632941" y="2144024"/>
                  <a:pt x="4695825" y="2162175"/>
                  <a:pt x="4695825" y="2162175"/>
                </a:cubicBezTo>
                <a:cubicBezTo>
                  <a:pt x="4708525" y="2168525"/>
                  <a:pt x="4720325" y="2177145"/>
                  <a:pt x="4733925" y="2181225"/>
                </a:cubicBezTo>
                <a:cubicBezTo>
                  <a:pt x="4752423" y="2186774"/>
                  <a:pt x="4772137" y="2186962"/>
                  <a:pt x="4791075" y="2190750"/>
                </a:cubicBezTo>
                <a:cubicBezTo>
                  <a:pt x="4803912" y="2193317"/>
                  <a:pt x="4816475" y="2197100"/>
                  <a:pt x="4829175" y="2200275"/>
                </a:cubicBezTo>
                <a:cubicBezTo>
                  <a:pt x="4857750" y="2197100"/>
                  <a:pt x="4886787" y="2196774"/>
                  <a:pt x="4914900" y="2190750"/>
                </a:cubicBezTo>
                <a:cubicBezTo>
                  <a:pt x="4931618" y="2187167"/>
                  <a:pt x="4946457" y="2177543"/>
                  <a:pt x="4962525" y="2171700"/>
                </a:cubicBezTo>
                <a:cubicBezTo>
                  <a:pt x="5032617" y="2146212"/>
                  <a:pt x="5001933" y="2157651"/>
                  <a:pt x="5067300" y="2143125"/>
                </a:cubicBezTo>
                <a:cubicBezTo>
                  <a:pt x="5080079" y="2140285"/>
                  <a:pt x="5092358" y="2134734"/>
                  <a:pt x="5105400" y="2133600"/>
                </a:cubicBezTo>
                <a:cubicBezTo>
                  <a:pt x="5165581" y="2128367"/>
                  <a:pt x="5226050" y="2127250"/>
                  <a:pt x="5286375" y="2124075"/>
                </a:cubicBezTo>
                <a:cubicBezTo>
                  <a:pt x="5351694" y="2102302"/>
                  <a:pt x="5270623" y="2128013"/>
                  <a:pt x="5362575" y="2105025"/>
                </a:cubicBezTo>
                <a:cubicBezTo>
                  <a:pt x="5372315" y="2102590"/>
                  <a:pt x="5381410" y="2097935"/>
                  <a:pt x="5391150" y="2095500"/>
                </a:cubicBezTo>
                <a:cubicBezTo>
                  <a:pt x="5406856" y="2091573"/>
                  <a:pt x="5422900" y="2089150"/>
                  <a:pt x="5438775" y="2085975"/>
                </a:cubicBezTo>
                <a:cubicBezTo>
                  <a:pt x="5451475" y="2079625"/>
                  <a:pt x="5462689" y="2067542"/>
                  <a:pt x="5476875" y="2066925"/>
                </a:cubicBezTo>
                <a:cubicBezTo>
                  <a:pt x="5537226" y="2064301"/>
                  <a:pt x="5597811" y="2069779"/>
                  <a:pt x="5657850" y="2076450"/>
                </a:cubicBezTo>
                <a:cubicBezTo>
                  <a:pt x="5683872" y="2079341"/>
                  <a:pt x="5708650" y="2089150"/>
                  <a:pt x="5734050" y="2095500"/>
                </a:cubicBezTo>
                <a:cubicBezTo>
                  <a:pt x="5749756" y="2099427"/>
                  <a:pt x="5765628" y="2102885"/>
                  <a:pt x="5781675" y="2105025"/>
                </a:cubicBezTo>
                <a:cubicBezTo>
                  <a:pt x="5813303" y="2109242"/>
                  <a:pt x="5845175" y="2111375"/>
                  <a:pt x="5876925" y="2114550"/>
                </a:cubicBezTo>
                <a:cubicBezTo>
                  <a:pt x="5969843" y="2137779"/>
                  <a:pt x="5853819" y="2109415"/>
                  <a:pt x="5962650" y="2133600"/>
                </a:cubicBezTo>
                <a:cubicBezTo>
                  <a:pt x="5975429" y="2136440"/>
                  <a:pt x="5988163" y="2139529"/>
                  <a:pt x="6000750" y="2143125"/>
                </a:cubicBezTo>
                <a:cubicBezTo>
                  <a:pt x="6010404" y="2145883"/>
                  <a:pt x="6019447" y="2150854"/>
                  <a:pt x="6029325" y="2152650"/>
                </a:cubicBezTo>
                <a:cubicBezTo>
                  <a:pt x="6070949" y="2160218"/>
                  <a:pt x="6175075" y="2168498"/>
                  <a:pt x="6210300" y="2171700"/>
                </a:cubicBezTo>
                <a:cubicBezTo>
                  <a:pt x="6304366" y="2190513"/>
                  <a:pt x="6263729" y="2186569"/>
                  <a:pt x="6419850" y="2171700"/>
                </a:cubicBezTo>
                <a:cubicBezTo>
                  <a:pt x="6432882" y="2170459"/>
                  <a:pt x="6444949" y="2163705"/>
                  <a:pt x="6457950" y="2162175"/>
                </a:cubicBezTo>
                <a:cubicBezTo>
                  <a:pt x="6499063" y="2157338"/>
                  <a:pt x="6540500" y="2155825"/>
                  <a:pt x="6581775" y="2152650"/>
                </a:cubicBezTo>
                <a:cubicBezTo>
                  <a:pt x="6626225" y="2155825"/>
                  <a:pt x="6670834" y="2157254"/>
                  <a:pt x="6715125" y="2162175"/>
                </a:cubicBezTo>
                <a:cubicBezTo>
                  <a:pt x="6728136" y="2163621"/>
                  <a:pt x="6740286" y="2169709"/>
                  <a:pt x="6753225" y="2171700"/>
                </a:cubicBezTo>
                <a:cubicBezTo>
                  <a:pt x="6801964" y="2179198"/>
                  <a:pt x="6910010" y="2187147"/>
                  <a:pt x="6953250" y="2190750"/>
                </a:cubicBezTo>
                <a:cubicBezTo>
                  <a:pt x="7012310" y="2202562"/>
                  <a:pt x="7034472" y="2211685"/>
                  <a:pt x="7105650" y="2190750"/>
                </a:cubicBezTo>
                <a:cubicBezTo>
                  <a:pt x="7127615" y="2184290"/>
                  <a:pt x="7141080" y="2159890"/>
                  <a:pt x="7162800" y="2152650"/>
                </a:cubicBezTo>
                <a:lnTo>
                  <a:pt x="7191375" y="2143125"/>
                </a:lnTo>
                <a:cubicBezTo>
                  <a:pt x="7223125" y="2146300"/>
                  <a:pt x="7255401" y="2146077"/>
                  <a:pt x="7286625" y="2152650"/>
                </a:cubicBezTo>
                <a:cubicBezTo>
                  <a:pt x="7316100" y="2158855"/>
                  <a:pt x="7343453" y="2172726"/>
                  <a:pt x="7372350" y="2181225"/>
                </a:cubicBezTo>
                <a:cubicBezTo>
                  <a:pt x="7554973" y="2234938"/>
                  <a:pt x="7386636" y="2179637"/>
                  <a:pt x="7477125" y="2209800"/>
                </a:cubicBezTo>
                <a:cubicBezTo>
                  <a:pt x="7744313" y="2190008"/>
                  <a:pt x="7652751" y="2217933"/>
                  <a:pt x="7762875" y="2181225"/>
                </a:cubicBezTo>
                <a:cubicBezTo>
                  <a:pt x="7788275" y="2187575"/>
                  <a:pt x="7813095" y="2203522"/>
                  <a:pt x="7839075" y="2200275"/>
                </a:cubicBezTo>
                <a:cubicBezTo>
                  <a:pt x="7956352" y="2185615"/>
                  <a:pt x="7889753" y="2192713"/>
                  <a:pt x="8039100" y="2181225"/>
                </a:cubicBezTo>
                <a:cubicBezTo>
                  <a:pt x="8054975" y="2178050"/>
                  <a:pt x="8071019" y="2175627"/>
                  <a:pt x="8086725" y="2171700"/>
                </a:cubicBezTo>
                <a:cubicBezTo>
                  <a:pt x="8096465" y="2169265"/>
                  <a:pt x="8105260" y="2162175"/>
                  <a:pt x="8115300" y="2162175"/>
                </a:cubicBezTo>
                <a:cubicBezTo>
                  <a:pt x="8166199" y="2162175"/>
                  <a:pt x="8216900" y="2168525"/>
                  <a:pt x="8267700" y="2171700"/>
                </a:cubicBezTo>
                <a:cubicBezTo>
                  <a:pt x="8318762" y="2188721"/>
                  <a:pt x="8274936" y="2175425"/>
                  <a:pt x="8343900" y="2190750"/>
                </a:cubicBezTo>
                <a:cubicBezTo>
                  <a:pt x="8379780" y="2198723"/>
                  <a:pt x="8378754" y="2199193"/>
                  <a:pt x="8410575" y="2209800"/>
                </a:cubicBezTo>
                <a:cubicBezTo>
                  <a:pt x="8613759" y="2199641"/>
                  <a:pt x="8537496" y="2200275"/>
                  <a:pt x="8639175" y="2200275"/>
                </a:cubicBezTo>
                <a:lnTo>
                  <a:pt x="8639175" y="2895600"/>
                </a:lnTo>
                <a:lnTo>
                  <a:pt x="0" y="2895600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2" descr="C:\Users\vkappius\AppData\Local\Microsoft\Windows\Temporary Internet Files\Content.IE5\CHLL17F1\MC900230956[1].wmf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306" y="2813162"/>
            <a:ext cx="2808347" cy="206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vkappius\AppData\Local\Microsoft\Windows\Temporary Internet Files\Content.IE5\CHLL17F1\MC900230956[1].wmf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8149" y="2792665"/>
            <a:ext cx="2808347" cy="206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864345" y="1239847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OEM</a:t>
            </a:r>
            <a:endParaRPr lang="de-DE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2114618" y="2927389"/>
            <a:ext cx="3464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8000"/>
                </a:solidFill>
              </a:rPr>
              <a:t>Подлинные восстановители</a:t>
            </a:r>
            <a:endParaRPr lang="de-DE" b="1" dirty="0">
              <a:solidFill>
                <a:srgbClr val="008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380438" y="2927389"/>
            <a:ext cx="946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Клоны</a:t>
            </a:r>
            <a:endParaRPr lang="de-DE" b="1" dirty="0">
              <a:solidFill>
                <a:srgbClr val="FF0000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1907704" y="1124744"/>
            <a:ext cx="5531321" cy="3572152"/>
            <a:chOff x="1907704" y="1124744"/>
            <a:chExt cx="5531321" cy="3572152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1907704" y="1124744"/>
              <a:ext cx="5531321" cy="1838602"/>
              <a:chOff x="1907704" y="1257023"/>
              <a:chExt cx="5531321" cy="1838602"/>
            </a:xfrm>
          </p:grpSpPr>
          <p:sp>
            <p:nvSpPr>
              <p:cNvPr id="16" name="Freihandform 15"/>
              <p:cNvSpPr/>
              <p:nvPr/>
            </p:nvSpPr>
            <p:spPr>
              <a:xfrm>
                <a:off x="1924050" y="1257023"/>
                <a:ext cx="5514975" cy="1838602"/>
              </a:xfrm>
              <a:custGeom>
                <a:avLst/>
                <a:gdLst>
                  <a:gd name="connsiteX0" fmla="*/ 0 w 5514975"/>
                  <a:gd name="connsiteY0" fmla="*/ 657502 h 1838602"/>
                  <a:gd name="connsiteX1" fmla="*/ 2647950 w 5514975"/>
                  <a:gd name="connsiteY1" fmla="*/ 28852 h 1838602"/>
                  <a:gd name="connsiteX2" fmla="*/ 4400550 w 5514975"/>
                  <a:gd name="connsiteY2" fmla="*/ 286027 h 1838602"/>
                  <a:gd name="connsiteX3" fmla="*/ 5514975 w 5514975"/>
                  <a:gd name="connsiteY3" fmla="*/ 1838602 h 18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14975" h="1838602">
                    <a:moveTo>
                      <a:pt x="0" y="657502"/>
                    </a:moveTo>
                    <a:cubicBezTo>
                      <a:pt x="957262" y="374133"/>
                      <a:pt x="1914525" y="90764"/>
                      <a:pt x="2647950" y="28852"/>
                    </a:cubicBezTo>
                    <a:cubicBezTo>
                      <a:pt x="3381375" y="-33060"/>
                      <a:pt x="3922713" y="-15598"/>
                      <a:pt x="4400550" y="286027"/>
                    </a:cubicBezTo>
                    <a:cubicBezTo>
                      <a:pt x="4878388" y="587652"/>
                      <a:pt x="5196681" y="1213127"/>
                      <a:pt x="5514975" y="1838602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Wolkenförmige Legende 17"/>
              <p:cNvSpPr/>
              <p:nvPr/>
            </p:nvSpPr>
            <p:spPr>
              <a:xfrm>
                <a:off x="1907704" y="1372126"/>
                <a:ext cx="1368152" cy="864096"/>
              </a:xfrm>
              <a:prstGeom prst="cloudCallout">
                <a:avLst>
                  <a:gd name="adj1" fmla="val -12029"/>
                  <a:gd name="adj2" fmla="val 28155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 smtClean="0">
                    <a:solidFill>
                      <a:schemeClr val="tx1"/>
                    </a:solidFill>
                  </a:rPr>
                  <a:t>Этап </a:t>
                </a:r>
                <a:r>
                  <a:rPr lang="de-DE" b="1" dirty="0" smtClean="0">
                    <a:solidFill>
                      <a:schemeClr val="tx1"/>
                    </a:solidFill>
                  </a:rPr>
                  <a:t>2</a:t>
                </a:r>
                <a:endParaRPr lang="de-DE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" name="Freihandform 14"/>
            <p:cNvSpPr/>
            <p:nvPr/>
          </p:nvSpPr>
          <p:spPr>
            <a:xfrm>
              <a:off x="3600450" y="3687246"/>
              <a:ext cx="1724025" cy="1009650"/>
            </a:xfrm>
            <a:custGeom>
              <a:avLst/>
              <a:gdLst>
                <a:gd name="connsiteX0" fmla="*/ 1304925 w 1724025"/>
                <a:gd name="connsiteY0" fmla="*/ 1009650 h 1009650"/>
                <a:gd name="connsiteX1" fmla="*/ 28575 w 1724025"/>
                <a:gd name="connsiteY1" fmla="*/ 1009650 h 1009650"/>
                <a:gd name="connsiteX2" fmla="*/ 0 w 1724025"/>
                <a:gd name="connsiteY2" fmla="*/ 971550 h 1009650"/>
                <a:gd name="connsiteX3" fmla="*/ 38100 w 1724025"/>
                <a:gd name="connsiteY3" fmla="*/ 257175 h 1009650"/>
                <a:gd name="connsiteX4" fmla="*/ 180975 w 1724025"/>
                <a:gd name="connsiteY4" fmla="*/ 0 h 1009650"/>
                <a:gd name="connsiteX5" fmla="*/ 1704975 w 1724025"/>
                <a:gd name="connsiteY5" fmla="*/ 9525 h 1009650"/>
                <a:gd name="connsiteX6" fmla="*/ 1724025 w 1724025"/>
                <a:gd name="connsiteY6" fmla="*/ 1009650 h 1009650"/>
                <a:gd name="connsiteX7" fmla="*/ 1304925 w 1724025"/>
                <a:gd name="connsiteY7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4025" h="1009650">
                  <a:moveTo>
                    <a:pt x="1304925" y="1009650"/>
                  </a:moveTo>
                  <a:lnTo>
                    <a:pt x="28575" y="1009650"/>
                  </a:lnTo>
                  <a:lnTo>
                    <a:pt x="0" y="971550"/>
                  </a:lnTo>
                  <a:lnTo>
                    <a:pt x="38100" y="257175"/>
                  </a:lnTo>
                  <a:lnTo>
                    <a:pt x="180975" y="0"/>
                  </a:lnTo>
                  <a:lnTo>
                    <a:pt x="1704975" y="9525"/>
                  </a:lnTo>
                  <a:lnTo>
                    <a:pt x="1724025" y="1009650"/>
                  </a:lnTo>
                  <a:lnTo>
                    <a:pt x="1304925" y="100965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107504" y="1322995"/>
            <a:ext cx="1827886" cy="1541678"/>
            <a:chOff x="107504" y="1455274"/>
            <a:chExt cx="1827886" cy="1541678"/>
          </a:xfrm>
        </p:grpSpPr>
        <p:pic>
          <p:nvPicPr>
            <p:cNvPr id="20" name="Picture 4" descr="C:\Users\vkappius\AppData\Local\Microsoft\Windows\Temporary Internet Files\Content.IE5\432CYZDJ\MC900200511[1].wmf"/>
            <p:cNvPicPr>
              <a:picLocks noChangeAspect="1" noChangeArrowheads="1"/>
            </p:cNvPicPr>
            <p:nvPr/>
          </p:nvPicPr>
          <p:blipFill>
            <a:blip r:embed="rId4" cstate="print">
              <a:lum brigh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504" y="1455274"/>
              <a:ext cx="1827886" cy="1541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feld 20"/>
            <p:cNvSpPr txBox="1"/>
            <p:nvPr/>
          </p:nvSpPr>
          <p:spPr>
            <a:xfrm rot="20725081">
              <a:off x="1460940" y="1876202"/>
              <a:ext cx="3048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 smtClean="0"/>
                <a:t>IP</a:t>
              </a:r>
              <a:endParaRPr lang="de-DE" sz="1000" dirty="0"/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895018" y="1199197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OEM</a:t>
            </a:r>
            <a:endParaRPr lang="de-DE" b="1" dirty="0"/>
          </a:p>
        </p:txBody>
      </p:sp>
      <p:sp>
        <p:nvSpPr>
          <p:cNvPr id="23" name="Freihandform 22"/>
          <p:cNvSpPr/>
          <p:nvPr/>
        </p:nvSpPr>
        <p:spPr>
          <a:xfrm>
            <a:off x="257175" y="2448996"/>
            <a:ext cx="209550" cy="228600"/>
          </a:xfrm>
          <a:custGeom>
            <a:avLst/>
            <a:gdLst>
              <a:gd name="connsiteX0" fmla="*/ 0 w 219075"/>
              <a:gd name="connsiteY0" fmla="*/ 228600 h 228600"/>
              <a:gd name="connsiteX1" fmla="*/ 9525 w 219075"/>
              <a:gd name="connsiteY1" fmla="*/ 66675 h 228600"/>
              <a:gd name="connsiteX2" fmla="*/ 95250 w 219075"/>
              <a:gd name="connsiteY2" fmla="*/ 66675 h 228600"/>
              <a:gd name="connsiteX3" fmla="*/ 190500 w 219075"/>
              <a:gd name="connsiteY3" fmla="*/ 0 h 228600"/>
              <a:gd name="connsiteX4" fmla="*/ 219075 w 219075"/>
              <a:gd name="connsiteY4" fmla="*/ 95250 h 228600"/>
              <a:gd name="connsiteX5" fmla="*/ 219075 w 219075"/>
              <a:gd name="connsiteY5" fmla="*/ 219075 h 228600"/>
              <a:gd name="connsiteX6" fmla="*/ 0 w 219075"/>
              <a:gd name="connsiteY6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075" h="228600">
                <a:moveTo>
                  <a:pt x="0" y="228600"/>
                </a:moveTo>
                <a:lnTo>
                  <a:pt x="9525" y="66675"/>
                </a:lnTo>
                <a:lnTo>
                  <a:pt x="95250" y="66675"/>
                </a:lnTo>
                <a:lnTo>
                  <a:pt x="190500" y="0"/>
                </a:lnTo>
                <a:lnTo>
                  <a:pt x="219075" y="95250"/>
                </a:lnTo>
                <a:lnTo>
                  <a:pt x="219075" y="219075"/>
                </a:lnTo>
                <a:lnTo>
                  <a:pt x="0" y="228600"/>
                </a:lnTo>
                <a:close/>
              </a:path>
            </a:pathLst>
          </a:custGeom>
          <a:solidFill>
            <a:srgbClr val="CC99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reihandform 23"/>
          <p:cNvSpPr/>
          <p:nvPr/>
        </p:nvSpPr>
        <p:spPr>
          <a:xfrm>
            <a:off x="838200" y="2344221"/>
            <a:ext cx="866775" cy="381000"/>
          </a:xfrm>
          <a:custGeom>
            <a:avLst/>
            <a:gdLst>
              <a:gd name="connsiteX0" fmla="*/ 19050 w 866775"/>
              <a:gd name="connsiteY0" fmla="*/ 323850 h 381000"/>
              <a:gd name="connsiteX1" fmla="*/ 0 w 866775"/>
              <a:gd name="connsiteY1" fmla="*/ 123825 h 381000"/>
              <a:gd name="connsiteX2" fmla="*/ 0 w 866775"/>
              <a:gd name="connsiteY2" fmla="*/ 0 h 381000"/>
              <a:gd name="connsiteX3" fmla="*/ 200025 w 866775"/>
              <a:gd name="connsiteY3" fmla="*/ 104775 h 381000"/>
              <a:gd name="connsiteX4" fmla="*/ 219075 w 866775"/>
              <a:gd name="connsiteY4" fmla="*/ 95250 h 381000"/>
              <a:gd name="connsiteX5" fmla="*/ 342900 w 866775"/>
              <a:gd name="connsiteY5" fmla="*/ 171450 h 381000"/>
              <a:gd name="connsiteX6" fmla="*/ 523875 w 866775"/>
              <a:gd name="connsiteY6" fmla="*/ 190500 h 381000"/>
              <a:gd name="connsiteX7" fmla="*/ 685800 w 866775"/>
              <a:gd name="connsiteY7" fmla="*/ 142875 h 381000"/>
              <a:gd name="connsiteX8" fmla="*/ 752475 w 866775"/>
              <a:gd name="connsiteY8" fmla="*/ 180975 h 381000"/>
              <a:gd name="connsiteX9" fmla="*/ 828675 w 866775"/>
              <a:gd name="connsiteY9" fmla="*/ 295275 h 381000"/>
              <a:gd name="connsiteX10" fmla="*/ 847725 w 866775"/>
              <a:gd name="connsiteY10" fmla="*/ 352425 h 381000"/>
              <a:gd name="connsiteX11" fmla="*/ 866775 w 866775"/>
              <a:gd name="connsiteY11" fmla="*/ 381000 h 381000"/>
              <a:gd name="connsiteX12" fmla="*/ 866775 w 866775"/>
              <a:gd name="connsiteY12" fmla="*/ 381000 h 381000"/>
              <a:gd name="connsiteX13" fmla="*/ 762000 w 866775"/>
              <a:gd name="connsiteY13" fmla="*/ 333375 h 381000"/>
              <a:gd name="connsiteX14" fmla="*/ 19050 w 866775"/>
              <a:gd name="connsiteY14" fmla="*/ 32385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66775" h="381000">
                <a:moveTo>
                  <a:pt x="19050" y="323850"/>
                </a:moveTo>
                <a:lnTo>
                  <a:pt x="0" y="123825"/>
                </a:lnTo>
                <a:lnTo>
                  <a:pt x="0" y="0"/>
                </a:lnTo>
                <a:lnTo>
                  <a:pt x="200025" y="104775"/>
                </a:lnTo>
                <a:lnTo>
                  <a:pt x="219075" y="95250"/>
                </a:lnTo>
                <a:lnTo>
                  <a:pt x="342900" y="171450"/>
                </a:lnTo>
                <a:lnTo>
                  <a:pt x="523875" y="190500"/>
                </a:lnTo>
                <a:lnTo>
                  <a:pt x="685800" y="142875"/>
                </a:lnTo>
                <a:lnTo>
                  <a:pt x="752475" y="180975"/>
                </a:lnTo>
                <a:cubicBezTo>
                  <a:pt x="849420" y="250221"/>
                  <a:pt x="805423" y="194516"/>
                  <a:pt x="828675" y="295275"/>
                </a:cubicBezTo>
                <a:cubicBezTo>
                  <a:pt x="833190" y="314841"/>
                  <a:pt x="841375" y="333375"/>
                  <a:pt x="847725" y="352425"/>
                </a:cubicBezTo>
                <a:cubicBezTo>
                  <a:pt x="851345" y="363285"/>
                  <a:pt x="866775" y="381000"/>
                  <a:pt x="866775" y="381000"/>
                </a:cubicBezTo>
                <a:lnTo>
                  <a:pt x="866775" y="381000"/>
                </a:lnTo>
                <a:lnTo>
                  <a:pt x="762000" y="333375"/>
                </a:lnTo>
                <a:lnTo>
                  <a:pt x="19050" y="323850"/>
                </a:lnTo>
                <a:close/>
              </a:path>
            </a:pathLst>
          </a:custGeom>
          <a:solidFill>
            <a:srgbClr val="CC99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25" name="Wolkenförmige Legende 24"/>
          <p:cNvSpPr/>
          <p:nvPr/>
        </p:nvSpPr>
        <p:spPr>
          <a:xfrm>
            <a:off x="5184068" y="3017073"/>
            <a:ext cx="1332148" cy="1728192"/>
          </a:xfrm>
          <a:prstGeom prst="cloudCallout">
            <a:avLst>
              <a:gd name="adj1" fmla="val -12029"/>
              <a:gd name="adj2" fmla="val 2815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Этап </a:t>
            </a:r>
            <a:r>
              <a:rPr lang="de-DE" b="1" dirty="0" smtClean="0">
                <a:solidFill>
                  <a:schemeClr val="tx1"/>
                </a:solidFill>
              </a:rPr>
              <a:t>1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209471" y="4879454"/>
            <a:ext cx="8827025" cy="181588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l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макроэкономической ситуации, когда объемы печати сокращаются,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OEM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необходимо продавать столько картриджей, сколько возможно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Поскольку клоны по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вопросам качества и интеллектуальной собственности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более уязвимы для атаки, чем восстановители,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OEM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может позволить клонам сражаться с восстановителями вместо них, оказывая ценовое давление, а предъявить клонам претензии по интеллектуальной собственности они смогут позднее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68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49"/>
          </a:xfr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Мировая столица расходных материалов для печати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Чжухай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107503" y="980728"/>
            <a:ext cx="4464497" cy="4751387"/>
          </a:xfr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ru-RU" sz="16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Округ </a:t>
            </a:r>
            <a:r>
              <a:rPr lang="ru-RU" sz="1600" b="1" kern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Чжухай</a:t>
            </a:r>
            <a:r>
              <a:rPr lang="ru-RU" sz="16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 является мастерской, в которой производятся (в процентах от мировой доли)</a:t>
            </a:r>
            <a:r>
              <a:rPr lang="en-US" sz="16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:</a:t>
            </a:r>
            <a:endParaRPr lang="en-US" sz="1600" b="1" kern="12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 marL="685800" lvl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примерно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70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%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матричных лент</a:t>
            </a:r>
            <a:r>
              <a:rPr lang="en-US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1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,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 marL="685800" lvl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примерно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60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%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совместимых струйных </a:t>
            </a:r>
            <a:r>
              <a:rPr lang="ru-RU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катриджей</a:t>
            </a:r>
            <a:r>
              <a:rPr lang="en-US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1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,</a:t>
            </a:r>
          </a:p>
          <a:p>
            <a:pPr marL="685800" lvl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&gt; 30%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восстановленных лазерных картриджей</a:t>
            </a:r>
            <a:r>
              <a:rPr lang="en-US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1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,</a:t>
            </a:r>
          </a:p>
          <a:p>
            <a:pPr marL="685800" lvl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&gt; 90%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новых совместимых лазерных картриджей</a:t>
            </a:r>
            <a:r>
              <a:rPr lang="en-US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2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 . 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 marL="685800" lvl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lang="en-US" sz="1600" b="0" kern="12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 marL="685800" lvl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Более </a:t>
            </a:r>
            <a:r>
              <a:rPr lang="en-US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95</a:t>
            </a:r>
            <a:r>
              <a:rPr lang="en-US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% </a:t>
            </a: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этих товаров производятся из местных комплектующих</a:t>
            </a:r>
            <a:r>
              <a:rPr lang="en-US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 (</a:t>
            </a:r>
            <a:r>
              <a:rPr lang="ru-RU" sz="1600" kern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фотовалы</a:t>
            </a: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, тонеры, ролики, ракели и т.д.</a:t>
            </a:r>
            <a:r>
              <a:rPr lang="en-US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).</a:t>
            </a:r>
            <a:endPara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0139" y="6413266"/>
            <a:ext cx="8574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0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https://internchina.com/the-world-capital-of-print-consumables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/</a:t>
            </a:r>
            <a:endParaRPr lang="de-DE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85725" indent="-85725" algn="l"/>
            <a:r>
              <a:rPr lang="de-DE" sz="10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Mee-too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newly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built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de-DE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Clones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fake </a:t>
            </a:r>
            <a:r>
              <a:rPr lang="de-DE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cartridges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based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on </a:t>
            </a:r>
            <a:r>
              <a:rPr lang="de-DE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own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experience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many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visits</a:t>
            </a:r>
            <a:endParaRPr lang="de-DE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44" y="1052513"/>
            <a:ext cx="3567844" cy="318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4860032" y="4190891"/>
            <a:ext cx="354234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Google </a:t>
            </a:r>
            <a:r>
              <a:rPr lang="de-DE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Maps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2018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95642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49"/>
          </a:xfr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Мировая столица расходных материалов для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печати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разные рынки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разное качество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/>
          <a:stretch/>
        </p:blipFill>
        <p:spPr bwMode="auto">
          <a:xfrm>
            <a:off x="26438" y="1124744"/>
            <a:ext cx="9117562" cy="52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mit Pfeil 8"/>
          <p:cNvCxnSpPr/>
          <p:nvPr/>
        </p:nvCxnSpPr>
        <p:spPr>
          <a:xfrm flipV="1">
            <a:off x="3419872" y="3501008"/>
            <a:ext cx="3456384" cy="504056"/>
          </a:xfrm>
          <a:prstGeom prst="straightConnector1">
            <a:avLst/>
          </a:prstGeom>
          <a:ln w="12700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 flipV="1">
            <a:off x="770831" y="2956756"/>
            <a:ext cx="2672680" cy="1088504"/>
          </a:xfrm>
          <a:prstGeom prst="straightConnector1">
            <a:avLst/>
          </a:prstGeom>
          <a:ln w="7620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feil nach rechts 11"/>
          <p:cNvSpPr/>
          <p:nvPr/>
        </p:nvSpPr>
        <p:spPr>
          <a:xfrm rot="15304840">
            <a:off x="3105863" y="3297135"/>
            <a:ext cx="599893" cy="91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Gerade Verbindung mit Pfeil 17"/>
          <p:cNvCxnSpPr>
            <a:stCxn id="12" idx="1"/>
          </p:cNvCxnSpPr>
          <p:nvPr/>
        </p:nvCxnSpPr>
        <p:spPr>
          <a:xfrm flipH="1">
            <a:off x="1043608" y="4042870"/>
            <a:ext cx="2439425" cy="14023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stCxn id="12" idx="1"/>
          </p:cNvCxnSpPr>
          <p:nvPr/>
        </p:nvCxnSpPr>
        <p:spPr>
          <a:xfrm>
            <a:off x="3483033" y="4042870"/>
            <a:ext cx="4617359" cy="7542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 flipV="1">
            <a:off x="1475656" y="2708920"/>
            <a:ext cx="1978176" cy="1310376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>
            <a:stCxn id="12" idx="1"/>
          </p:cNvCxnSpPr>
          <p:nvPr/>
        </p:nvCxnSpPr>
        <p:spPr>
          <a:xfrm>
            <a:off x="3483033" y="4042870"/>
            <a:ext cx="440532" cy="11143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>
            <a:stCxn id="12" idx="1"/>
          </p:cNvCxnSpPr>
          <p:nvPr/>
        </p:nvCxnSpPr>
        <p:spPr>
          <a:xfrm flipH="1" flipV="1">
            <a:off x="1979712" y="3897952"/>
            <a:ext cx="1503321" cy="1449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>
            <a:stCxn id="12" idx="1"/>
          </p:cNvCxnSpPr>
          <p:nvPr/>
        </p:nvCxnSpPr>
        <p:spPr>
          <a:xfrm flipH="1">
            <a:off x="770831" y="4042870"/>
            <a:ext cx="2712202" cy="322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 flipH="1" flipV="1">
            <a:off x="1331640" y="3429000"/>
            <a:ext cx="2072682" cy="5902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>
            <a:stCxn id="12" idx="1"/>
          </p:cNvCxnSpPr>
          <p:nvPr/>
        </p:nvCxnSpPr>
        <p:spPr>
          <a:xfrm flipH="1" flipV="1">
            <a:off x="2572645" y="3888173"/>
            <a:ext cx="910388" cy="1546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/>
          <p:nvPr/>
        </p:nvCxnSpPr>
        <p:spPr>
          <a:xfrm flipH="1">
            <a:off x="3404322" y="4052650"/>
            <a:ext cx="93222" cy="3124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/>
          <p:cNvCxnSpPr>
            <a:stCxn id="12" idx="1"/>
          </p:cNvCxnSpPr>
          <p:nvPr/>
        </p:nvCxnSpPr>
        <p:spPr>
          <a:xfrm>
            <a:off x="3483033" y="4042870"/>
            <a:ext cx="3752792" cy="97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6" name="Rechteck 2065"/>
          <p:cNvSpPr/>
          <p:nvPr/>
        </p:nvSpPr>
        <p:spPr>
          <a:xfrm>
            <a:off x="4571603" y="6194559"/>
            <a:ext cx="139592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/>
          </a:p>
        </p:txBody>
      </p:sp>
      <p:sp>
        <p:nvSpPr>
          <p:cNvPr id="57" name="Rechteck 56"/>
          <p:cNvSpPr/>
          <p:nvPr/>
        </p:nvSpPr>
        <p:spPr>
          <a:xfrm>
            <a:off x="4571603" y="6482591"/>
            <a:ext cx="139592" cy="144016"/>
          </a:xfrm>
          <a:prstGeom prst="rect">
            <a:avLst/>
          </a:prstGeom>
          <a:solidFill>
            <a:srgbClr val="006600"/>
          </a:solidFill>
          <a:ln w="12700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b="1" dirty="0"/>
          </a:p>
        </p:txBody>
      </p:sp>
      <p:sp>
        <p:nvSpPr>
          <p:cNvPr id="2067" name="Textfeld 2066"/>
          <p:cNvSpPr txBox="1"/>
          <p:nvPr/>
        </p:nvSpPr>
        <p:spPr>
          <a:xfrm>
            <a:off x="4666827" y="6133584"/>
            <a:ext cx="3207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=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Минимальная цена и низкое качество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4676405" y="6416099"/>
            <a:ext cx="3562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=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Наивысший возможный уровень качества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92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49"/>
          </a:xfrm>
          <a:solidFill>
            <a:srgbClr val="006600"/>
          </a:solidFill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bg1"/>
                </a:solidFill>
              </a:rPr>
              <a:t>Пирамида качества картриджей</a:t>
            </a:r>
            <a:r>
              <a:rPr lang="en-US" b="0" dirty="0" smtClean="0">
                <a:solidFill>
                  <a:schemeClr val="bg1"/>
                </a:solidFill>
              </a:rPr>
              <a:t> </a:t>
            </a:r>
            <a:endParaRPr lang="en-US" b="0" dirty="0">
              <a:solidFill>
                <a:schemeClr val="bg1"/>
              </a:solidFill>
            </a:endParaRPr>
          </a:p>
        </p:txBody>
      </p:sp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2266975918"/>
              </p:ext>
            </p:extLst>
          </p:nvPr>
        </p:nvGraphicFramePr>
        <p:xfrm>
          <a:off x="1524000" y="1397000"/>
          <a:ext cx="7512496" cy="4192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0" name="Gerade Verbindung 9"/>
          <p:cNvCxnSpPr/>
          <p:nvPr/>
        </p:nvCxnSpPr>
        <p:spPr>
          <a:xfrm>
            <a:off x="179512" y="4869160"/>
            <a:ext cx="8352928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107503" y="4941168"/>
            <a:ext cx="1800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</a:rPr>
              <a:t>Возможные проблемы с качеством и законом</a:t>
            </a:r>
            <a:endParaRPr lang="ru-RU" sz="1200" dirty="0">
              <a:solidFill>
                <a:srgbClr val="FF0000"/>
              </a:solidFill>
            </a:endParaRPr>
          </a:p>
        </p:txBody>
      </p:sp>
      <p:cxnSp>
        <p:nvCxnSpPr>
          <p:cNvPr id="12" name="Gerade Verbindung 11"/>
          <p:cNvCxnSpPr/>
          <p:nvPr/>
        </p:nvCxnSpPr>
        <p:spPr>
          <a:xfrm>
            <a:off x="179512" y="3501008"/>
            <a:ext cx="6768752" cy="0"/>
          </a:xfrm>
          <a:prstGeom prst="line">
            <a:avLst/>
          </a:prstGeom>
          <a:ln w="19050">
            <a:solidFill>
              <a:srgbClr val="FFC000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107504" y="2915652"/>
            <a:ext cx="19462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Первый шаг к качеству</a:t>
            </a:r>
          </a:p>
        </p:txBody>
      </p:sp>
      <p:cxnSp>
        <p:nvCxnSpPr>
          <p:cNvPr id="14" name="Gerade Verbindung 13"/>
          <p:cNvCxnSpPr/>
          <p:nvPr/>
        </p:nvCxnSpPr>
        <p:spPr>
          <a:xfrm>
            <a:off x="241498" y="2788940"/>
            <a:ext cx="6192688" cy="8012"/>
          </a:xfrm>
          <a:prstGeom prst="line">
            <a:avLst/>
          </a:prstGeom>
          <a:ln w="19050">
            <a:solidFill>
              <a:srgbClr val="FFC000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14"/>
          <p:cNvSpPr/>
          <p:nvPr/>
        </p:nvSpPr>
        <p:spPr>
          <a:xfrm>
            <a:off x="107504" y="3585790"/>
            <a:ext cx="2250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Низкое качество, портящее репутацию совместимого рынка</a:t>
            </a:r>
          </a:p>
        </p:txBody>
      </p:sp>
      <p:cxnSp>
        <p:nvCxnSpPr>
          <p:cNvPr id="17" name="Gerade Verbindung 16"/>
          <p:cNvCxnSpPr/>
          <p:nvPr/>
        </p:nvCxnSpPr>
        <p:spPr>
          <a:xfrm>
            <a:off x="183709" y="2073821"/>
            <a:ext cx="5616624" cy="0"/>
          </a:xfrm>
          <a:prstGeom prst="line">
            <a:avLst/>
          </a:prstGeom>
          <a:ln w="19050">
            <a:solidFill>
              <a:srgbClr val="669900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/>
        </p:nvSpPr>
        <p:spPr>
          <a:xfrm>
            <a:off x="107503" y="2123564"/>
            <a:ext cx="37217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Высочайшее качество на совместимом рынке</a:t>
            </a:r>
          </a:p>
        </p:txBody>
      </p:sp>
      <p:sp>
        <p:nvSpPr>
          <p:cNvPr id="19" name="Rechteck 18"/>
          <p:cNvSpPr/>
          <p:nvPr/>
        </p:nvSpPr>
        <p:spPr>
          <a:xfrm>
            <a:off x="107504" y="1556792"/>
            <a:ext cx="32149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Высочайшее качество по определению</a:t>
            </a:r>
          </a:p>
        </p:txBody>
      </p:sp>
    </p:spTree>
    <p:extLst>
      <p:ext uri="{BB962C8B-B14F-4D97-AF65-F5344CB8AC3E}">
        <p14:creationId xmlns:p14="http://schemas.microsoft.com/office/powerpoint/2010/main" val="37352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350" y="514350"/>
            <a:ext cx="5827713" cy="582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uppieren 15"/>
          <p:cNvGrpSpPr/>
          <p:nvPr/>
        </p:nvGrpSpPr>
        <p:grpSpPr>
          <a:xfrm>
            <a:off x="5519912" y="3159160"/>
            <a:ext cx="504058" cy="619359"/>
            <a:chOff x="4067944" y="2132856"/>
            <a:chExt cx="504058" cy="619359"/>
          </a:xfrm>
        </p:grpSpPr>
        <p:sp>
          <p:nvSpPr>
            <p:cNvPr id="5" name="Abgerundetes Rechteck 4"/>
            <p:cNvSpPr/>
            <p:nvPr/>
          </p:nvSpPr>
          <p:spPr>
            <a:xfrm>
              <a:off x="4179387" y="2132856"/>
              <a:ext cx="297179" cy="6193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/>
            <p:cNvSpPr/>
            <p:nvPr/>
          </p:nvSpPr>
          <p:spPr>
            <a:xfrm>
              <a:off x="4067944" y="2706495"/>
              <a:ext cx="504058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/>
            <p:cNvSpPr/>
            <p:nvPr/>
          </p:nvSpPr>
          <p:spPr>
            <a:xfrm>
              <a:off x="4216534" y="2171566"/>
              <a:ext cx="222884" cy="11613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reihandform 7"/>
            <p:cNvSpPr/>
            <p:nvPr/>
          </p:nvSpPr>
          <p:spPr>
            <a:xfrm>
              <a:off x="4460916" y="2239235"/>
              <a:ext cx="89944" cy="366529"/>
            </a:xfrm>
            <a:custGeom>
              <a:avLst/>
              <a:gdLst>
                <a:gd name="connsiteX0" fmla="*/ 0 w 174352"/>
                <a:gd name="connsiteY0" fmla="*/ 164892 h 681816"/>
                <a:gd name="connsiteX1" fmla="*/ 74951 w 174352"/>
                <a:gd name="connsiteY1" fmla="*/ 314794 h 681816"/>
                <a:gd name="connsiteX2" fmla="*/ 74951 w 174352"/>
                <a:gd name="connsiteY2" fmla="*/ 629587 h 681816"/>
                <a:gd name="connsiteX3" fmla="*/ 164892 w 174352"/>
                <a:gd name="connsiteY3" fmla="*/ 629587 h 681816"/>
                <a:gd name="connsiteX4" fmla="*/ 164892 w 174352"/>
                <a:gd name="connsiteY4" fmla="*/ 119922 h 681816"/>
                <a:gd name="connsiteX5" fmla="*/ 104931 w 174352"/>
                <a:gd name="connsiteY5" fmla="*/ 0 h 68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4352" h="681816">
                  <a:moveTo>
                    <a:pt x="0" y="164892"/>
                  </a:moveTo>
                  <a:cubicBezTo>
                    <a:pt x="31229" y="201118"/>
                    <a:pt x="62459" y="237345"/>
                    <a:pt x="74951" y="314794"/>
                  </a:cubicBezTo>
                  <a:cubicBezTo>
                    <a:pt x="87443" y="392243"/>
                    <a:pt x="59961" y="577121"/>
                    <a:pt x="74951" y="629587"/>
                  </a:cubicBezTo>
                  <a:cubicBezTo>
                    <a:pt x="89941" y="682053"/>
                    <a:pt x="149902" y="714531"/>
                    <a:pt x="164892" y="629587"/>
                  </a:cubicBezTo>
                  <a:cubicBezTo>
                    <a:pt x="179882" y="544643"/>
                    <a:pt x="174885" y="224853"/>
                    <a:pt x="164892" y="119922"/>
                  </a:cubicBezTo>
                  <a:cubicBezTo>
                    <a:pt x="154899" y="14991"/>
                    <a:pt x="129915" y="7495"/>
                    <a:pt x="104931" y="0"/>
                  </a:cubicBezTo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Diagonaler Streifen 8"/>
            <p:cNvSpPr/>
            <p:nvPr/>
          </p:nvSpPr>
          <p:spPr>
            <a:xfrm rot="16200000">
              <a:off x="4459474" y="2211374"/>
              <a:ext cx="169334" cy="55721"/>
            </a:xfrm>
            <a:prstGeom prst="diagStrip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15" name="Gleichschenkliges Dreieck 14"/>
          <p:cNvSpPr/>
          <p:nvPr/>
        </p:nvSpPr>
        <p:spPr>
          <a:xfrm rot="-1860000">
            <a:off x="4148026" y="2592779"/>
            <a:ext cx="233189" cy="1025284"/>
          </a:xfrm>
          <a:prstGeom prst="triangle">
            <a:avLst/>
          </a:prstGeom>
          <a:gradFill>
            <a:gsLst>
              <a:gs pos="0">
                <a:srgbClr val="FF0000"/>
              </a:gs>
              <a:gs pos="75000">
                <a:srgbClr val="FF0000"/>
              </a:gs>
              <a:gs pos="100000">
                <a:schemeClr val="tx2">
                  <a:lumMod val="65000"/>
                  <a:lumOff val="3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4316674" y="3372340"/>
            <a:ext cx="504056" cy="488708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Bogen 19"/>
          <p:cNvSpPr/>
          <p:nvPr/>
        </p:nvSpPr>
        <p:spPr>
          <a:xfrm>
            <a:off x="2882243" y="2152821"/>
            <a:ext cx="3372918" cy="1625698"/>
          </a:xfrm>
          <a:prstGeom prst="arc">
            <a:avLst>
              <a:gd name="adj1" fmla="val 10786755"/>
              <a:gd name="adj2" fmla="val 43053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2" name="Gerade Verbindung 21"/>
          <p:cNvCxnSpPr/>
          <p:nvPr/>
        </p:nvCxnSpPr>
        <p:spPr>
          <a:xfrm flipV="1">
            <a:off x="4568702" y="1932180"/>
            <a:ext cx="0" cy="22064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>
            <a:off x="6217565" y="2952970"/>
            <a:ext cx="277919" cy="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192361" y="6493558"/>
            <a:ext cx="6623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© NASA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Зачем вообще заниматься восстановлением / починкой 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  <a:endParaRPr lang="en-US" sz="24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eaLnBrk="0" hangingPunct="0"/>
            <a:r>
              <a:rPr lang="ru-R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Потому что ресурсы ограничены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!</a:t>
            </a: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Freihandform 13"/>
          <p:cNvSpPr/>
          <p:nvPr/>
        </p:nvSpPr>
        <p:spPr>
          <a:xfrm rot="21399063">
            <a:off x="2771800" y="2392894"/>
            <a:ext cx="427579" cy="572775"/>
          </a:xfrm>
          <a:custGeom>
            <a:avLst/>
            <a:gdLst>
              <a:gd name="connsiteX0" fmla="*/ 0 w 427579"/>
              <a:gd name="connsiteY0" fmla="*/ 566670 h 566670"/>
              <a:gd name="connsiteX1" fmla="*/ 25758 w 427579"/>
              <a:gd name="connsiteY1" fmla="*/ 430154 h 566670"/>
              <a:gd name="connsiteX2" fmla="*/ 77273 w 427579"/>
              <a:gd name="connsiteY2" fmla="*/ 321971 h 566670"/>
              <a:gd name="connsiteX3" fmla="*/ 136516 w 427579"/>
              <a:gd name="connsiteY3" fmla="*/ 234395 h 566670"/>
              <a:gd name="connsiteX4" fmla="*/ 213789 w 427579"/>
              <a:gd name="connsiteY4" fmla="*/ 151970 h 566670"/>
              <a:gd name="connsiteX5" fmla="*/ 314245 w 427579"/>
              <a:gd name="connsiteY5" fmla="*/ 69546 h 566670"/>
              <a:gd name="connsiteX6" fmla="*/ 427579 w 427579"/>
              <a:gd name="connsiteY6" fmla="*/ 0 h 566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579" h="566670">
                <a:moveTo>
                  <a:pt x="0" y="566670"/>
                </a:moveTo>
                <a:cubicBezTo>
                  <a:pt x="6439" y="518803"/>
                  <a:pt x="12879" y="470937"/>
                  <a:pt x="25758" y="430154"/>
                </a:cubicBezTo>
                <a:cubicBezTo>
                  <a:pt x="38637" y="389371"/>
                  <a:pt x="58813" y="354598"/>
                  <a:pt x="77273" y="321971"/>
                </a:cubicBezTo>
                <a:cubicBezTo>
                  <a:pt x="95733" y="289344"/>
                  <a:pt x="113763" y="262728"/>
                  <a:pt x="136516" y="234395"/>
                </a:cubicBezTo>
                <a:cubicBezTo>
                  <a:pt x="159269" y="206062"/>
                  <a:pt x="184168" y="179445"/>
                  <a:pt x="213789" y="151970"/>
                </a:cubicBezTo>
                <a:cubicBezTo>
                  <a:pt x="243410" y="124495"/>
                  <a:pt x="278613" y="94874"/>
                  <a:pt x="314245" y="69546"/>
                </a:cubicBezTo>
                <a:cubicBezTo>
                  <a:pt x="349877" y="44218"/>
                  <a:pt x="388728" y="22109"/>
                  <a:pt x="427579" y="0"/>
                </a:cubicBezTo>
              </a:path>
            </a:pathLst>
          </a:cu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178" y="1630754"/>
            <a:ext cx="1616075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1444776"/>
            <a:ext cx="2225675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96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bg1"/>
                </a:solidFill>
              </a:rPr>
              <a:t>Так почему же «клон» настолько дешевле, чем качественно восстановленный картридж</a:t>
            </a:r>
            <a:r>
              <a:rPr lang="en-US" b="0" dirty="0" smtClean="0">
                <a:solidFill>
                  <a:schemeClr val="bg1"/>
                </a:solidFill>
              </a:rPr>
              <a:t>?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57" name="Rechteck 56"/>
          <p:cNvSpPr/>
          <p:nvPr/>
        </p:nvSpPr>
        <p:spPr>
          <a:xfrm>
            <a:off x="5868144" y="1196752"/>
            <a:ext cx="288032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hteck 57"/>
          <p:cNvSpPr/>
          <p:nvPr/>
        </p:nvSpPr>
        <p:spPr>
          <a:xfrm>
            <a:off x="5508104" y="980728"/>
            <a:ext cx="280831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452" y="2204864"/>
            <a:ext cx="4783088" cy="273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feld 59"/>
          <p:cNvSpPr txBox="1"/>
          <p:nvPr/>
        </p:nvSpPr>
        <p:spPr>
          <a:xfrm>
            <a:off x="7000266" y="2203469"/>
            <a:ext cx="1972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Чип от местного монополиста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62" name="Gerade Verbindung mit Pfeil 61"/>
          <p:cNvCxnSpPr/>
          <p:nvPr/>
        </p:nvCxnSpPr>
        <p:spPr>
          <a:xfrm flipH="1">
            <a:off x="6660233" y="2500447"/>
            <a:ext cx="718499" cy="712529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mit Pfeil 62"/>
          <p:cNvCxnSpPr>
            <a:stCxn id="64" idx="2"/>
          </p:cNvCxnSpPr>
          <p:nvPr/>
        </p:nvCxnSpPr>
        <p:spPr>
          <a:xfrm>
            <a:off x="3744592" y="2149268"/>
            <a:ext cx="90865" cy="64876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feld 63"/>
          <p:cNvSpPr txBox="1"/>
          <p:nvPr/>
        </p:nvSpPr>
        <p:spPr>
          <a:xfrm>
            <a:off x="2758407" y="1502937"/>
            <a:ext cx="197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Дешевый и быстро изнашивающийся заряжающий ролик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66" name="Gerade Verbindung mit Pfeil 65"/>
          <p:cNvCxnSpPr>
            <a:stCxn id="67" idx="2"/>
          </p:cNvCxnSpPr>
          <p:nvPr/>
        </p:nvCxnSpPr>
        <p:spPr>
          <a:xfrm>
            <a:off x="2340873" y="1627059"/>
            <a:ext cx="986184" cy="112650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feld 66"/>
          <p:cNvSpPr txBox="1"/>
          <p:nvPr/>
        </p:nvSpPr>
        <p:spPr>
          <a:xfrm>
            <a:off x="1354688" y="980728"/>
            <a:ext cx="197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Дешевые и быстро изнашивающиеся ракели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71" name="Gerade Verbindung mit Pfeil 70"/>
          <p:cNvCxnSpPr>
            <a:stCxn id="72" idx="0"/>
          </p:cNvCxnSpPr>
          <p:nvPr/>
        </p:nvCxnSpPr>
        <p:spPr>
          <a:xfrm flipH="1" flipV="1">
            <a:off x="5868029" y="4293910"/>
            <a:ext cx="628984" cy="49944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feld 71"/>
          <p:cNvSpPr txBox="1"/>
          <p:nvPr/>
        </p:nvSpPr>
        <p:spPr>
          <a:xfrm>
            <a:off x="5859904" y="4793358"/>
            <a:ext cx="12742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Дешевые местные тонеры с высокими выбросами вредных веществ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73" name="Gerade Verbindung mit Pfeil 72"/>
          <p:cNvCxnSpPr/>
          <p:nvPr/>
        </p:nvCxnSpPr>
        <p:spPr>
          <a:xfrm flipH="1" flipV="1">
            <a:off x="4860033" y="4581130"/>
            <a:ext cx="144015" cy="332627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feld 73"/>
          <p:cNvSpPr txBox="1"/>
          <p:nvPr/>
        </p:nvSpPr>
        <p:spPr>
          <a:xfrm>
            <a:off x="3744592" y="4913757"/>
            <a:ext cx="2145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Дешевый и быстро изнашивающийся ролик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75" name="Gerade Verbindung mit Pfeil 74"/>
          <p:cNvCxnSpPr>
            <a:stCxn id="67" idx="2"/>
          </p:cNvCxnSpPr>
          <p:nvPr/>
        </p:nvCxnSpPr>
        <p:spPr>
          <a:xfrm>
            <a:off x="2340873" y="1627059"/>
            <a:ext cx="2087111" cy="196817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75"/>
          <p:cNvCxnSpPr/>
          <p:nvPr/>
        </p:nvCxnSpPr>
        <p:spPr>
          <a:xfrm flipH="1">
            <a:off x="4860034" y="2204864"/>
            <a:ext cx="432046" cy="29558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feld 76"/>
          <p:cNvSpPr txBox="1"/>
          <p:nvPr/>
        </p:nvSpPr>
        <p:spPr>
          <a:xfrm>
            <a:off x="4835252" y="980728"/>
            <a:ext cx="3288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Использование по возможности универсального механизма – например, </a:t>
            </a:r>
            <a:r>
              <a:rPr lang="ru-RU" sz="1200" b="1" dirty="0" err="1" smtClean="0">
                <a:solidFill>
                  <a:srgbClr val="FF0000"/>
                </a:solidFill>
              </a:rPr>
              <a:t>фотовала</a:t>
            </a:r>
            <a:r>
              <a:rPr lang="ru-RU" sz="1200" b="1" dirty="0" smtClean="0">
                <a:solidFill>
                  <a:srgbClr val="FF0000"/>
                </a:solidFill>
              </a:rPr>
              <a:t> и тонера типа </a:t>
            </a:r>
            <a:r>
              <a:rPr lang="en-US" sz="1200" b="1" dirty="0" smtClean="0">
                <a:solidFill>
                  <a:srgbClr val="FF0000"/>
                </a:solidFill>
              </a:rPr>
              <a:t>1010</a:t>
            </a:r>
            <a:r>
              <a:rPr lang="ru-RU" sz="1200" b="1" dirty="0" smtClean="0">
                <a:solidFill>
                  <a:srgbClr val="FF0000"/>
                </a:solidFill>
              </a:rPr>
              <a:t> в картридже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</a:rPr>
              <a:t>P1005  </a:t>
            </a:r>
            <a:r>
              <a:rPr lang="en-US" sz="1200" b="1" dirty="0" smtClean="0">
                <a:solidFill>
                  <a:srgbClr val="FF0000"/>
                </a:solidFill>
              </a:rPr>
              <a:t>(</a:t>
            </a:r>
            <a:r>
              <a:rPr lang="ru-RU" sz="1200" b="1" dirty="0" smtClean="0">
                <a:solidFill>
                  <a:srgbClr val="FF0000"/>
                </a:solidFill>
              </a:rPr>
              <a:t>ограничителями являются скорость печати и узел закрепления</a:t>
            </a:r>
            <a:r>
              <a:rPr lang="en-US" sz="1200" b="1" dirty="0" smtClean="0">
                <a:solidFill>
                  <a:srgbClr val="FF0000"/>
                </a:solidFill>
              </a:rPr>
              <a:t>)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78" name="Gerade Verbindung mit Pfeil 77"/>
          <p:cNvCxnSpPr/>
          <p:nvPr/>
        </p:nvCxnSpPr>
        <p:spPr>
          <a:xfrm flipH="1" flipV="1">
            <a:off x="4033137" y="4077075"/>
            <a:ext cx="970911" cy="83668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feld 79"/>
          <p:cNvSpPr txBox="1"/>
          <p:nvPr/>
        </p:nvSpPr>
        <p:spPr>
          <a:xfrm>
            <a:off x="-18884" y="3024242"/>
            <a:ext cx="23286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Китайские и иные патенты призваны успокоить потребителей. НО патент сам по себе не защищает от обвинений в нарушении интеллектуальной собственности</a:t>
            </a:r>
            <a:r>
              <a:rPr lang="en-US" sz="1200" b="1" dirty="0" smtClean="0">
                <a:solidFill>
                  <a:srgbClr val="FF0000"/>
                </a:solidFill>
              </a:rPr>
              <a:t>.</a:t>
            </a:r>
            <a:r>
              <a:rPr lang="ru-RU" sz="1200" b="1" dirty="0" smtClean="0">
                <a:solidFill>
                  <a:srgbClr val="FF0000"/>
                </a:solidFill>
              </a:rPr>
              <a:t> Остается требование о должной осмотрительности </a:t>
            </a:r>
            <a:r>
              <a:rPr lang="en-US" sz="1200" b="1" dirty="0" smtClean="0">
                <a:solidFill>
                  <a:srgbClr val="FF0000"/>
                </a:solidFill>
              </a:rPr>
              <a:t>. </a:t>
            </a:r>
            <a:r>
              <a:rPr lang="en-US" sz="1200" b="1" dirty="0" smtClean="0">
                <a:solidFill>
                  <a:srgbClr val="FF0000"/>
                </a:solidFill>
              </a:rPr>
              <a:t>. . </a:t>
            </a:r>
            <a:r>
              <a:rPr lang="ru-RU" sz="1200" b="1" dirty="0" smtClean="0">
                <a:solidFill>
                  <a:srgbClr val="FF0000"/>
                </a:solidFill>
              </a:rPr>
              <a:t>а только у </a:t>
            </a:r>
            <a:r>
              <a:rPr lang="en-US" sz="1200" b="1" dirty="0" smtClean="0">
                <a:solidFill>
                  <a:srgbClr val="FF0000"/>
                </a:solidFill>
              </a:rPr>
              <a:t>Canon </a:t>
            </a:r>
            <a:r>
              <a:rPr lang="ru-RU" sz="1200" b="1" dirty="0" smtClean="0">
                <a:solidFill>
                  <a:srgbClr val="FF0000"/>
                </a:solidFill>
              </a:rPr>
              <a:t>более </a:t>
            </a:r>
            <a:r>
              <a:rPr lang="en-US" sz="1200" b="1" dirty="0" smtClean="0">
                <a:solidFill>
                  <a:srgbClr val="FF0000"/>
                </a:solidFill>
              </a:rPr>
              <a:t>300,000 </a:t>
            </a:r>
            <a:r>
              <a:rPr lang="ru-RU" sz="1200" b="1" dirty="0" smtClean="0">
                <a:solidFill>
                  <a:srgbClr val="FF0000"/>
                </a:solidFill>
              </a:rPr>
              <a:t>патентов</a:t>
            </a:r>
            <a:r>
              <a:rPr lang="en-US" sz="1200" b="1" dirty="0" smtClean="0">
                <a:solidFill>
                  <a:srgbClr val="FF0000"/>
                </a:solidFill>
              </a:rPr>
              <a:t>!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83" name="Gerade Verbindung mit Pfeil 82"/>
          <p:cNvCxnSpPr/>
          <p:nvPr/>
        </p:nvCxnSpPr>
        <p:spPr>
          <a:xfrm flipH="1" flipV="1">
            <a:off x="4355977" y="2500448"/>
            <a:ext cx="2879848" cy="125999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mit Pfeil 83"/>
          <p:cNvCxnSpPr/>
          <p:nvPr/>
        </p:nvCxnSpPr>
        <p:spPr>
          <a:xfrm flipH="1">
            <a:off x="6565067" y="3760440"/>
            <a:ext cx="634802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feld 84"/>
          <p:cNvSpPr txBox="1"/>
          <p:nvPr/>
        </p:nvSpPr>
        <p:spPr>
          <a:xfrm>
            <a:off x="6960311" y="4187695"/>
            <a:ext cx="2305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Нет расходов на приобретение пустышек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92" name="Gerade Verbindung 91"/>
          <p:cNvCxnSpPr/>
          <p:nvPr/>
        </p:nvCxnSpPr>
        <p:spPr>
          <a:xfrm>
            <a:off x="5004048" y="3572088"/>
            <a:ext cx="144016" cy="57699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mit Pfeil 92"/>
          <p:cNvCxnSpPr/>
          <p:nvPr/>
        </p:nvCxnSpPr>
        <p:spPr>
          <a:xfrm flipV="1">
            <a:off x="1415768" y="3572088"/>
            <a:ext cx="1788080" cy="69865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mit Pfeil 93"/>
          <p:cNvCxnSpPr/>
          <p:nvPr/>
        </p:nvCxnSpPr>
        <p:spPr>
          <a:xfrm flipH="1" flipV="1">
            <a:off x="6325116" y="4454936"/>
            <a:ext cx="983188" cy="33842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feld 95"/>
          <p:cNvSpPr txBox="1"/>
          <p:nvPr/>
        </p:nvSpPr>
        <p:spPr>
          <a:xfrm>
            <a:off x="7224169" y="4778121"/>
            <a:ext cx="1944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Пластик из местного сырья, а также низкокачественный или переработанный пластик (</a:t>
            </a:r>
            <a:r>
              <a:rPr lang="en-US" sz="1200" b="1" dirty="0" smtClean="0">
                <a:solidFill>
                  <a:srgbClr val="FF0000"/>
                </a:solidFill>
              </a:rPr>
              <a:t>regrind</a:t>
            </a:r>
            <a:r>
              <a:rPr lang="ru-RU" sz="1200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ru-RU" sz="1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Черный цвет пластика может многое скрывать</a:t>
            </a:r>
            <a:r>
              <a:rPr lang="en-US" sz="1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!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5" y="5483125"/>
            <a:ext cx="1533589" cy="97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Textfeld 100"/>
          <p:cNvSpPr txBox="1"/>
          <p:nvPr/>
        </p:nvSpPr>
        <p:spPr>
          <a:xfrm>
            <a:off x="-32990" y="1484784"/>
            <a:ext cx="1972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solidFill>
                  <a:srgbClr val="FF0000"/>
                </a:solidFill>
              </a:rPr>
              <a:t>Фотовал</a:t>
            </a:r>
            <a:r>
              <a:rPr lang="ru-RU" sz="1200" b="1" dirty="0" smtClean="0">
                <a:solidFill>
                  <a:srgbClr val="FF0000"/>
                </a:solidFill>
              </a:rPr>
              <a:t> с тонкой алюминиевой базой и тонким покрытием из местного сырья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102" name="Gerade Verbindung mit Pfeil 101"/>
          <p:cNvCxnSpPr/>
          <p:nvPr/>
        </p:nvCxnSpPr>
        <p:spPr>
          <a:xfrm>
            <a:off x="1466387" y="2648613"/>
            <a:ext cx="1233405" cy="49235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9" y="2452789"/>
            <a:ext cx="967929" cy="39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feld 60"/>
          <p:cNvSpPr txBox="1"/>
          <p:nvPr/>
        </p:nvSpPr>
        <p:spPr>
          <a:xfrm>
            <a:off x="2983651" y="5397023"/>
            <a:ext cx="3496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</a:rPr>
              <a:t>Упор на объемы производства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</a:rPr>
              <a:t>Низкая стоимость рабочей силы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</a:rPr>
              <a:t>Низкие экологические стандарты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</a:rPr>
              <a:t>Низкие стандарты безопасности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</a:rPr>
              <a:t>Меньше выходных и т.д.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</a:rPr>
              <a:t>Частично субсидируемое производство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6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80" y="5483125"/>
            <a:ext cx="1295920" cy="97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800221"/>
            <a:ext cx="1631564" cy="142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15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79328" y="1124744"/>
            <a:ext cx="3904640" cy="26048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dirty="0" smtClean="0"/>
              <a:t>«Клон»/«</a:t>
            </a:r>
            <a:r>
              <a:rPr lang="ru-RU" dirty="0" err="1" smtClean="0"/>
              <a:t>Новодел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bg1"/>
                </a:solidFill>
              </a:rPr>
              <a:t>Но действительно ли он «дешевле»</a:t>
            </a:r>
            <a:r>
              <a:rPr lang="en-US" b="0" dirty="0" smtClean="0">
                <a:solidFill>
                  <a:schemeClr val="bg1"/>
                </a:solidFill>
              </a:rPr>
              <a:t>?</a:t>
            </a:r>
            <a:endParaRPr lang="en-US" b="0" dirty="0">
              <a:solidFill>
                <a:schemeClr val="bg1"/>
              </a:solidFill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28" y="1484784"/>
            <a:ext cx="390464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hteck 36"/>
          <p:cNvSpPr/>
          <p:nvPr/>
        </p:nvSpPr>
        <p:spPr>
          <a:xfrm>
            <a:off x="4860032" y="1124744"/>
            <a:ext cx="3904640" cy="2592660"/>
          </a:xfrm>
          <a:prstGeom prst="rect">
            <a:avLst/>
          </a:prstGeom>
          <a:solidFill>
            <a:srgbClr val="7A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dirty="0" smtClean="0"/>
              <a:t>Восстановленный картридж</a:t>
            </a:r>
            <a:endParaRPr lang="de-DE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390464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Inhaltsplatzhalter 2"/>
          <p:cNvSpPr>
            <a:spLocks noGrp="1"/>
          </p:cNvSpPr>
          <p:nvPr>
            <p:ph idx="1"/>
          </p:nvPr>
        </p:nvSpPr>
        <p:spPr>
          <a:xfrm>
            <a:off x="323526" y="3745210"/>
            <a:ext cx="4176466" cy="2707779"/>
          </a:xfr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1-2 цикла</a:t>
            </a:r>
            <a:endParaRPr lang="en-US" sz="1600" b="0" kern="12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Только заправка</a:t>
            </a:r>
            <a:endParaRPr lang="en-US" sz="1600" b="1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Головная боль для </a:t>
            </a:r>
            <a:r>
              <a:rPr lang="en-US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MPS</a:t>
            </a:r>
            <a:endParaRPr lang="en-US" sz="1600" b="1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Только для охотников за ценой</a:t>
            </a:r>
            <a:endPara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endParaRPr lang="en-US" sz="6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Высокая конкуренция по цене среди однотипных продуктов</a:t>
            </a:r>
            <a:endPara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Нет починки – проблемы с интеллектуальной собственностью</a:t>
            </a:r>
            <a:endPara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sp>
        <p:nvSpPr>
          <p:cNvPr id="40" name="Inhaltsplatzhalter 2"/>
          <p:cNvSpPr txBox="1">
            <a:spLocks/>
          </p:cNvSpPr>
          <p:nvPr/>
        </p:nvSpPr>
        <p:spPr bwMode="auto">
          <a:xfrm>
            <a:off x="4644008" y="3745210"/>
            <a:ext cx="4499992" cy="270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 b="1">
                <a:solidFill>
                  <a:srgbClr val="0070C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400" b="1">
                <a:solidFill>
                  <a:srgbClr val="0070C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000" b="1">
                <a:solidFill>
                  <a:srgbClr val="0070C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 b="1">
                <a:solidFill>
                  <a:srgbClr val="0070C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До 7 циклов с </a:t>
            </a:r>
            <a:r>
              <a:rPr lang="ru-RU" sz="1600" kern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фотовалом</a:t>
            </a: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 </a:t>
            </a:r>
            <a:r>
              <a:rPr lang="en-US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Mitsubishi</a:t>
            </a:r>
            <a:endParaRPr lang="en-US" sz="1600" b="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Заправка и восстановление</a:t>
            </a:r>
            <a:endPara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Пригоден для </a:t>
            </a:r>
            <a:r>
              <a:rPr lang="en-US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MPS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Для потребителей, ориентированных на качество, но чувствительных к цене</a:t>
            </a:r>
            <a:endPara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Высокое качество по доступной цене, больше покупателей и меньше конкуренции</a:t>
            </a:r>
            <a:endPara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Защита по праву первой покупки</a:t>
            </a:r>
            <a:endParaRPr lang="en-US" sz="16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8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679890"/>
              </p:ext>
            </p:extLst>
          </p:nvPr>
        </p:nvGraphicFramePr>
        <p:xfrm>
          <a:off x="197767" y="1610464"/>
          <a:ext cx="8748466" cy="36576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646041"/>
                <a:gridCol w="1656184"/>
                <a:gridCol w="2304256"/>
                <a:gridCol w="2141985"/>
              </a:tblGrid>
              <a:tr h="72008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200" b="1" kern="1200" noProof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sz="1200" b="1" kern="1200" noProof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200" b="1" kern="120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Параметр</a:t>
                      </a:r>
                      <a:endParaRPr lang="en-US" sz="12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CB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kern="1200" noProof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200" noProof="0" dirty="0" smtClean="0">
                          <a:solidFill>
                            <a:schemeClr val="bg1"/>
                          </a:solidFill>
                        </a:rPr>
                        <a:t>Пороговая величина загрязнения, определенная LGA</a:t>
                      </a:r>
                      <a:endParaRPr lang="en-US" sz="1200" noProof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CB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noProof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200" noProof="0" dirty="0" smtClean="0">
                          <a:solidFill>
                            <a:schemeClr val="bg1"/>
                          </a:solidFill>
                        </a:rPr>
                        <a:t>Универсальный тонер</a:t>
                      </a:r>
                      <a:endParaRPr lang="en-US" sz="1200" noProof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200" noProof="0" dirty="0" smtClean="0">
                          <a:solidFill>
                            <a:schemeClr val="bg1"/>
                          </a:solidFill>
                        </a:rPr>
                        <a:t>UT1913</a:t>
                      </a:r>
                      <a:endParaRPr lang="en-US" sz="120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CB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noProof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200" noProof="0" dirty="0" smtClean="0">
                          <a:solidFill>
                            <a:schemeClr val="bg1"/>
                          </a:solidFill>
                        </a:rPr>
                        <a:t>Дешевый</a:t>
                      </a:r>
                      <a:r>
                        <a:rPr lang="ru-RU" sz="1200" baseline="0" noProof="0" dirty="0" smtClean="0">
                          <a:solidFill>
                            <a:schemeClr val="bg1"/>
                          </a:solidFill>
                        </a:rPr>
                        <a:t> многоцелевой тонер</a:t>
                      </a:r>
                      <a:endParaRPr lang="en-US" sz="1200" noProof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CB77"/>
                    </a:solidFill>
                  </a:tcPr>
                </a:tc>
              </a:tr>
              <a:tr h="324299">
                <a:tc>
                  <a:txBody>
                    <a:bodyPr/>
                    <a:lstStyle/>
                    <a:p>
                      <a:r>
                        <a:rPr lang="ru-RU" sz="1200" b="0" noProof="0" dirty="0" smtClean="0">
                          <a:solidFill>
                            <a:schemeClr val="tx1"/>
                          </a:solidFill>
                        </a:rPr>
                        <a:t>Общее</a:t>
                      </a:r>
                      <a:r>
                        <a:rPr lang="ru-RU" sz="1200" b="0" baseline="0" noProof="0" dirty="0" smtClean="0">
                          <a:solidFill>
                            <a:schemeClr val="tx1"/>
                          </a:solidFill>
                        </a:rPr>
                        <a:t> кол-во летуч. орг. веществ </a:t>
                      </a:r>
                      <a:r>
                        <a:rPr lang="en-US" sz="1200" b="0" baseline="0" noProof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200" b="0" baseline="0" noProof="0" dirty="0" smtClean="0">
                          <a:solidFill>
                            <a:schemeClr val="tx1"/>
                          </a:solidFill>
                        </a:rPr>
                        <a:t>в диапазоне</a:t>
                      </a:r>
                      <a:r>
                        <a:rPr lang="en-US" sz="1200" b="0" baseline="0" noProof="0" dirty="0" smtClean="0">
                          <a:solidFill>
                            <a:schemeClr val="tx1"/>
                          </a:solidFill>
                        </a:rPr>
                        <a:t> C</a:t>
                      </a:r>
                      <a:r>
                        <a:rPr lang="en-US" sz="1200" b="0" baseline="-25000" noProof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en-US" sz="1200" b="0" baseline="0" noProof="0" dirty="0" smtClean="0">
                          <a:solidFill>
                            <a:schemeClr val="tx1"/>
                          </a:solidFill>
                        </a:rPr>
                        <a:t> – C</a:t>
                      </a:r>
                      <a:r>
                        <a:rPr lang="en-US" sz="1200" b="0" baseline="-25000" noProof="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&lt; 300 </a:t>
                      </a:r>
                      <a:r>
                        <a:rPr lang="ru-RU" sz="1200" b="0" noProof="0" dirty="0" smtClean="0">
                          <a:solidFill>
                            <a:schemeClr val="tx1"/>
                          </a:solidFill>
                        </a:rPr>
                        <a:t>мг/кг</a:t>
                      </a:r>
                      <a:endParaRPr lang="en-U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 dirty="0" smtClean="0">
                          <a:solidFill>
                            <a:srgbClr val="006600"/>
                          </a:solidFill>
                        </a:rPr>
                        <a:t>80 </a:t>
                      </a:r>
                      <a:r>
                        <a:rPr lang="ru-RU" sz="1200" b="0" noProof="0" dirty="0" smtClean="0">
                          <a:solidFill>
                            <a:srgbClr val="006600"/>
                          </a:solidFill>
                        </a:rPr>
                        <a:t>мг/кг</a:t>
                      </a:r>
                      <a:endParaRPr lang="en-US" sz="1200" b="0" noProof="0" dirty="0">
                        <a:solidFill>
                          <a:srgbClr val="0066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 dirty="0" smtClean="0">
                          <a:solidFill>
                            <a:srgbClr val="C00000"/>
                          </a:solidFill>
                        </a:rPr>
                        <a:t>437 </a:t>
                      </a:r>
                      <a:r>
                        <a:rPr lang="ru-RU" sz="1200" b="0" noProof="0" dirty="0" smtClean="0">
                          <a:solidFill>
                            <a:srgbClr val="C00000"/>
                          </a:solidFill>
                        </a:rPr>
                        <a:t>мг/кг</a:t>
                      </a:r>
                      <a:endParaRPr lang="en-US" sz="1200" b="0" noProof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299">
                <a:tc>
                  <a:txBody>
                    <a:bodyPr/>
                    <a:lstStyle/>
                    <a:p>
                      <a:r>
                        <a:rPr lang="ru-RU" sz="1200" b="0" noProof="0" dirty="0" smtClean="0">
                          <a:solidFill>
                            <a:schemeClr val="tx1"/>
                          </a:solidFill>
                        </a:rPr>
                        <a:t>Летучие канцерогены, мутагены и опасные для беременных токсины категорий </a:t>
                      </a:r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1A </a:t>
                      </a:r>
                      <a:r>
                        <a:rPr lang="ru-RU" sz="1200" b="0" noProof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 1B </a:t>
                      </a:r>
                      <a:r>
                        <a:rPr lang="ru-RU" sz="1200" b="0" noProof="0" dirty="0" smtClean="0">
                          <a:solidFill>
                            <a:schemeClr val="tx1"/>
                          </a:solidFill>
                        </a:rPr>
                        <a:t>и/или</a:t>
                      </a:r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 1 </a:t>
                      </a:r>
                      <a:r>
                        <a:rPr lang="ru-RU" sz="1200" b="0" noProof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 2 </a:t>
                      </a:r>
                      <a:r>
                        <a:rPr lang="ru-RU" sz="1200" b="0" noProof="0" dirty="0" smtClean="0">
                          <a:solidFill>
                            <a:schemeClr val="tx1"/>
                          </a:solidFill>
                        </a:rPr>
                        <a:t>и групп </a:t>
                      </a:r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A </a:t>
                      </a:r>
                      <a:r>
                        <a:rPr lang="ru-RU" sz="1200" b="0" noProof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r>
                        <a:rPr lang="en-US" sz="1200" b="0" baseline="0" noProof="0" dirty="0" smtClean="0">
                          <a:solidFill>
                            <a:schemeClr val="tx1"/>
                          </a:solidFill>
                        </a:rPr>
                        <a:t> B </a:t>
                      </a:r>
                      <a:r>
                        <a:rPr lang="ru-RU" sz="1200" b="0" baseline="0" noProof="0" dirty="0" smtClean="0">
                          <a:solidFill>
                            <a:schemeClr val="tx1"/>
                          </a:solidFill>
                        </a:rPr>
                        <a:t>соответственно</a:t>
                      </a:r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200" b="0" noProof="0" dirty="0" smtClean="0">
                          <a:solidFill>
                            <a:schemeClr val="tx1"/>
                          </a:solidFill>
                        </a:rPr>
                        <a:t>каждый </a:t>
                      </a:r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≤ </a:t>
                      </a:r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ru-RU" sz="1200" b="0" noProof="0" dirty="0" smtClean="0">
                          <a:solidFill>
                            <a:schemeClr val="tx1"/>
                          </a:solidFill>
                        </a:rPr>
                        <a:t>мг/кг</a:t>
                      </a:r>
                      <a:endParaRPr lang="en-U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200" b="0" noProof="0" dirty="0" smtClean="0">
                          <a:solidFill>
                            <a:srgbClr val="006600"/>
                          </a:solidFill>
                        </a:rPr>
                        <a:t>не</a:t>
                      </a:r>
                      <a:r>
                        <a:rPr lang="ru-RU" sz="1200" b="0" baseline="0" noProof="0" dirty="0" smtClean="0">
                          <a:solidFill>
                            <a:srgbClr val="006600"/>
                          </a:solidFill>
                        </a:rPr>
                        <a:t> обнаружено</a:t>
                      </a:r>
                      <a:endParaRPr lang="en-US" sz="1200" b="0" noProof="0" dirty="0">
                        <a:solidFill>
                          <a:srgbClr val="006600"/>
                        </a:solidFill>
                      </a:endParaRPr>
                    </a:p>
                    <a:p>
                      <a:pPr algn="ctr"/>
                      <a:endParaRPr lang="en-US" sz="1200" b="0" noProof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0" noProof="0" dirty="0" smtClean="0">
                          <a:solidFill>
                            <a:srgbClr val="C00000"/>
                          </a:solidFill>
                        </a:rPr>
                        <a:t>2,1</a:t>
                      </a:r>
                      <a:r>
                        <a:rPr lang="ru-RU" sz="1200" b="0" noProof="0" dirty="0" smtClean="0">
                          <a:solidFill>
                            <a:srgbClr val="C00000"/>
                          </a:solidFill>
                        </a:rPr>
                        <a:t> мг/кг</a:t>
                      </a:r>
                      <a:endParaRPr lang="en-US" sz="1200" b="0" noProof="0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en-US" sz="1200" b="0" noProof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299">
                <a:tc>
                  <a:txBody>
                    <a:bodyPr/>
                    <a:lstStyle/>
                    <a:p>
                      <a:r>
                        <a:rPr lang="ru-RU" sz="1200" b="0" noProof="0" dirty="0" smtClean="0">
                          <a:solidFill>
                            <a:schemeClr val="tx1"/>
                          </a:solidFill>
                        </a:rPr>
                        <a:t>Вещества, перечисленные в Приложении</a:t>
                      </a:r>
                      <a:r>
                        <a:rPr lang="ru-RU" sz="1200" b="0" baseline="0" noProof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baseline="0" noProof="0" dirty="0" smtClean="0">
                          <a:solidFill>
                            <a:schemeClr val="tx1"/>
                          </a:solidFill>
                        </a:rPr>
                        <a:t>VI </a:t>
                      </a:r>
                      <a:r>
                        <a:rPr lang="ru-RU" sz="1200" b="0" baseline="0" noProof="0" dirty="0" smtClean="0">
                          <a:solidFill>
                            <a:schemeClr val="tx1"/>
                          </a:solidFill>
                        </a:rPr>
                        <a:t>регламента</a:t>
                      </a:r>
                      <a:r>
                        <a:rPr lang="en-US" sz="1200" b="0" baseline="0" noProof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200" b="0" baseline="0" noProof="0" dirty="0" smtClean="0">
                          <a:solidFill>
                            <a:schemeClr val="tx1"/>
                          </a:solidFill>
                        </a:rPr>
                        <a:t>ЕС</a:t>
                      </a:r>
                      <a:r>
                        <a:rPr lang="en-US" sz="1200" b="0" baseline="0" noProof="0" dirty="0" smtClean="0">
                          <a:solidFill>
                            <a:schemeClr val="tx1"/>
                          </a:solidFill>
                        </a:rPr>
                        <a:t> No. 1272/2008 (</a:t>
                      </a:r>
                      <a:r>
                        <a:rPr lang="ru-RU" sz="1200" b="0" baseline="0" noProof="0" dirty="0" smtClean="0">
                          <a:solidFill>
                            <a:schemeClr val="tx1"/>
                          </a:solidFill>
                        </a:rPr>
                        <a:t>СГС</a:t>
                      </a:r>
                      <a:r>
                        <a:rPr lang="en-US" sz="1200" b="0" baseline="0" noProof="0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ru-RU" sz="1200" b="0" baseline="0" noProof="0" dirty="0" smtClean="0">
                          <a:solidFill>
                            <a:schemeClr val="tx1"/>
                          </a:solidFill>
                        </a:rPr>
                        <a:t>как ингаляционные </a:t>
                      </a:r>
                      <a:r>
                        <a:rPr lang="en-US" sz="1200" b="0" baseline="0" noProof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ru-RU" sz="1200" b="0" baseline="0" noProof="0" dirty="0" smtClean="0">
                          <a:solidFill>
                            <a:schemeClr val="tx1"/>
                          </a:solidFill>
                        </a:rPr>
                        <a:t>Кат.</a:t>
                      </a:r>
                      <a:r>
                        <a:rPr lang="en-US" sz="1200" b="0" baseline="0" noProof="0" dirty="0" smtClean="0">
                          <a:solidFill>
                            <a:schemeClr val="tx1"/>
                          </a:solidFill>
                        </a:rPr>
                        <a:t>1)</a:t>
                      </a:r>
                      <a:r>
                        <a:rPr lang="ru-RU" sz="1200" b="0" baseline="0" noProof="0" dirty="0" smtClean="0">
                          <a:solidFill>
                            <a:schemeClr val="tx1"/>
                          </a:solidFill>
                        </a:rPr>
                        <a:t>, кожные аллергены</a:t>
                      </a:r>
                      <a:r>
                        <a:rPr lang="en-US" sz="1200" b="0" baseline="0" noProof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ru-RU" sz="1200" b="0" baseline="0" noProof="0" dirty="0" smtClean="0">
                          <a:solidFill>
                            <a:schemeClr val="tx1"/>
                          </a:solidFill>
                        </a:rPr>
                        <a:t>Кат</a:t>
                      </a:r>
                      <a:r>
                        <a:rPr lang="en-US" sz="1200" b="0" baseline="0" noProof="0" dirty="0" smtClean="0">
                          <a:solidFill>
                            <a:schemeClr val="tx1"/>
                          </a:solidFill>
                        </a:rPr>
                        <a:t>. 1) </a:t>
                      </a:r>
                      <a:r>
                        <a:rPr lang="ru-RU" sz="1200" b="0" baseline="0" noProof="0" dirty="0" smtClean="0">
                          <a:solidFill>
                            <a:schemeClr val="tx1"/>
                          </a:solidFill>
                        </a:rPr>
                        <a:t>и раздражители по классификациям </a:t>
                      </a:r>
                      <a:r>
                        <a:rPr lang="en-US" sz="1200" b="0" baseline="0" noProof="0" dirty="0" smtClean="0">
                          <a:solidFill>
                            <a:schemeClr val="tx1"/>
                          </a:solidFill>
                        </a:rPr>
                        <a:t>TRGS 907</a:t>
                      </a:r>
                      <a:r>
                        <a:rPr lang="ru-RU" sz="1200" b="0" baseline="0" noProof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200" b="0" baseline="0" noProof="0" dirty="0" smtClean="0">
                          <a:solidFill>
                            <a:schemeClr val="tx1"/>
                          </a:solidFill>
                        </a:rPr>
                        <a:t>MAK </a:t>
                      </a:r>
                      <a:r>
                        <a:rPr lang="ru-RU" sz="1200" b="0" baseline="0" noProof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r>
                        <a:rPr lang="en-US" sz="1200" b="0" baseline="0" noProof="0" dirty="0" smtClean="0">
                          <a:solidFill>
                            <a:schemeClr val="tx1"/>
                          </a:solidFill>
                        </a:rPr>
                        <a:t> BAT Value List</a:t>
                      </a:r>
                      <a:endParaRPr lang="en-U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≤ 40 </a:t>
                      </a:r>
                      <a:r>
                        <a:rPr lang="ru-RU" sz="1200" b="0" noProof="0" dirty="0" smtClean="0">
                          <a:solidFill>
                            <a:schemeClr val="tx1"/>
                          </a:solidFill>
                        </a:rPr>
                        <a:t>мг/кг</a:t>
                      </a:r>
                      <a:r>
                        <a:rPr lang="ru-RU" sz="1200" b="0" baseline="0" noProof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ru-RU" sz="1200" b="0" noProof="0" dirty="0" smtClean="0">
                          <a:solidFill>
                            <a:schemeClr val="tx1"/>
                          </a:solidFill>
                        </a:rPr>
                        <a:t>всего</a:t>
                      </a:r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200" b="0" noProof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b="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200" b="0" baseline="0" noProof="0" dirty="0" smtClean="0">
                          <a:solidFill>
                            <a:srgbClr val="006600"/>
                          </a:solidFill>
                        </a:rPr>
                        <a:t>не обнаружено</a:t>
                      </a:r>
                      <a:endParaRPr lang="en-US" sz="1200" b="0" noProof="0" dirty="0" smtClean="0">
                        <a:solidFill>
                          <a:srgbClr val="006600"/>
                        </a:solidFill>
                      </a:endParaRPr>
                    </a:p>
                    <a:p>
                      <a:pPr algn="ctr"/>
                      <a:endParaRPr lang="en-US" sz="1200" b="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b="0" noProof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b="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2,5 </a:t>
                      </a:r>
                      <a:r>
                        <a:rPr lang="ru-RU" sz="1200" b="0" noProof="0" dirty="0" smtClean="0">
                          <a:solidFill>
                            <a:schemeClr val="tx1"/>
                          </a:solidFill>
                        </a:rPr>
                        <a:t>мг/кг</a:t>
                      </a:r>
                      <a:endParaRPr lang="en-US" sz="1200" b="0" noProof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b="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b="0" noProof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Textfeld 16"/>
          <p:cNvSpPr txBox="1"/>
          <p:nvPr/>
        </p:nvSpPr>
        <p:spPr>
          <a:xfrm>
            <a:off x="179512" y="5373216"/>
            <a:ext cx="8784976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Дешевые тонеры превышают </a:t>
            </a:r>
            <a:r>
              <a:rPr lang="ru-RU" sz="16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показатели качественного тонера от 3,5 </a:t>
            </a:r>
            <a:r>
              <a:rPr lang="ru-RU" sz="16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до 7 раз!</a:t>
            </a:r>
            <a:r>
              <a:rPr lang="en-US" sz="16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endParaRPr lang="en-US" sz="1600" b="1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372200" y="6395980"/>
            <a:ext cx="2736304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All brand names and trademarks are the property of their respective owners. Product names mentioned are intended to show compatibility only. 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80728"/>
          </a:xfrm>
          <a:solidFill>
            <a:srgbClr val="0066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altLang="ja-JP" sz="2200" b="0" kern="1200" dirty="0" smtClean="0">
                <a:solidFill>
                  <a:schemeClr val="bg1"/>
                </a:solidFill>
              </a:rPr>
              <a:t>Качественные тонеры проходят тестирование на выбросы вредных веществ, чего не скажешь о дешевом тонере с Юго-Востока</a:t>
            </a:r>
            <a:r>
              <a:rPr lang="en-US" altLang="ja-JP" sz="2200" b="0" kern="1200" dirty="0" smtClean="0">
                <a:solidFill>
                  <a:schemeClr val="bg1"/>
                </a:solidFill>
              </a:rPr>
              <a:t>.</a:t>
            </a:r>
            <a:endParaRPr lang="en-US" altLang="ja-JP" sz="2200" b="0" kern="1200" dirty="0">
              <a:solidFill>
                <a:schemeClr val="bg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79511" y="1052736"/>
            <a:ext cx="1224137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1600" b="1" dirty="0" smtClean="0">
                <a:solidFill>
                  <a:srgbClr val="C00000"/>
                </a:solidFill>
              </a:rPr>
              <a:t>Пример</a:t>
            </a:r>
            <a:r>
              <a:rPr lang="en-US" sz="1600" b="1" dirty="0" smtClean="0">
                <a:solidFill>
                  <a:srgbClr val="C00000"/>
                </a:solidFill>
              </a:rPr>
              <a:t>:</a:t>
            </a:r>
            <a:endParaRPr lang="en-US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79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49"/>
          </a:xfrm>
          <a:solidFill>
            <a:srgbClr val="0066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0" kern="1200" dirty="0" smtClean="0">
                <a:solidFill>
                  <a:schemeClr val="bg1"/>
                </a:solidFill>
              </a:rPr>
              <a:t>Что нас ждет в будущем</a:t>
            </a:r>
            <a:r>
              <a:rPr lang="en-US" b="0" kern="1200" dirty="0" smtClean="0">
                <a:solidFill>
                  <a:schemeClr val="bg1"/>
                </a:solidFill>
              </a:rPr>
              <a:t>?</a:t>
            </a:r>
            <a:endParaRPr lang="en-US" b="0" kern="12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0" y="694437"/>
            <a:ext cx="9144000" cy="646331"/>
          </a:xfrm>
          <a:prstGeom prst="rect">
            <a:avLst/>
          </a:prstGeom>
          <a:solidFill>
            <a:srgbClr val="7ABC32"/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Нормативные акты о круговой экономике поддержат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endParaRPr lang="de-DE" b="1" dirty="0" smtClean="0">
              <a:solidFill>
                <a:schemeClr val="bg1"/>
              </a:solidFill>
            </a:endParaRPr>
          </a:p>
          <a:p>
            <a:pPr algn="l"/>
            <a:r>
              <a:rPr lang="ru-RU" b="1" dirty="0" smtClean="0">
                <a:solidFill>
                  <a:schemeClr val="bg1"/>
                </a:solidFill>
              </a:rPr>
              <a:t>восстановленные картриджи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936" y="2708920"/>
            <a:ext cx="3075372" cy="180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2740"/>
            <a:ext cx="3059832" cy="180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31" y="2684959"/>
            <a:ext cx="3075373" cy="182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0" y="1358901"/>
            <a:ext cx="9153897" cy="5372670"/>
          </a:xfr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266700" indent="-266700">
              <a:spcBef>
                <a:spcPts val="3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• </a:t>
            </a:r>
            <a:r>
              <a:rPr lang="ru-RU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Будут созданы равные условия для рынков новых и</a:t>
            </a:r>
          </a:p>
          <a:p>
            <a:pPr marL="266700" indent="-266700">
              <a:spcBef>
                <a:spcPts val="3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ru-RU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восстановленных / подержанных товаров</a:t>
            </a:r>
            <a:r>
              <a: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.</a:t>
            </a:r>
            <a:endParaRPr lang="en-US" sz="1500" kern="1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0" indent="0">
              <a:spcBef>
                <a:spcPts val="3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15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• </a:t>
            </a:r>
            <a:r>
              <a:rPr lang="ru-RU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Будут укреплены как права </a:t>
            </a:r>
            <a:r>
              <a: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OEM</a:t>
            </a:r>
            <a:r>
              <a:rPr lang="ru-RU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и правообладателей, так и права вторичных пользователей</a:t>
            </a:r>
            <a:r>
              <a: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.</a:t>
            </a:r>
            <a:endParaRPr lang="en-US" sz="1500" kern="1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0" indent="0">
              <a:spcBef>
                <a:spcPts val="3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15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• </a:t>
            </a:r>
            <a:r>
              <a:rPr lang="ru-RU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Конструкция должна будет учитывать возможность повторного использования, переработки и восстановления</a:t>
            </a:r>
            <a:r>
              <a: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.</a:t>
            </a:r>
            <a:endParaRPr lang="en-US" sz="1500" kern="1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0" indent="0">
              <a:spcBef>
                <a:spcPts val="3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15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• </a:t>
            </a:r>
            <a:r>
              <a:rPr lang="ru-RU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Показатели качества повторно используемых картриджей должны проверяться и информация об их уровне качества должна раскрываться</a:t>
            </a:r>
            <a:r>
              <a: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.</a:t>
            </a:r>
            <a:endParaRPr lang="en-US" sz="1500" kern="1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0" indent="0">
              <a:spcBef>
                <a:spcPts val="3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15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• </a:t>
            </a:r>
            <a:r>
              <a:rPr lang="ru-RU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Будет решаться проблема тайного импорта клонов</a:t>
            </a:r>
            <a:r>
              <a: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.</a:t>
            </a:r>
            <a:endParaRPr lang="en-US" sz="1500" kern="1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0" indent="0">
              <a:spcBef>
                <a:spcPts val="3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15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• </a:t>
            </a:r>
            <a:r>
              <a:rPr lang="ru-RU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Будет предоставлен доступ к сведениям о конструкции картриджей и спецификациям расходных материалов</a:t>
            </a:r>
            <a:r>
              <a: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.</a:t>
            </a:r>
            <a:endParaRPr lang="en-US" sz="1500" kern="1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180975" indent="-180975">
              <a:spcBef>
                <a:spcPts val="3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15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• </a:t>
            </a:r>
            <a:r>
              <a:rPr lang="ru-RU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Нормативы по </a:t>
            </a:r>
            <a:r>
              <a:rPr lang="ru-RU" sz="15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экологичным</a:t>
            </a:r>
            <a:r>
              <a:rPr lang="ru-RU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закупкам будут пересмотрены в пользу </a:t>
            </a:r>
            <a:r>
              <a: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‘</a:t>
            </a:r>
            <a:r>
              <a:rPr lang="ru-RU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восстановленных и заправленных картриджей</a:t>
            </a:r>
            <a:r>
              <a: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’</a:t>
            </a:r>
            <a:r>
              <a:rPr lang="ru-RU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.</a:t>
            </a:r>
            <a:endParaRPr lang="en-US" sz="1500" kern="1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180975" indent="-180975">
              <a:spcBef>
                <a:spcPts val="3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15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• </a:t>
            </a:r>
            <a:r>
              <a:rPr lang="ru-RU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На все упаковки должна будет наноситься информация для потребителей об уровне качества</a:t>
            </a:r>
            <a:r>
              <a: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(‘</a:t>
            </a:r>
            <a:r>
              <a:rPr lang="ru-RU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доля отказов</a:t>
            </a:r>
            <a:r>
              <a: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’)</a:t>
            </a:r>
            <a:r>
              <a:rPr lang="ru-RU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, который может ожидать пользователь</a:t>
            </a:r>
            <a:r>
              <a: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.</a:t>
            </a:r>
            <a:endParaRPr lang="en-US" sz="1500" kern="1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0" indent="0">
              <a:spcBef>
                <a:spcPts val="3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15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• </a:t>
            </a:r>
            <a:r>
              <a:rPr lang="ru-RU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Будут определены корректные выражения для описания новых и повторно используемых картриджей</a:t>
            </a:r>
            <a:r>
              <a: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.</a:t>
            </a:r>
            <a:endParaRPr lang="en-US" sz="1500" kern="1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0" indent="0">
              <a:spcBef>
                <a:spcPts val="3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tabLst>
                <a:tab pos="180975" algn="l"/>
              </a:tabLst>
            </a:pPr>
            <a:r>
              <a:rPr lang="en-US" sz="15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• </a:t>
            </a:r>
            <a:r>
              <a:rPr lang="ru-RU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Добровольное Соглашение будет пересмотрено так, чтобы данные о возвратах, повторном использовании и переработке регулярно собирались и публиковались</a:t>
            </a:r>
            <a:r>
              <a: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.</a:t>
            </a:r>
            <a:endParaRPr lang="en-US" sz="1500" kern="1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180975" indent="-180975">
              <a:spcBef>
                <a:spcPts val="3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15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• </a:t>
            </a:r>
            <a:r>
              <a:rPr lang="ru-RU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Сфера деятельности производителей картриджей расширится на продвижение повторного использования как альтернативы возврату.</a:t>
            </a:r>
            <a:endParaRPr lang="en-US" sz="1500" kern="1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88024" y="6381328"/>
            <a:ext cx="4355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Taken from the “Study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on the implementation of product design requirements set out in Article 4 of the WEEE Directive</a:t>
            </a: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The case of re-usability of printer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cartridges”, January 2018.</a:t>
            </a:r>
            <a:endParaRPr lang="de-DE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0"/>
            <a:ext cx="1778695" cy="178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8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" b="1246"/>
          <a:stretch/>
        </p:blipFill>
        <p:spPr bwMode="auto">
          <a:xfrm>
            <a:off x="3042084" y="2712740"/>
            <a:ext cx="3059831" cy="180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49"/>
          </a:xfrm>
          <a:solidFill>
            <a:srgbClr val="0066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0" kern="1200" dirty="0" smtClean="0">
                <a:solidFill>
                  <a:schemeClr val="bg1"/>
                </a:solidFill>
              </a:rPr>
              <a:t>Что нас ждет в будущем</a:t>
            </a:r>
            <a:r>
              <a:rPr lang="en-US" b="0" kern="1200" dirty="0" smtClean="0">
                <a:solidFill>
                  <a:schemeClr val="bg1"/>
                </a:solidFill>
              </a:rPr>
              <a:t>?</a:t>
            </a:r>
            <a:endParaRPr lang="en-US" b="0" kern="12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0" y="694437"/>
            <a:ext cx="91440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Некоторые тенденции снизят преимущества по цене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endParaRPr lang="de-DE" b="1" dirty="0" smtClean="0">
              <a:solidFill>
                <a:schemeClr val="bg1"/>
              </a:solidFill>
            </a:endParaRPr>
          </a:p>
          <a:p>
            <a:pPr algn="l"/>
            <a:r>
              <a:rPr lang="ru-RU" b="1" dirty="0" smtClean="0">
                <a:solidFill>
                  <a:schemeClr val="bg1"/>
                </a:solidFill>
              </a:rPr>
              <a:t>для </a:t>
            </a:r>
            <a:r>
              <a:rPr lang="ru-RU" b="1" dirty="0" err="1" smtClean="0">
                <a:solidFill>
                  <a:schemeClr val="bg1"/>
                </a:solidFill>
              </a:rPr>
              <a:t>новоделов</a:t>
            </a:r>
            <a:r>
              <a:rPr lang="ru-RU" b="1" dirty="0" smtClean="0">
                <a:solidFill>
                  <a:schemeClr val="bg1"/>
                </a:solidFill>
              </a:rPr>
              <a:t> / клонов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0" y="1358901"/>
            <a:ext cx="9153897" cy="5372670"/>
          </a:xfr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266700" indent="-2667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• </a:t>
            </a:r>
            <a:r>
              <a:rPr lang="ru-RU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Рост стоимости рабочей силы</a:t>
            </a:r>
            <a:endPara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• </a:t>
            </a:r>
            <a:r>
              <a:rPr lang="ru-RU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Новые экологические ограничения</a:t>
            </a:r>
            <a:endPara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• </a:t>
            </a:r>
            <a:r>
              <a:rPr lang="ru-RU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Рост стоимости сырья</a:t>
            </a:r>
            <a:endPara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• </a:t>
            </a:r>
            <a:r>
              <a:rPr lang="ru-RU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Ограничения по импорту бумаги, пластика и иных отходов</a:t>
            </a:r>
            <a:endParaRPr lang="en-US" sz="1600" kern="1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• </a:t>
            </a:r>
            <a:r>
              <a:rPr lang="ru-RU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Крупные игроки теперь торгуются на бирже и должны генерировать и показывать прибыль</a:t>
            </a:r>
            <a:endParaRPr lang="en-US" sz="1600" kern="1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• </a:t>
            </a:r>
            <a:r>
              <a:rPr lang="ru-RU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Улучшается защита интеллектуальной собственности</a:t>
            </a:r>
            <a:endPara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• </a:t>
            </a:r>
            <a:r>
              <a:rPr lang="ru-RU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Рост стоимости транспортировки</a:t>
            </a:r>
            <a:endParaRPr lang="en-US" sz="1600" kern="1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0"/>
            <a:ext cx="1778695" cy="178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12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256" y="2060848"/>
            <a:ext cx="9144000" cy="1368152"/>
          </a:xfr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indent="0" algn="ctr">
              <a:spcBef>
                <a:spcPct val="0"/>
              </a:spcBef>
              <a:buNone/>
            </a:pPr>
            <a:r>
              <a:rPr lang="ru-RU" sz="6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Спасибо</a:t>
            </a:r>
            <a:endParaRPr lang="en-US" sz="66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ru-RU" sz="4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на много раз, а не на один</a:t>
            </a:r>
            <a:endParaRPr lang="en-US" sz="4000" b="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C:\Users\vkappius\AppData\Local\Temp\Temp1_praesentation_delacamp.zip\Roboter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940341"/>
            <a:ext cx="1728192" cy="251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vkappius\AppData\Local\Temp\Temp1_praesentation_delacamp.zip\Versand-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6"/>
          <a:stretch/>
        </p:blipFill>
        <p:spPr bwMode="auto">
          <a:xfrm>
            <a:off x="6012160" y="3916701"/>
            <a:ext cx="2531648" cy="251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vkappius\AppData\Local\Temp\Temp1_praesentation_delacamp.zip\Leergu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17842"/>
            <a:ext cx="2531648" cy="253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6012160" y="6525344"/>
            <a:ext cx="2736304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All brand names and trademarks are the property of their respective owners. 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-29568" y="-1537"/>
            <a:ext cx="9173567" cy="707886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endParaRPr lang="de-DE" sz="4000" b="1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0"/>
            <a:ext cx="1778695" cy="178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3" y="706349"/>
            <a:ext cx="2855976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5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49"/>
          </a:xfrm>
          <a:solidFill>
            <a:srgbClr val="006600"/>
          </a:solidFill>
        </p:spPr>
        <p:txBody>
          <a:bodyPr/>
          <a:lstStyle/>
          <a:p>
            <a:pPr algn="ctr"/>
            <a:r>
              <a:rPr lang="ru-RU" b="0" dirty="0">
                <a:solidFill>
                  <a:schemeClr val="bg1"/>
                </a:solidFill>
              </a:rPr>
              <a:t>Устойчивое развитие и концепция круговой </a:t>
            </a:r>
            <a:r>
              <a:rPr lang="ru-RU" b="0" dirty="0" smtClean="0">
                <a:solidFill>
                  <a:schemeClr val="bg1"/>
                </a:solidFill>
              </a:rPr>
              <a:t>экономики – основа индустрии восстановления и починки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460" y="6413266"/>
            <a:ext cx="9121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aseline="30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1</a:t>
            </a:r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Mattias</a:t>
            </a:r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Lindahl</a:t>
            </a:r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, Erik </a:t>
            </a:r>
            <a:r>
              <a:rPr lang="en-US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Sundin</a:t>
            </a:r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and Johan </a:t>
            </a:r>
            <a:r>
              <a:rPr lang="en-US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Östlin</a:t>
            </a:r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: “Environmental Issues within the Remanufacturing Industry” in PROCEEDINGS OF LCE2006 from the 13th CIRP INTERNATIONAL CONFERENCE ON LIFE CYCLE ENGINEERING, pages 447-452, Belgium, 2006. </a:t>
            </a:r>
            <a:endParaRPr lang="en-US" sz="1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-1980728" y="1232177"/>
            <a:ext cx="7227605" cy="4228823"/>
            <a:chOff x="392395" y="1232177"/>
            <a:chExt cx="7227605" cy="4228823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6223" y="2038368"/>
              <a:ext cx="2088232" cy="2902803"/>
            </a:xfrm>
            <a:prstGeom prst="rect">
              <a:avLst/>
            </a:prstGeom>
          </p:spPr>
        </p:pic>
        <p:graphicFrame>
          <p:nvGraphicFramePr>
            <p:cNvPr id="14" name="Diagramm 13"/>
            <p:cNvGraphicFramePr/>
            <p:nvPr>
              <p:extLst>
                <p:ext uri="{D42A27DB-BD31-4B8C-83A1-F6EECF244321}">
                  <p14:modId xmlns:p14="http://schemas.microsoft.com/office/powerpoint/2010/main" val="442464907"/>
                </p:ext>
              </p:extLst>
            </p:nvPr>
          </p:nvGraphicFramePr>
          <p:xfrm>
            <a:off x="1524000" y="1397000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5" name="Gebogener Pfeil 14"/>
            <p:cNvSpPr/>
            <p:nvPr/>
          </p:nvSpPr>
          <p:spPr>
            <a:xfrm rot="14883776">
              <a:off x="392395" y="1232177"/>
              <a:ext cx="4060582" cy="4060582"/>
            </a:xfrm>
            <a:prstGeom prst="circularArrow">
              <a:avLst>
                <a:gd name="adj1" fmla="val 3988"/>
                <a:gd name="adj2" fmla="val 250168"/>
                <a:gd name="adj3" fmla="val 6111625"/>
                <a:gd name="adj4" fmla="val 4438207"/>
                <a:gd name="adj5" fmla="val 4653"/>
              </a:avLst>
            </a:prstGeom>
            <a:solidFill>
              <a:srgbClr val="4BACC6">
                <a:hueOff val="-3973551"/>
                <a:satOff val="15924"/>
                <a:lumOff val="3451"/>
                <a:alphaOff val="0"/>
              </a:srgb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16" name="Gebogener Pfeil 15"/>
            <p:cNvSpPr/>
            <p:nvPr/>
          </p:nvSpPr>
          <p:spPr>
            <a:xfrm rot="18185257">
              <a:off x="526604" y="1255812"/>
              <a:ext cx="4060582" cy="4060582"/>
            </a:xfrm>
            <a:prstGeom prst="circularArrow">
              <a:avLst>
                <a:gd name="adj1" fmla="val 3988"/>
                <a:gd name="adj2" fmla="val 250168"/>
                <a:gd name="adj3" fmla="val 6111625"/>
                <a:gd name="adj4" fmla="val 4438207"/>
                <a:gd name="adj5" fmla="val 4653"/>
              </a:avLst>
            </a:prstGeom>
            <a:solidFill>
              <a:srgbClr val="4BACC6">
                <a:hueOff val="-3973551"/>
                <a:satOff val="15924"/>
                <a:lumOff val="3451"/>
                <a:alphaOff val="0"/>
              </a:srgb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17" name="Textfeld 16"/>
            <p:cNvSpPr txBox="1"/>
            <p:nvPr/>
          </p:nvSpPr>
          <p:spPr>
            <a:xfrm>
              <a:off x="3308375" y="3140968"/>
              <a:ext cx="19552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200" b="1" dirty="0" smtClean="0">
                  <a:solidFill>
                    <a:prstClr val="black"/>
                  </a:solidFill>
                  <a:latin typeface="Calibri"/>
                </a:rPr>
                <a:t>Починка</a:t>
              </a:r>
              <a:endParaRPr lang="en-US" sz="1200" b="1" dirty="0" smtClean="0">
                <a:solidFill>
                  <a:prstClr val="black"/>
                </a:solidFill>
                <a:latin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200" b="1" dirty="0" smtClean="0">
                  <a:solidFill>
                    <a:prstClr val="black"/>
                  </a:solidFill>
                  <a:latin typeface="Calibri"/>
                </a:rPr>
                <a:t>Восстановление</a:t>
              </a:r>
              <a:endParaRPr lang="en-US" sz="1200" b="1" dirty="0" smtClean="0">
                <a:solidFill>
                  <a:prstClr val="black"/>
                </a:solidFill>
                <a:latin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200" b="1" dirty="0" smtClean="0">
                  <a:solidFill>
                    <a:prstClr val="black"/>
                  </a:solidFill>
                  <a:latin typeface="Calibri"/>
                </a:rPr>
                <a:t>Повторное использование</a:t>
              </a:r>
              <a:endParaRPr lang="en-US" sz="1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4571999" y="1124744"/>
            <a:ext cx="453650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точки зрения использования материалов, восстановление – наиболее предпочтительная для экологии альтернатива, поскольку геометрическая форма продукта и связанная с ним экономическая ценность сохраняются.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Воздействие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окружающую среду за счет повторного использования материалов может быть снижено вплоть до 61% по сравнению с производством нового картриджа в случае, если картридж был восстановлен по крайней мере два раза</a:t>
            </a:r>
            <a:r>
              <a:rPr lang="en-US" sz="1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l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Исследование, проведенное Генеральным директоратом по окружающей среде, показало, что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75-80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%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картриджей для принтеров могут быть использованы повторно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Но в действительности повторно используются менее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%.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tabLst>
                <a:tab pos="180975" algn="l"/>
              </a:tabLst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Остальное идет на свалки, сжигается для выработки энергии или перерабатывается в сырье.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15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052842"/>
            <a:ext cx="8738470" cy="559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ihandform 16"/>
          <p:cNvSpPr/>
          <p:nvPr/>
        </p:nvSpPr>
        <p:spPr>
          <a:xfrm>
            <a:off x="1707607" y="3761892"/>
            <a:ext cx="1403670" cy="385805"/>
          </a:xfrm>
          <a:custGeom>
            <a:avLst/>
            <a:gdLst>
              <a:gd name="connsiteX0" fmla="*/ 2162175 w 2162175"/>
              <a:gd name="connsiteY0" fmla="*/ 0 h 352425"/>
              <a:gd name="connsiteX1" fmla="*/ 0 w 2162175"/>
              <a:gd name="connsiteY1" fmla="*/ 0 h 352425"/>
              <a:gd name="connsiteX2" fmla="*/ 0 w 2162175"/>
              <a:gd name="connsiteY2" fmla="*/ 323850 h 352425"/>
              <a:gd name="connsiteX3" fmla="*/ 1876425 w 2162175"/>
              <a:gd name="connsiteY3" fmla="*/ 352425 h 352425"/>
              <a:gd name="connsiteX4" fmla="*/ 2162175 w 2162175"/>
              <a:gd name="connsiteY4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175" h="352425">
                <a:moveTo>
                  <a:pt x="2162175" y="0"/>
                </a:moveTo>
                <a:lnTo>
                  <a:pt x="0" y="0"/>
                </a:lnTo>
                <a:lnTo>
                  <a:pt x="0" y="323850"/>
                </a:lnTo>
                <a:lnTo>
                  <a:pt x="1876425" y="352425"/>
                </a:lnTo>
                <a:lnTo>
                  <a:pt x="2162175" y="0"/>
                </a:lnTo>
                <a:close/>
              </a:path>
            </a:pathLst>
          </a:custGeom>
          <a:solidFill>
            <a:srgbClr val="8DE2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72229" y="3801819"/>
            <a:ext cx="10358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FFFFFF"/>
                </a:solidFill>
              </a:rPr>
              <a:t>Подход </a:t>
            </a:r>
            <a:r>
              <a:rPr lang="en-US" sz="1100" dirty="0" smtClean="0">
                <a:solidFill>
                  <a:srgbClr val="FFFFFF"/>
                </a:solidFill>
              </a:rPr>
              <a:t>OEM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7" name="Freihandform 6"/>
          <p:cNvSpPr/>
          <p:nvPr/>
        </p:nvSpPr>
        <p:spPr>
          <a:xfrm>
            <a:off x="1707607" y="3358444"/>
            <a:ext cx="1763710" cy="352425"/>
          </a:xfrm>
          <a:custGeom>
            <a:avLst/>
            <a:gdLst>
              <a:gd name="connsiteX0" fmla="*/ 2162175 w 2162175"/>
              <a:gd name="connsiteY0" fmla="*/ 0 h 352425"/>
              <a:gd name="connsiteX1" fmla="*/ 0 w 2162175"/>
              <a:gd name="connsiteY1" fmla="*/ 0 h 352425"/>
              <a:gd name="connsiteX2" fmla="*/ 0 w 2162175"/>
              <a:gd name="connsiteY2" fmla="*/ 323850 h 352425"/>
              <a:gd name="connsiteX3" fmla="*/ 1876425 w 2162175"/>
              <a:gd name="connsiteY3" fmla="*/ 352425 h 352425"/>
              <a:gd name="connsiteX4" fmla="*/ 2162175 w 2162175"/>
              <a:gd name="connsiteY4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175" h="352425">
                <a:moveTo>
                  <a:pt x="2162175" y="0"/>
                </a:moveTo>
                <a:lnTo>
                  <a:pt x="0" y="0"/>
                </a:lnTo>
                <a:lnTo>
                  <a:pt x="0" y="323850"/>
                </a:lnTo>
                <a:lnTo>
                  <a:pt x="1876425" y="352425"/>
                </a:lnTo>
                <a:lnTo>
                  <a:pt x="2162175" y="0"/>
                </a:lnTo>
                <a:close/>
              </a:path>
            </a:pathLst>
          </a:custGeom>
          <a:solidFill>
            <a:srgbClr val="3A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839437" y="3319212"/>
            <a:ext cx="1450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FFFFFF"/>
                </a:solidFill>
              </a:rPr>
              <a:t>Подход индустрии восстановления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2400" dirty="0" smtClean="0">
                <a:solidFill>
                  <a:srgbClr val="FFFFFF"/>
                </a:solidFill>
                <a:latin typeface="Arial"/>
              </a:rPr>
              <a:t>Индустрия восстановления / починки занимает достойное место в иерархии переработки отходов</a:t>
            </a: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051" name="Picture 3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76" b="-5776"/>
          <a:stretch/>
        </p:blipFill>
        <p:spPr bwMode="auto">
          <a:xfrm rot="21120000">
            <a:off x="4121570" y="4803689"/>
            <a:ext cx="1030925" cy="504009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90"/>
          <a:stretch/>
        </p:blipFill>
        <p:spPr bwMode="auto">
          <a:xfrm rot="21120000">
            <a:off x="3869028" y="5481037"/>
            <a:ext cx="1536006" cy="58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987" b="5987"/>
          <a:stretch/>
        </p:blipFill>
        <p:spPr bwMode="auto">
          <a:xfrm rot="21300000">
            <a:off x="4234599" y="4176223"/>
            <a:ext cx="674800" cy="46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20000">
            <a:off x="4154258" y="3597345"/>
            <a:ext cx="668313" cy="40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s://www.verbraucherzentrale.de/mediabig/225218A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-120000">
            <a:off x="4061803" y="3094347"/>
            <a:ext cx="540053" cy="29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66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11410" y="6493558"/>
            <a:ext cx="824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© Auto Bild</a:t>
            </a:r>
            <a:endParaRPr lang="de-DE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На один раз или лучше починить и заправить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372200" y="6395980"/>
            <a:ext cx="2736304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All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brand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names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trademarks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are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property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of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their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respective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owners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endParaRPr lang="de-DE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993" y="830997"/>
            <a:ext cx="7974013" cy="531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33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2400" dirty="0">
                <a:solidFill>
                  <a:schemeClr val="bg1"/>
                </a:solidFill>
              </a:rPr>
              <a:t>На один раз или лучше починить и заправить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vkappius\AppData\Local\Microsoft\Windows\Temporary Internet Files\Content.Outlook\FOPU1YPU\Schaubild_HPCP5525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58"/>
          <a:stretch/>
        </p:blipFill>
        <p:spPr bwMode="auto">
          <a:xfrm>
            <a:off x="4192" y="1052736"/>
            <a:ext cx="9144000" cy="374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6372200" y="6395980"/>
            <a:ext cx="2736304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All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brand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names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trademarks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are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property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of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their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respective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owners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endParaRPr lang="de-DE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331640" y="4348842"/>
            <a:ext cx="71287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Из чего состоит лазерный картридж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endParaRPr lang="en-US" sz="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Пластик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напр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PS, PS-FR, ABS, POM,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PET-BO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Металлы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напр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сталь, алюминий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медь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Эластомеры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напр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каучук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Другие материалы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печатная плата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чип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смазка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клей и др.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39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7"/>
          </a:xfr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0" dirty="0">
                <a:solidFill>
                  <a:schemeClr val="bg1"/>
                </a:solidFill>
              </a:rPr>
              <a:t>Пример организации процесса восстановления лазерного картриджа</a:t>
            </a:r>
            <a:endParaRPr lang="en-US" b="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0298"/>
            <a:ext cx="9102269" cy="580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4189222"/>
            <a:ext cx="12596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Сбор пустышек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436364" y="3542891"/>
            <a:ext cx="19156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Оценка пустышек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915816" y="4509120"/>
            <a:ext cx="288032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sz="1400" dirty="0" smtClean="0"/>
              <a:t>Восстановление:</a:t>
            </a:r>
          </a:p>
          <a:p>
            <a:pPr marL="342900" indent="-342900" algn="l">
              <a:buAutoNum type="arabicParenR"/>
            </a:pPr>
            <a:r>
              <a:rPr lang="ru-RU" sz="1400" dirty="0" smtClean="0"/>
              <a:t>Разбор</a:t>
            </a:r>
          </a:p>
          <a:p>
            <a:pPr marL="342900" indent="-342900" algn="l">
              <a:buAutoNum type="arabicParenR"/>
            </a:pPr>
            <a:r>
              <a:rPr lang="ru-RU" sz="1400" dirty="0" smtClean="0"/>
              <a:t>Очистка</a:t>
            </a:r>
          </a:p>
          <a:p>
            <a:pPr marL="342900" indent="-342900" algn="l">
              <a:buAutoNum type="arabicParenR"/>
            </a:pPr>
            <a:r>
              <a:rPr lang="ru-RU" sz="1400" dirty="0" smtClean="0"/>
              <a:t>Оценка деталей</a:t>
            </a:r>
          </a:p>
          <a:p>
            <a:pPr marL="342900" indent="-342900" algn="l">
              <a:buAutoNum type="arabicParenR"/>
            </a:pPr>
            <a:r>
              <a:rPr lang="ru-RU" sz="1400" dirty="0" smtClean="0"/>
              <a:t>Замена изношенных</a:t>
            </a:r>
          </a:p>
          <a:p>
            <a:pPr marL="342900" indent="-342900" algn="l">
              <a:buAutoNum type="arabicParenR"/>
            </a:pPr>
            <a:r>
              <a:rPr lang="ru-RU" sz="1400" dirty="0" smtClean="0"/>
              <a:t>Сборка</a:t>
            </a:r>
          </a:p>
          <a:p>
            <a:pPr marL="342900" indent="-342900" algn="l">
              <a:buAutoNum type="arabicParenR"/>
            </a:pPr>
            <a:r>
              <a:rPr lang="ru-RU" sz="1400" dirty="0" smtClean="0"/>
              <a:t>Заправка тонером</a:t>
            </a:r>
          </a:p>
          <a:p>
            <a:pPr marL="342900" indent="-342900" algn="l">
              <a:buAutoNum type="arabicParenR"/>
            </a:pPr>
            <a:r>
              <a:rPr lang="ru-RU" sz="1400" dirty="0" smtClean="0"/>
              <a:t>Запечатывание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436096" y="3208190"/>
            <a:ext cx="2448272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sz="1400" dirty="0" smtClean="0"/>
              <a:t>Тестирование:</a:t>
            </a:r>
          </a:p>
          <a:p>
            <a:pPr marL="342900" indent="-342900" algn="l">
              <a:buAutoNum type="arabicParenR"/>
            </a:pPr>
            <a:r>
              <a:rPr lang="ru-RU" sz="1400" dirty="0" smtClean="0"/>
              <a:t>Качество отпечатка</a:t>
            </a:r>
          </a:p>
          <a:p>
            <a:pPr marL="342900" indent="-342900" algn="l">
              <a:buAutoNum type="arabicParenR"/>
            </a:pPr>
            <a:r>
              <a:rPr lang="ru-RU" sz="1400" dirty="0" smtClean="0"/>
              <a:t>Ходимость</a:t>
            </a:r>
          </a:p>
          <a:p>
            <a:pPr marL="342900" indent="-342900" algn="l">
              <a:buAutoNum type="arabicParenR"/>
            </a:pPr>
            <a:r>
              <a:rPr lang="ru-RU" sz="1400" dirty="0" smtClean="0"/>
              <a:t>Остаток тонера</a:t>
            </a:r>
          </a:p>
          <a:p>
            <a:pPr marL="342900" indent="-342900" algn="l">
              <a:buAutoNum type="arabicParenR"/>
            </a:pPr>
            <a:r>
              <a:rPr lang="ru-RU" sz="1400" dirty="0" smtClean="0"/>
              <a:t>Точность цвета</a:t>
            </a:r>
          </a:p>
          <a:p>
            <a:pPr marL="342900" indent="-342900" algn="l">
              <a:buAutoNum type="arabicParenR"/>
            </a:pPr>
            <a:r>
              <a:rPr lang="ru-RU" sz="1400" dirty="0" smtClean="0"/>
              <a:t>Износ механизмов принтера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148064" y="1390568"/>
            <a:ext cx="18722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Использование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7524328" y="2348880"/>
            <a:ext cx="12596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Результат теста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328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" y="867246"/>
            <a:ext cx="9163050" cy="423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hteck 16"/>
          <p:cNvSpPr/>
          <p:nvPr/>
        </p:nvSpPr>
        <p:spPr>
          <a:xfrm>
            <a:off x="0" y="836712"/>
            <a:ext cx="9144000" cy="432048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1" y="949176"/>
            <a:ext cx="9143999" cy="4064000"/>
            <a:chOff x="1" y="1669256"/>
            <a:chExt cx="9143999" cy="4064000"/>
          </a:xfrm>
        </p:grpSpPr>
        <p:graphicFrame>
          <p:nvGraphicFramePr>
            <p:cNvPr id="8" name="Diagramm 7"/>
            <p:cNvGraphicFramePr/>
            <p:nvPr>
              <p:extLst>
                <p:ext uri="{D42A27DB-BD31-4B8C-83A1-F6EECF244321}">
                  <p14:modId xmlns:p14="http://schemas.microsoft.com/office/powerpoint/2010/main" val="144941482"/>
                </p:ext>
              </p:extLst>
            </p:nvPr>
          </p:nvGraphicFramePr>
          <p:xfrm>
            <a:off x="1524319" y="1669256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9" name="Gruppieren 8"/>
            <p:cNvGrpSpPr/>
            <p:nvPr/>
          </p:nvGrpSpPr>
          <p:grpSpPr>
            <a:xfrm>
              <a:off x="3822528" y="3305212"/>
              <a:ext cx="1451295" cy="901551"/>
              <a:chOff x="1621024" y="1951385"/>
              <a:chExt cx="1451295" cy="901551"/>
            </a:xfrm>
          </p:grpSpPr>
          <p:pic>
            <p:nvPicPr>
              <p:cNvPr id="10" name="Picture 6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000" b="90000" l="0" r="100000"/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1837" y="2060848"/>
                <a:ext cx="792088" cy="79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feld 10"/>
              <p:cNvSpPr txBox="1"/>
              <p:nvPr/>
            </p:nvSpPr>
            <p:spPr>
              <a:xfrm>
                <a:off x="1621024" y="1951385"/>
                <a:ext cx="14512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b="1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Восстановление</a:t>
                </a:r>
                <a:endParaRPr lang="en-US" sz="1200" b="1" dirty="0">
                  <a:solidFill>
                    <a:prstClr val="black">
                      <a:lumMod val="65000"/>
                      <a:lumOff val="35000"/>
                    </a:prstClr>
                  </a:solidFill>
                </a:endParaRPr>
              </a:p>
            </p:txBody>
          </p:sp>
        </p:grpSp>
        <p:sp>
          <p:nvSpPr>
            <p:cNvPr id="13" name="Rechteck 12"/>
            <p:cNvSpPr/>
            <p:nvPr/>
          </p:nvSpPr>
          <p:spPr>
            <a:xfrm>
              <a:off x="6516216" y="3309801"/>
              <a:ext cx="2627784" cy="792088"/>
            </a:xfrm>
            <a:prstGeom prst="rect">
              <a:avLst/>
            </a:prstGeom>
            <a:solidFill>
              <a:srgbClr val="0066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l">
                <a:buClr>
                  <a:prstClr val="white"/>
                </a:buClr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prstClr val="white"/>
                  </a:solidFill>
                </a:rPr>
                <a:t>Help to achieve sustainability targets</a:t>
              </a:r>
            </a:p>
            <a:p>
              <a:pPr marL="285750" indent="-285750" algn="l">
                <a:buClr>
                  <a:prstClr val="white"/>
                </a:buClr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prstClr val="white"/>
                  </a:solidFill>
                </a:rPr>
                <a:t>Price advantage over OEM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5025429" y="1759471"/>
              <a:ext cx="2642915" cy="792088"/>
            </a:xfrm>
            <a:prstGeom prst="rect">
              <a:avLst/>
            </a:prstGeom>
            <a:solidFill>
              <a:srgbClr val="0066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l">
                <a:buClr>
                  <a:prstClr val="white"/>
                </a:buClr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prstClr val="white"/>
                  </a:solidFill>
                </a:rPr>
                <a:t>Save precious resources </a:t>
              </a:r>
            </a:p>
            <a:p>
              <a:pPr marL="285750" indent="-285750" algn="l">
                <a:buClr>
                  <a:prstClr val="white"/>
                </a:buClr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prstClr val="white"/>
                  </a:solidFill>
                </a:rPr>
                <a:t>Re-use before recycling</a:t>
              </a:r>
            </a:p>
            <a:p>
              <a:pPr marL="285750" indent="-285750" algn="l">
                <a:buClr>
                  <a:prstClr val="white"/>
                </a:buClr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prstClr val="white"/>
                  </a:solidFill>
                </a:rPr>
                <a:t>Local instead of international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5025429" y="4855815"/>
              <a:ext cx="2642915" cy="792088"/>
            </a:xfrm>
            <a:prstGeom prst="rect">
              <a:avLst/>
            </a:prstGeom>
            <a:solidFill>
              <a:srgbClr val="0066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l">
                <a:buClr>
                  <a:prstClr val="white"/>
                </a:buClr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prstClr val="white"/>
                  </a:solidFill>
                </a:rPr>
                <a:t>ISO 9001 and 14001 certified companies</a:t>
              </a:r>
            </a:p>
            <a:p>
              <a:pPr marL="285750" indent="-285750" algn="l">
                <a:buClr>
                  <a:prstClr val="white"/>
                </a:buClr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prstClr val="white"/>
                  </a:solidFill>
                </a:rPr>
                <a:t>Emission tested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6" name="Rechteck 15"/>
            <p:cNvSpPr/>
            <p:nvPr/>
          </p:nvSpPr>
          <p:spPr>
            <a:xfrm>
              <a:off x="1" y="3305212"/>
              <a:ext cx="2627784" cy="792088"/>
            </a:xfrm>
            <a:prstGeom prst="rect">
              <a:avLst/>
            </a:prstGeom>
            <a:solidFill>
              <a:srgbClr val="0066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l">
                <a:buClr>
                  <a:prstClr val="white"/>
                </a:buClr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prstClr val="white"/>
                  </a:solidFill>
                </a:rPr>
                <a:t>High product quality</a:t>
              </a:r>
            </a:p>
            <a:p>
              <a:pPr marL="285750" indent="-285750" algn="l">
                <a:buClr>
                  <a:prstClr val="white"/>
                </a:buClr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prstClr val="white"/>
                  </a:solidFill>
                </a:rPr>
                <a:t>Low failure rate</a:t>
              </a:r>
            </a:p>
            <a:p>
              <a:pPr marL="285750" indent="-285750" algn="l">
                <a:buClr>
                  <a:prstClr val="white"/>
                </a:buClr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prstClr val="white"/>
                  </a:solidFill>
                </a:rPr>
                <a:t>Over 25 years of experience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49"/>
          </a:xfrm>
          <a:solidFill>
            <a:srgbClr val="006600"/>
          </a:solidFill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Восстановленные картриджи имеют ряд преимуществ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leichschenkliges Dreieck 19"/>
          <p:cNvSpPr/>
          <p:nvPr/>
        </p:nvSpPr>
        <p:spPr>
          <a:xfrm rot="10800000">
            <a:off x="107502" y="5085184"/>
            <a:ext cx="8928994" cy="648072"/>
          </a:xfrm>
          <a:prstGeom prst="triangle">
            <a:avLst/>
          </a:prstGeom>
          <a:solidFill>
            <a:srgbClr val="0066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 b="1" dirty="0" smtClean="0">
              <a:solidFill>
                <a:schemeClr val="bg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17450" y="5867980"/>
            <a:ext cx="8919046" cy="657364"/>
          </a:xfrm>
          <a:prstGeom prst="rect">
            <a:avLst/>
          </a:prstGeom>
          <a:solidFill>
            <a:srgbClr val="7ABC3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>
              <a:defRPr sz="1600" b="1"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400" b="0" dirty="0" smtClean="0"/>
              <a:t>OEM</a:t>
            </a:r>
            <a:r>
              <a:rPr lang="ru-RU" sz="1400" b="0" dirty="0" smtClean="0"/>
              <a:t> преднамеренно или непреднамеренно затрудняют этот процесс для нашей индустрии</a:t>
            </a:r>
            <a:endParaRPr lang="en-US" sz="1400" b="0" dirty="0"/>
          </a:p>
        </p:txBody>
      </p:sp>
      <p:sp>
        <p:nvSpPr>
          <p:cNvPr id="3" name="Textfeld 2"/>
          <p:cNvSpPr txBox="1"/>
          <p:nvPr/>
        </p:nvSpPr>
        <p:spPr>
          <a:xfrm>
            <a:off x="4193781" y="5157192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НО</a:t>
            </a:r>
            <a:r>
              <a:rPr lang="de-DE" sz="2400" dirty="0" smtClean="0">
                <a:solidFill>
                  <a:schemeClr val="bg1"/>
                </a:solidFill>
              </a:rPr>
              <a:t>: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8" name="Rechteck 15"/>
          <p:cNvSpPr/>
          <p:nvPr/>
        </p:nvSpPr>
        <p:spPr>
          <a:xfrm>
            <a:off x="0" y="2585132"/>
            <a:ext cx="2627784" cy="792088"/>
          </a:xfrm>
          <a:prstGeom prst="rect">
            <a:avLst/>
          </a:prstGeom>
          <a:solidFill>
            <a:srgbClr val="006600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Высокое качество</a:t>
            </a:r>
            <a:endParaRPr lang="de-DE" sz="1400" dirty="0" smtClean="0">
              <a:solidFill>
                <a:schemeClr val="bg1"/>
              </a:solidFill>
            </a:endParaRP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Снижение выбросов</a:t>
            </a:r>
            <a:endParaRPr lang="de-DE" sz="1400" dirty="0" smtClean="0">
              <a:solidFill>
                <a:schemeClr val="bg1"/>
              </a:solidFill>
            </a:endParaRP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Опыт более 25 лет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2" name="Rechteck 13"/>
          <p:cNvSpPr/>
          <p:nvPr/>
        </p:nvSpPr>
        <p:spPr>
          <a:xfrm>
            <a:off x="5014638" y="1039391"/>
            <a:ext cx="2642915" cy="792088"/>
          </a:xfrm>
          <a:prstGeom prst="rect">
            <a:avLst/>
          </a:prstGeom>
          <a:solidFill>
            <a:srgbClr val="006600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Сбережение ресурсов</a:t>
            </a:r>
            <a:endParaRPr lang="de-DE" sz="1400" dirty="0">
              <a:solidFill>
                <a:schemeClr val="bg1"/>
              </a:solidFill>
            </a:endParaRP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Повторное использование до переработки</a:t>
            </a:r>
            <a:endParaRPr lang="de-DE" sz="1400" dirty="0">
              <a:solidFill>
                <a:schemeClr val="bg1"/>
              </a:solidFill>
            </a:endParaRP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Местное производство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3" name="Rechteck 12"/>
          <p:cNvSpPr/>
          <p:nvPr/>
        </p:nvSpPr>
        <p:spPr>
          <a:xfrm>
            <a:off x="6516216" y="2600908"/>
            <a:ext cx="2627784" cy="792088"/>
          </a:xfrm>
          <a:prstGeom prst="rect">
            <a:avLst/>
          </a:prstGeom>
          <a:solidFill>
            <a:srgbClr val="006600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Помогает достичь целей устойчивого развития</a:t>
            </a:r>
            <a:endParaRPr lang="de-DE" sz="1400" dirty="0">
              <a:solidFill>
                <a:schemeClr val="bg1"/>
              </a:solidFill>
            </a:endParaRP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Ценовое преимущество перед </a:t>
            </a:r>
            <a:r>
              <a:rPr lang="de-DE" sz="1400" dirty="0" smtClean="0">
                <a:solidFill>
                  <a:schemeClr val="bg1"/>
                </a:solidFill>
              </a:rPr>
              <a:t>OEM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4" name="Rechteck 14"/>
          <p:cNvSpPr/>
          <p:nvPr/>
        </p:nvSpPr>
        <p:spPr>
          <a:xfrm>
            <a:off x="4985536" y="4135735"/>
            <a:ext cx="2930947" cy="792088"/>
          </a:xfrm>
          <a:prstGeom prst="rect">
            <a:avLst/>
          </a:prstGeom>
          <a:solidFill>
            <a:srgbClr val="006600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Индустрия имеет сертификаты </a:t>
            </a:r>
            <a:r>
              <a:rPr lang="de-DE" sz="1400" dirty="0" smtClean="0">
                <a:solidFill>
                  <a:schemeClr val="bg1"/>
                </a:solidFill>
              </a:rPr>
              <a:t>ISO </a:t>
            </a:r>
            <a:r>
              <a:rPr lang="de-DE" sz="1400" dirty="0">
                <a:solidFill>
                  <a:schemeClr val="bg1"/>
                </a:solidFill>
              </a:rPr>
              <a:t>9001 </a:t>
            </a:r>
            <a:r>
              <a:rPr lang="ru-RU" sz="1400" dirty="0" smtClean="0">
                <a:solidFill>
                  <a:schemeClr val="bg1"/>
                </a:solidFill>
              </a:rPr>
              <a:t>и </a:t>
            </a:r>
            <a:r>
              <a:rPr lang="de-DE" sz="1400" dirty="0" smtClean="0">
                <a:solidFill>
                  <a:schemeClr val="bg1"/>
                </a:solidFill>
              </a:rPr>
              <a:t>14001 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Проверка на опасные вещества</a:t>
            </a:r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8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rgbClr val="006600"/>
          </a:solidFill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bg1"/>
                </a:solidFill>
              </a:rPr>
              <a:t>Конструкция </a:t>
            </a:r>
            <a:r>
              <a:rPr lang="en-US" b="0" dirty="0" smtClean="0">
                <a:solidFill>
                  <a:schemeClr val="bg1"/>
                </a:solidFill>
              </a:rPr>
              <a:t>OEM</a:t>
            </a:r>
            <a:r>
              <a:rPr lang="ru-RU" b="0" dirty="0" smtClean="0">
                <a:solidFill>
                  <a:schemeClr val="bg1"/>
                </a:solidFill>
              </a:rPr>
              <a:t>-картриджа выполняет определенные функции</a:t>
            </a:r>
            <a:endParaRPr lang="en-US" b="0" dirty="0">
              <a:solidFill>
                <a:schemeClr val="bg1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3322365" y="1268760"/>
            <a:ext cx="5714131" cy="3315577"/>
            <a:chOff x="2555776" y="2238069"/>
            <a:chExt cx="5714131" cy="3074335"/>
          </a:xfrm>
        </p:grpSpPr>
        <p:sp>
          <p:nvSpPr>
            <p:cNvPr id="10" name="Flussdiagramm: Auszug 9"/>
            <p:cNvSpPr/>
            <p:nvPr/>
          </p:nvSpPr>
          <p:spPr>
            <a:xfrm rot="5400000">
              <a:off x="3016827" y="2245065"/>
              <a:ext cx="3074335" cy="3060344"/>
            </a:xfrm>
            <a:prstGeom prst="flowChartExtract">
              <a:avLst/>
            </a:prstGeom>
            <a:solidFill>
              <a:schemeClr val="bg2">
                <a:lumMod val="20000"/>
                <a:lumOff val="80000"/>
              </a:schemeClr>
            </a:solidFill>
            <a:ln w="34925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Ellipse 5"/>
            <p:cNvSpPr/>
            <p:nvPr/>
          </p:nvSpPr>
          <p:spPr>
            <a:xfrm>
              <a:off x="2555776" y="2238069"/>
              <a:ext cx="936104" cy="3074335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34925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55" b="98803" l="14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9179084">
              <a:off x="4798411" y="2633257"/>
              <a:ext cx="3471496" cy="2283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ichtungspfeil 13"/>
          <p:cNvSpPr/>
          <p:nvPr/>
        </p:nvSpPr>
        <p:spPr>
          <a:xfrm>
            <a:off x="107503" y="1229957"/>
            <a:ext cx="3682907" cy="758883"/>
          </a:xfrm>
          <a:prstGeom prst="homePlate">
            <a:avLst/>
          </a:prstGeom>
          <a:solidFill>
            <a:srgbClr val="7ABC3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Форм-фактор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(</a:t>
            </a:r>
            <a:r>
              <a:rPr lang="ru-RU" sz="1200" dirty="0" smtClean="0">
                <a:solidFill>
                  <a:schemeClr val="bg1"/>
                </a:solidFill>
              </a:rPr>
              <a:t>технология печати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ru-RU" sz="1200" dirty="0" smtClean="0">
                <a:solidFill>
                  <a:schemeClr val="bg1"/>
                </a:solidFill>
              </a:rPr>
              <a:t>объем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ru-RU" sz="1200" dirty="0" smtClean="0">
                <a:solidFill>
                  <a:schemeClr val="bg1"/>
                </a:solidFill>
              </a:rPr>
              <a:t>размер отпечатка и т.д.</a:t>
            </a:r>
            <a:r>
              <a:rPr lang="en-US" sz="1200" dirty="0" smtClean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ichtungspfeil 18"/>
          <p:cNvSpPr/>
          <p:nvPr/>
        </p:nvSpPr>
        <p:spPr>
          <a:xfrm>
            <a:off x="107504" y="2099651"/>
            <a:ext cx="3682906" cy="758883"/>
          </a:xfrm>
          <a:prstGeom prst="homePlate">
            <a:avLst/>
          </a:prstGeom>
          <a:solidFill>
            <a:srgbClr val="7ABC3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Эффективность производства</a:t>
            </a:r>
            <a:endParaRPr lang="en-US" sz="1600" b="1" dirty="0" smtClean="0"/>
          </a:p>
          <a:p>
            <a:pPr algn="ctr"/>
            <a:r>
              <a:rPr lang="en-US" sz="1200" dirty="0" smtClean="0"/>
              <a:t>(</a:t>
            </a:r>
            <a:r>
              <a:rPr lang="ru-RU" sz="1200" dirty="0" smtClean="0"/>
              <a:t>степень автоматизации</a:t>
            </a:r>
            <a:r>
              <a:rPr lang="en-US" sz="1200" dirty="0" smtClean="0"/>
              <a:t>, </a:t>
            </a:r>
            <a:r>
              <a:rPr lang="ru-RU" sz="1200" dirty="0" smtClean="0"/>
              <a:t>временные и материальные затраты и т.п.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20" name="Richtungspfeil 19"/>
          <p:cNvSpPr/>
          <p:nvPr/>
        </p:nvSpPr>
        <p:spPr>
          <a:xfrm>
            <a:off x="107501" y="2963747"/>
            <a:ext cx="3682916" cy="758883"/>
          </a:xfrm>
          <a:prstGeom prst="homePlate">
            <a:avLst/>
          </a:prstGeom>
          <a:solidFill>
            <a:srgbClr val="7ABC3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Товарные качества</a:t>
            </a:r>
            <a:endParaRPr lang="en-US" sz="1600" b="1" dirty="0" smtClean="0"/>
          </a:p>
          <a:p>
            <a:pPr algn="ctr"/>
            <a:r>
              <a:rPr lang="en-US" sz="1200" dirty="0" smtClean="0"/>
              <a:t>(</a:t>
            </a:r>
            <a:r>
              <a:rPr lang="ru-RU" sz="1200" dirty="0" smtClean="0"/>
              <a:t>стоимость</a:t>
            </a:r>
            <a:r>
              <a:rPr lang="en-US" sz="1200" dirty="0" smtClean="0"/>
              <a:t>, </a:t>
            </a:r>
            <a:r>
              <a:rPr lang="ru-RU" sz="1200" dirty="0" smtClean="0"/>
              <a:t>сертификация</a:t>
            </a:r>
            <a:r>
              <a:rPr lang="en-US" sz="1200" dirty="0" smtClean="0"/>
              <a:t>, </a:t>
            </a:r>
            <a:r>
              <a:rPr lang="ru-RU" sz="1200" dirty="0" smtClean="0"/>
              <a:t>правовые нормы</a:t>
            </a:r>
            <a:r>
              <a:rPr lang="en-US" sz="1200" dirty="0" smtClean="0"/>
              <a:t>, </a:t>
            </a:r>
            <a:r>
              <a:rPr lang="ru-RU" sz="1200" dirty="0" smtClean="0"/>
              <a:t>возможности</a:t>
            </a:r>
            <a:r>
              <a:rPr lang="ru-RU" sz="1200" dirty="0" smtClean="0"/>
              <a:t> </a:t>
            </a:r>
            <a:r>
              <a:rPr lang="en-US" sz="1200" dirty="0" smtClean="0"/>
              <a:t>MPS,</a:t>
            </a:r>
            <a:r>
              <a:rPr lang="ru-RU" sz="1200" dirty="0" smtClean="0"/>
              <a:t> возможность переработки и др.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21" name="Richtungspfeil 20"/>
          <p:cNvSpPr/>
          <p:nvPr/>
        </p:nvSpPr>
        <p:spPr>
          <a:xfrm>
            <a:off x="117450" y="3825454"/>
            <a:ext cx="3672959" cy="758883"/>
          </a:xfrm>
          <a:prstGeom prst="homePlate">
            <a:avLst/>
          </a:prstGeom>
          <a:solidFill>
            <a:srgbClr val="FF65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Протекционизм</a:t>
            </a:r>
            <a:endParaRPr lang="en-US" sz="1600" b="1" dirty="0" smtClean="0"/>
          </a:p>
          <a:p>
            <a:r>
              <a:rPr lang="en-US" sz="1200" dirty="0" smtClean="0"/>
              <a:t>(</a:t>
            </a:r>
            <a:r>
              <a:rPr lang="ru-RU" sz="1200" dirty="0" smtClean="0"/>
              <a:t>патенты</a:t>
            </a:r>
            <a:r>
              <a:rPr lang="en-US" sz="1200" dirty="0" smtClean="0"/>
              <a:t>, </a:t>
            </a:r>
            <a:r>
              <a:rPr lang="ru-RU" sz="1200" dirty="0" smtClean="0"/>
              <a:t>защита от вскрытия и копирования</a:t>
            </a:r>
            <a:r>
              <a:rPr lang="en-US" sz="1200" dirty="0" smtClean="0"/>
              <a:t>,</a:t>
            </a:r>
            <a:r>
              <a:rPr lang="ru-RU" sz="1200" dirty="0" smtClean="0"/>
              <a:t> запрограммированное </a:t>
            </a:r>
            <a:r>
              <a:rPr lang="ru-RU" sz="1200" dirty="0" err="1" smtClean="0"/>
              <a:t>единоразовое</a:t>
            </a:r>
            <a:r>
              <a:rPr lang="ru-RU" sz="1200" dirty="0" smtClean="0"/>
              <a:t> использование</a:t>
            </a:r>
            <a:r>
              <a:rPr lang="en-US" sz="1200" dirty="0" smtClean="0"/>
              <a:t>, </a:t>
            </a:r>
            <a:r>
              <a:rPr lang="ru-RU" sz="1200" dirty="0" smtClean="0"/>
              <a:t>проверка подлинности и т.д.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17" name="Rechteck 16"/>
          <p:cNvSpPr/>
          <p:nvPr/>
        </p:nvSpPr>
        <p:spPr>
          <a:xfrm>
            <a:off x="117450" y="4869160"/>
            <a:ext cx="8919046" cy="144015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 b="1">
              <a:solidFill>
                <a:schemeClr val="bg1"/>
              </a:solidFill>
            </a:endParaRPr>
          </a:p>
        </p:txBody>
      </p:sp>
      <p:sp>
        <p:nvSpPr>
          <p:cNvPr id="16" name="Gleichschenkliges Dreieck 15"/>
          <p:cNvSpPr/>
          <p:nvPr/>
        </p:nvSpPr>
        <p:spPr>
          <a:xfrm rot="10800000">
            <a:off x="107502" y="5013175"/>
            <a:ext cx="8928994" cy="648072"/>
          </a:xfrm>
          <a:prstGeom prst="triangle">
            <a:avLst/>
          </a:prstGeom>
          <a:solidFill>
            <a:srgbClr val="0066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 b="1">
              <a:solidFill>
                <a:schemeClr val="bg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17450" y="5867980"/>
            <a:ext cx="8919046" cy="657364"/>
          </a:xfrm>
          <a:prstGeom prst="rect">
            <a:avLst/>
          </a:prstGeom>
          <a:solidFill>
            <a:srgbClr val="7ABC3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>
              <a:defRPr sz="1600" b="1"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dirty="0" smtClean="0"/>
              <a:t>Все это – преднамеренно или непреднамеренно – осложняет нам жизнь</a:t>
            </a:r>
            <a:endParaRPr lang="en-US" dirty="0"/>
          </a:p>
        </p:txBody>
      </p:sp>
      <p:sp>
        <p:nvSpPr>
          <p:cNvPr id="15" name="Rechteck 14"/>
          <p:cNvSpPr/>
          <p:nvPr/>
        </p:nvSpPr>
        <p:spPr>
          <a:xfrm>
            <a:off x="6372200" y="4365104"/>
            <a:ext cx="2736304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All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brand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names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trademarks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are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property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of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their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respective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owners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names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mentioned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are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intended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show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compatibility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only</a:t>
            </a: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endParaRPr lang="de-DE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43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2101</TotalTime>
  <Words>2797</Words>
  <Application>Microsoft Office PowerPoint</Application>
  <PresentationFormat>Экран (4:3)</PresentationFormat>
  <Paragraphs>418</Paragraphs>
  <Slides>25</Slides>
  <Notes>25</Notes>
  <HiddenSlides>1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Standarddesign</vt:lpstr>
      <vt:lpstr>1_Standarddesign</vt:lpstr>
      <vt:lpstr>Larissa</vt:lpstr>
      <vt:lpstr>Клоны vs.  Восстановленные картриджи     Volker Kappius, CEO Delacamp </vt:lpstr>
      <vt:lpstr>Презентация PowerPoint</vt:lpstr>
      <vt:lpstr>Устойчивое развитие и концепция круговой экономики – основа индустрии восстановления и починки</vt:lpstr>
      <vt:lpstr>Презентация PowerPoint</vt:lpstr>
      <vt:lpstr>Презентация PowerPoint</vt:lpstr>
      <vt:lpstr>Презентация PowerPoint</vt:lpstr>
      <vt:lpstr>Пример организации процесса восстановления лазерного картриджа</vt:lpstr>
      <vt:lpstr>Восстановленные картриджи имеют ряд преимуществ</vt:lpstr>
      <vt:lpstr>Конструкция OEM-картриджа выполняет определенные функции</vt:lpstr>
      <vt:lpstr>Вот некоторые из приемов, которые OEM разрабатывали годами и используют в современных картриджах</vt:lpstr>
      <vt:lpstr>Индустрия восстановления до сих пор справлялась с вызовами, но OEM все время ищут новые ограничители</vt:lpstr>
      <vt:lpstr>Существует рынок дешевых массовых товаров и рынок высококачественных товаров по конкурентноспособной цене</vt:lpstr>
      <vt:lpstr>Презентация PowerPoint</vt:lpstr>
      <vt:lpstr>Истинная стоимость владения картриджем важна для сервисных компаний</vt:lpstr>
      <vt:lpstr>Индустрия подлинного восстановления проигрывает во времени новоделам из-за вопросов доступности «пустышек», а также качественного тонера и компонентов</vt:lpstr>
      <vt:lpstr>Кажется, OEM наслаждаются тем, как новоделы с помощью цены убивают индустрию подлинного восстановления</vt:lpstr>
      <vt:lpstr>Мировая столица расходных материалов для печати  Чжухай</vt:lpstr>
      <vt:lpstr>Мировая столица расходных материалов для печати: разные рынки  разное качество</vt:lpstr>
      <vt:lpstr>Пирамида качества картриджей </vt:lpstr>
      <vt:lpstr>Так почему же «клон» настолько дешевле, чем качественно восстановленный картридж?</vt:lpstr>
      <vt:lpstr>Но действительно ли он «дешевле»?</vt:lpstr>
      <vt:lpstr>Качественные тонеры проходят тестирование на выбросы вредных веществ, чего не скажешь о дешевом тонере с Юго-Востока.</vt:lpstr>
      <vt:lpstr>Что нас ждет в будущем?</vt:lpstr>
      <vt:lpstr>Что нас ждет в будущем?</vt:lpstr>
      <vt:lpstr>Презентация PowerPoint</vt:lpstr>
    </vt:vector>
  </TitlesOfParts>
  <Manager>vkappius@delacamp.com</Manager>
  <Company>DELACAMP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Mehrweg hat Mehrwert</dc:title>
  <dc:creator>vkappius</dc:creator>
  <cp:lastModifiedBy>Alex</cp:lastModifiedBy>
  <cp:revision>695</cp:revision>
  <cp:lastPrinted>2018-01-05T07:56:16Z</cp:lastPrinted>
  <dcterms:created xsi:type="dcterms:W3CDTF">2007-03-12T11:51:45Z</dcterms:created>
  <dcterms:modified xsi:type="dcterms:W3CDTF">2018-04-30T19:07:10Z</dcterms:modified>
</cp:coreProperties>
</file>