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8"/>
  </p:notesMasterIdLst>
  <p:sldIdLst>
    <p:sldId id="267" r:id="rId2"/>
    <p:sldId id="396" r:id="rId3"/>
    <p:sldId id="294" r:id="rId4"/>
    <p:sldId id="260" r:id="rId5"/>
    <p:sldId id="261" r:id="rId6"/>
    <p:sldId id="256" r:id="rId7"/>
    <p:sldId id="257" r:id="rId8"/>
    <p:sldId id="258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5" r:id="rId19"/>
    <p:sldId id="281" r:id="rId20"/>
    <p:sldId id="282" r:id="rId21"/>
    <p:sldId id="283" r:id="rId22"/>
    <p:sldId id="394" r:id="rId23"/>
    <p:sldId id="389" r:id="rId24"/>
    <p:sldId id="390" r:id="rId25"/>
    <p:sldId id="391" r:id="rId26"/>
    <p:sldId id="392" r:id="rId27"/>
    <p:sldId id="393" r:id="rId28"/>
    <p:sldId id="395" r:id="rId29"/>
    <p:sldId id="295" r:id="rId30"/>
    <p:sldId id="386" r:id="rId31"/>
    <p:sldId id="385" r:id="rId32"/>
    <p:sldId id="383" r:id="rId33"/>
    <p:sldId id="387" r:id="rId34"/>
    <p:sldId id="384" r:id="rId35"/>
    <p:sldId id="284" r:id="rId36"/>
    <p:sldId id="388" r:id="rId37"/>
  </p:sldIdLst>
  <p:sldSz cx="12192000" cy="6858000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595313" indent="-1381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1192213" indent="-2778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789113" indent="-4175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2384425" indent="-55562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nak" initials="PK" lastIdx="6" clrIdx="0">
    <p:extLst>
      <p:ext uri="{19B8F6BF-5375-455C-9EA6-DF929625EA0E}">
        <p15:presenceInfo xmlns:p15="http://schemas.microsoft.com/office/powerpoint/2012/main" userId="9d6717fa9062b4ce" providerId="Windows Live"/>
      </p:ext>
    </p:extLst>
  </p:cmAuthor>
  <p:cmAuthor id="2" name="02-383" initials="0" lastIdx="1" clrIdx="1">
    <p:extLst>
      <p:ext uri="{19B8F6BF-5375-455C-9EA6-DF929625EA0E}">
        <p15:presenceInfo xmlns:p15="http://schemas.microsoft.com/office/powerpoint/2012/main" userId="02-38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1:34:41.341" idx="2">
    <p:pos x="10" y="10"/>
    <p:text>under development          missing SEM pictures and type of chemical toners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1:35:33.433" idx="3">
    <p:pos x="10" y="10"/>
    <p:text>under development</p:text>
    <p:extLst>
      <p:ext uri="{C676402C-5697-4E1C-873F-D02D1690AC5C}">
        <p15:threadingInfo xmlns:p15="http://schemas.microsoft.com/office/powerpoint/2012/main" timeZoneBias="-120"/>
      </p:ext>
    </p:extLst>
  </p:cm>
  <p:cm authorId="2" dt="2019-05-07T14:56:57.259" idx="1">
    <p:pos x="146" y="146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1:35:49.440" idx="4">
    <p:pos x="10" y="10"/>
    <p:text>under development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1:36:12.732" idx="5">
    <p:pos x="10" y="10"/>
    <p:text>under development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1:36:25.743" idx="6">
    <p:pos x="10" y="10"/>
    <p:text>under development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CF5C01-4E6C-421C-896F-86CED614EF87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BC376BDD-2DB5-42F6-8E8E-0A45302BD22C}" type="parTrans" cxnId="{54D3966F-C23E-4058-AA1D-A056B056F5A1}">
      <dgm:prSet/>
      <dgm:spPr/>
      <dgm:t>
        <a:bodyPr/>
        <a:lstStyle/>
        <a:p>
          <a:endParaRPr lang="es-ES"/>
        </a:p>
      </dgm:t>
    </dgm:pt>
    <dgm:pt modelId="{6C29BAAE-5ACB-4B2F-B552-FE7FF8DE6896}" type="sibTrans" cxnId="{54D3966F-C23E-4058-AA1D-A056B056F5A1}">
      <dgm:prSet/>
      <dgm:spPr/>
      <dgm:t>
        <a:bodyPr/>
        <a:lstStyle/>
        <a:p>
          <a:endParaRPr lang="es-ES"/>
        </a:p>
      </dgm:t>
    </dgm:pt>
    <dgm:pt modelId="{BD316FCE-CB5D-466A-82B6-84F33F5AD6B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Irregular toner layer on DVR</a:t>
          </a:r>
          <a:endParaRPr lang="es-ES" dirty="0"/>
        </a:p>
      </dgm:t>
    </dgm:pt>
    <dgm:pt modelId="{03AFE813-F240-4FEC-9568-E1A2A0675E19}" type="parTrans" cxnId="{7433B260-2A06-4E0B-9F9D-3D5FA1A1BFE4}">
      <dgm:prSet/>
      <dgm:spPr/>
      <dgm:t>
        <a:bodyPr/>
        <a:lstStyle/>
        <a:p>
          <a:endParaRPr lang="es-ES"/>
        </a:p>
      </dgm:t>
    </dgm:pt>
    <dgm:pt modelId="{373EA7FD-CC71-4D0C-BD60-A6744360DA99}" type="sibTrans" cxnId="{7433B260-2A06-4E0B-9F9D-3D5FA1A1BFE4}">
      <dgm:prSet/>
      <dgm:spPr/>
      <dgm:t>
        <a:bodyPr/>
        <a:lstStyle/>
        <a:p>
          <a:endParaRPr lang="es-ES"/>
        </a:p>
      </dgm:t>
    </dgm:pt>
    <dgm:pt modelId="{DA731BD9-0A06-45E1-9C49-22C146A0F97A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F3C5DE58-3C10-428E-97BE-7D39A1953BDA}" type="parTrans" cxnId="{DA0B2DE2-B1E2-4C3B-91E7-2B337AD03DA4}">
      <dgm:prSet/>
      <dgm:spPr/>
      <dgm:t>
        <a:bodyPr/>
        <a:lstStyle/>
        <a:p>
          <a:endParaRPr lang="es-ES"/>
        </a:p>
      </dgm:t>
    </dgm:pt>
    <dgm:pt modelId="{7095B969-AE25-4A0E-8DD0-13B5E1E44FCB}" type="sibTrans" cxnId="{DA0B2DE2-B1E2-4C3B-91E7-2B337AD03DA4}">
      <dgm:prSet/>
      <dgm:spPr/>
      <dgm:t>
        <a:bodyPr/>
        <a:lstStyle/>
        <a:p>
          <a:endParaRPr lang="es-ES"/>
        </a:p>
      </dgm:t>
    </dgm:pt>
    <dgm:pt modelId="{A2B2D83C-6D9A-4B7C-A43A-4E435FA2DE0E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Lower toner charging</a:t>
          </a:r>
          <a:endParaRPr lang="es-ES" dirty="0"/>
        </a:p>
      </dgm:t>
    </dgm:pt>
    <dgm:pt modelId="{6AC10478-3D1A-4455-8B27-1B3AF1942C9C}" type="parTrans" cxnId="{00D02F6A-210D-40E4-8921-BAE5DFA23F14}">
      <dgm:prSet/>
      <dgm:spPr/>
      <dgm:t>
        <a:bodyPr/>
        <a:lstStyle/>
        <a:p>
          <a:endParaRPr lang="es-ES"/>
        </a:p>
      </dgm:t>
    </dgm:pt>
    <dgm:pt modelId="{9B36DBAF-6BDB-4D47-A56F-0CCCE287571D}" type="sibTrans" cxnId="{00D02F6A-210D-40E4-8921-BAE5DFA23F14}">
      <dgm:prSet/>
      <dgm:spPr/>
      <dgm:t>
        <a:bodyPr/>
        <a:lstStyle/>
        <a:p>
          <a:endParaRPr lang="es-ES"/>
        </a:p>
      </dgm:t>
    </dgm:pt>
    <dgm:pt modelId="{546A2568-1432-4700-9F61-79AA90EC1C2C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CA059BD4-9C64-463E-8997-F654D8879821}" type="parTrans" cxnId="{E0AC1ADC-F451-4CD5-9EDC-0779598FECFF}">
      <dgm:prSet/>
      <dgm:spPr/>
      <dgm:t>
        <a:bodyPr/>
        <a:lstStyle/>
        <a:p>
          <a:endParaRPr lang="es-ES"/>
        </a:p>
      </dgm:t>
    </dgm:pt>
    <dgm:pt modelId="{7DEE52AE-EA04-4466-87C8-598A778BEDF9}" type="sibTrans" cxnId="{E0AC1ADC-F451-4CD5-9EDC-0779598FECFF}">
      <dgm:prSet/>
      <dgm:spPr/>
      <dgm:t>
        <a:bodyPr/>
        <a:lstStyle/>
        <a:p>
          <a:endParaRPr lang="es-ES"/>
        </a:p>
      </dgm:t>
    </dgm:pt>
    <dgm:pt modelId="{7D50B160-1459-4703-A21F-2D859733D1ED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Poor BG, dusting</a:t>
          </a:r>
          <a:endParaRPr lang="es-ES" dirty="0"/>
        </a:p>
      </dgm:t>
    </dgm:pt>
    <dgm:pt modelId="{00461905-DB28-44B7-B888-A535FBB88D72}" type="parTrans" cxnId="{131424C0-9B67-484B-B750-ED2ED0DF7236}">
      <dgm:prSet/>
      <dgm:spPr/>
      <dgm:t>
        <a:bodyPr/>
        <a:lstStyle/>
        <a:p>
          <a:endParaRPr lang="es-ES"/>
        </a:p>
      </dgm:t>
    </dgm:pt>
    <dgm:pt modelId="{AB2145B7-02F4-4F43-A2BF-06F13C4E9477}" type="sibTrans" cxnId="{131424C0-9B67-484B-B750-ED2ED0DF7236}">
      <dgm:prSet/>
      <dgm:spPr/>
      <dgm:t>
        <a:bodyPr/>
        <a:lstStyle/>
        <a:p>
          <a:endParaRPr lang="es-ES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2F157BE4-08CA-4412-89A5-B16EA6046EBD}" type="pres">
      <dgm:prSet presAssocID="{A7CF5C01-4E6C-421C-896F-86CED614EF87}" presName="composite" presStyleCnt="0"/>
      <dgm:spPr/>
    </dgm:pt>
    <dgm:pt modelId="{7222A01C-9C3E-4D5B-84CB-6DD944D6B989}" type="pres">
      <dgm:prSet presAssocID="{A7CF5C01-4E6C-421C-896F-86CED614EF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CC773A-62AF-4CF7-B409-B07A8E958B04}" type="pres">
      <dgm:prSet presAssocID="{A7CF5C01-4E6C-421C-896F-86CED614EF87}" presName="descendantText" presStyleLbl="alignAcc1" presStyleIdx="0" presStyleCnt="3">
        <dgm:presLayoutVars>
          <dgm:bulletEnabled val="1"/>
        </dgm:presLayoutVars>
      </dgm:prSet>
      <dgm:spPr/>
    </dgm:pt>
    <dgm:pt modelId="{4B390C71-AD13-4CE8-BAFA-EF5DE9751167}" type="pres">
      <dgm:prSet presAssocID="{6C29BAAE-5ACB-4B2F-B552-FE7FF8DE6896}" presName="sp" presStyleCnt="0"/>
      <dgm:spPr/>
    </dgm:pt>
    <dgm:pt modelId="{57B62ACD-2356-4FBD-9F99-33D49CFC9EAA}" type="pres">
      <dgm:prSet presAssocID="{DA731BD9-0A06-45E1-9C49-22C146A0F97A}" presName="composite" presStyleCnt="0"/>
      <dgm:spPr/>
    </dgm:pt>
    <dgm:pt modelId="{B3580560-B29A-420B-BF45-863C27042620}" type="pres">
      <dgm:prSet presAssocID="{DA731BD9-0A06-45E1-9C49-22C146A0F9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CF4E1E-0AC3-4A68-AFBF-70928F9ECC53}" type="pres">
      <dgm:prSet presAssocID="{DA731BD9-0A06-45E1-9C49-22C146A0F97A}" presName="descendantText" presStyleLbl="alignAcc1" presStyleIdx="1" presStyleCnt="3">
        <dgm:presLayoutVars>
          <dgm:bulletEnabled val="1"/>
        </dgm:presLayoutVars>
      </dgm:prSet>
      <dgm:spPr/>
    </dgm:pt>
    <dgm:pt modelId="{E111606B-6FFE-4595-955F-03B66D289E81}" type="pres">
      <dgm:prSet presAssocID="{7095B969-AE25-4A0E-8DD0-13B5E1E44FCB}" presName="sp" presStyleCnt="0"/>
      <dgm:spPr/>
    </dgm:pt>
    <dgm:pt modelId="{60421D84-886C-4731-B0B3-B05861267B83}" type="pres">
      <dgm:prSet presAssocID="{546A2568-1432-4700-9F61-79AA90EC1C2C}" presName="composite" presStyleCnt="0"/>
      <dgm:spPr/>
    </dgm:pt>
    <dgm:pt modelId="{15A38F85-93D5-40A3-A189-841BCEB6DD26}" type="pres">
      <dgm:prSet presAssocID="{546A2568-1432-4700-9F61-79AA90EC1C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5B0001-31E6-4042-95DC-42FF84A37515}" type="pres">
      <dgm:prSet presAssocID="{546A2568-1432-4700-9F61-79AA90EC1C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FC8C012-DA79-46E6-B7D9-1A6EBB0AE1A7}" type="presOf" srcId="{BD316FCE-CB5D-466A-82B6-84F33F5AD6B5}" destId="{CBCC773A-62AF-4CF7-B409-B07A8E958B04}" srcOrd="0" destOrd="0" presId="urn:microsoft.com/office/officeart/2005/8/layout/chevron2"/>
    <dgm:cxn modelId="{7F623F3B-73B1-44A9-A108-413CA0750AC1}" type="presOf" srcId="{A2B2D83C-6D9A-4B7C-A43A-4E435FA2DE0E}" destId="{FCCF4E1E-0AC3-4A68-AFBF-70928F9ECC53}" srcOrd="0" destOrd="0" presId="urn:microsoft.com/office/officeart/2005/8/layout/chevron2"/>
    <dgm:cxn modelId="{7433B260-2A06-4E0B-9F9D-3D5FA1A1BFE4}" srcId="{A7CF5C01-4E6C-421C-896F-86CED614EF87}" destId="{BD316FCE-CB5D-466A-82B6-84F33F5AD6B5}" srcOrd="0" destOrd="0" parTransId="{03AFE813-F240-4FEC-9568-E1A2A0675E19}" sibTransId="{373EA7FD-CC71-4D0C-BD60-A6744360DA99}"/>
    <dgm:cxn modelId="{46E25C66-9D5D-4859-A528-6663EB3ABEAD}" type="presOf" srcId="{2B239AE7-B005-4D45-A4CF-F5BE0F365DAA}" destId="{4C98A574-939C-4770-9232-6BE91F142EEF}" srcOrd="0" destOrd="0" presId="urn:microsoft.com/office/officeart/2005/8/layout/chevron2"/>
    <dgm:cxn modelId="{00D02F6A-210D-40E4-8921-BAE5DFA23F14}" srcId="{DA731BD9-0A06-45E1-9C49-22C146A0F97A}" destId="{A2B2D83C-6D9A-4B7C-A43A-4E435FA2DE0E}" srcOrd="0" destOrd="0" parTransId="{6AC10478-3D1A-4455-8B27-1B3AF1942C9C}" sibTransId="{9B36DBAF-6BDB-4D47-A56F-0CCCE287571D}"/>
    <dgm:cxn modelId="{54D3966F-C23E-4058-AA1D-A056B056F5A1}" srcId="{2B239AE7-B005-4D45-A4CF-F5BE0F365DAA}" destId="{A7CF5C01-4E6C-421C-896F-86CED614EF87}" srcOrd="0" destOrd="0" parTransId="{BC376BDD-2DB5-42F6-8E8E-0A45302BD22C}" sibTransId="{6C29BAAE-5ACB-4B2F-B552-FE7FF8DE6896}"/>
    <dgm:cxn modelId="{CBA5C575-AF3F-4542-B5DF-014D29D59C45}" type="presOf" srcId="{A7CF5C01-4E6C-421C-896F-86CED614EF87}" destId="{7222A01C-9C3E-4D5B-84CB-6DD944D6B989}" srcOrd="0" destOrd="0" presId="urn:microsoft.com/office/officeart/2005/8/layout/chevron2"/>
    <dgm:cxn modelId="{2301047D-7332-493F-A784-A31106311E12}" type="presOf" srcId="{546A2568-1432-4700-9F61-79AA90EC1C2C}" destId="{15A38F85-93D5-40A3-A189-841BCEB6DD26}" srcOrd="0" destOrd="0" presId="urn:microsoft.com/office/officeart/2005/8/layout/chevron2"/>
    <dgm:cxn modelId="{131424C0-9B67-484B-B750-ED2ED0DF7236}" srcId="{546A2568-1432-4700-9F61-79AA90EC1C2C}" destId="{7D50B160-1459-4703-A21F-2D859733D1ED}" srcOrd="0" destOrd="0" parTransId="{00461905-DB28-44B7-B888-A535FBB88D72}" sibTransId="{AB2145B7-02F4-4F43-A2BF-06F13C4E9477}"/>
    <dgm:cxn modelId="{673E43D6-48AB-4F38-B46B-27766CD0DEF3}" type="presOf" srcId="{7D50B160-1459-4703-A21F-2D859733D1ED}" destId="{6C5B0001-31E6-4042-95DC-42FF84A37515}" srcOrd="0" destOrd="0" presId="urn:microsoft.com/office/officeart/2005/8/layout/chevron2"/>
    <dgm:cxn modelId="{E0AC1ADC-F451-4CD5-9EDC-0779598FECFF}" srcId="{2B239AE7-B005-4D45-A4CF-F5BE0F365DAA}" destId="{546A2568-1432-4700-9F61-79AA90EC1C2C}" srcOrd="2" destOrd="0" parTransId="{CA059BD4-9C64-463E-8997-F654D8879821}" sibTransId="{7DEE52AE-EA04-4466-87C8-598A778BEDF9}"/>
    <dgm:cxn modelId="{DA0B2DE2-B1E2-4C3B-91E7-2B337AD03DA4}" srcId="{2B239AE7-B005-4D45-A4CF-F5BE0F365DAA}" destId="{DA731BD9-0A06-45E1-9C49-22C146A0F97A}" srcOrd="1" destOrd="0" parTransId="{F3C5DE58-3C10-428E-97BE-7D39A1953BDA}" sibTransId="{7095B969-AE25-4A0E-8DD0-13B5E1E44FCB}"/>
    <dgm:cxn modelId="{33E0B6E7-58FC-4492-AB6A-0066F4D81FDC}" type="presOf" srcId="{DA731BD9-0A06-45E1-9C49-22C146A0F97A}" destId="{B3580560-B29A-420B-BF45-863C27042620}" srcOrd="0" destOrd="0" presId="urn:microsoft.com/office/officeart/2005/8/layout/chevron2"/>
    <dgm:cxn modelId="{6469C8BB-FBCF-472D-B6BE-BDB545E40762}" type="presParOf" srcId="{4C98A574-939C-4770-9232-6BE91F142EEF}" destId="{2F157BE4-08CA-4412-89A5-B16EA6046EBD}" srcOrd="0" destOrd="0" presId="urn:microsoft.com/office/officeart/2005/8/layout/chevron2"/>
    <dgm:cxn modelId="{2FB19866-F570-447B-9F9F-C0F5566851D6}" type="presParOf" srcId="{2F157BE4-08CA-4412-89A5-B16EA6046EBD}" destId="{7222A01C-9C3E-4D5B-84CB-6DD944D6B989}" srcOrd="0" destOrd="0" presId="urn:microsoft.com/office/officeart/2005/8/layout/chevron2"/>
    <dgm:cxn modelId="{A1B92346-6834-4C5D-9EF4-DCF448BB9363}" type="presParOf" srcId="{2F157BE4-08CA-4412-89A5-B16EA6046EBD}" destId="{CBCC773A-62AF-4CF7-B409-B07A8E958B04}" srcOrd="1" destOrd="0" presId="urn:microsoft.com/office/officeart/2005/8/layout/chevron2"/>
    <dgm:cxn modelId="{CE2582CC-9E8C-45ED-825B-C6620977931F}" type="presParOf" srcId="{4C98A574-939C-4770-9232-6BE91F142EEF}" destId="{4B390C71-AD13-4CE8-BAFA-EF5DE9751167}" srcOrd="1" destOrd="0" presId="urn:microsoft.com/office/officeart/2005/8/layout/chevron2"/>
    <dgm:cxn modelId="{B8353AC5-8881-44F8-A83F-8A09ADB68FD6}" type="presParOf" srcId="{4C98A574-939C-4770-9232-6BE91F142EEF}" destId="{57B62ACD-2356-4FBD-9F99-33D49CFC9EAA}" srcOrd="2" destOrd="0" presId="urn:microsoft.com/office/officeart/2005/8/layout/chevron2"/>
    <dgm:cxn modelId="{E5A5F229-1B07-4359-8413-D411DC00FED5}" type="presParOf" srcId="{57B62ACD-2356-4FBD-9F99-33D49CFC9EAA}" destId="{B3580560-B29A-420B-BF45-863C27042620}" srcOrd="0" destOrd="0" presId="urn:microsoft.com/office/officeart/2005/8/layout/chevron2"/>
    <dgm:cxn modelId="{1551DD89-8CA8-4C87-B158-55D005EB64CA}" type="presParOf" srcId="{57B62ACD-2356-4FBD-9F99-33D49CFC9EAA}" destId="{FCCF4E1E-0AC3-4A68-AFBF-70928F9ECC53}" srcOrd="1" destOrd="0" presId="urn:microsoft.com/office/officeart/2005/8/layout/chevron2"/>
    <dgm:cxn modelId="{6F59823C-BC44-42AC-8FE8-A4BA16C2D0F2}" type="presParOf" srcId="{4C98A574-939C-4770-9232-6BE91F142EEF}" destId="{E111606B-6FFE-4595-955F-03B66D289E81}" srcOrd="3" destOrd="0" presId="urn:microsoft.com/office/officeart/2005/8/layout/chevron2"/>
    <dgm:cxn modelId="{B719A5B9-15A9-4EEA-8378-293BFB251AB8}" type="presParOf" srcId="{4C98A574-939C-4770-9232-6BE91F142EEF}" destId="{60421D84-886C-4731-B0B3-B05861267B83}" srcOrd="4" destOrd="0" presId="urn:microsoft.com/office/officeart/2005/8/layout/chevron2"/>
    <dgm:cxn modelId="{82A006AF-58C3-4578-811D-053C4487C5F8}" type="presParOf" srcId="{60421D84-886C-4731-B0B3-B05861267B83}" destId="{15A38F85-93D5-40A3-A189-841BCEB6DD26}" srcOrd="0" destOrd="0" presId="urn:microsoft.com/office/officeart/2005/8/layout/chevron2"/>
    <dgm:cxn modelId="{3797FCEB-CBBC-46F2-A61D-5D19B0E27868}" type="presParOf" srcId="{60421D84-886C-4731-B0B3-B05861267B83}" destId="{6C5B0001-31E6-4042-95DC-42FF84A375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CF5C01-4E6C-421C-896F-86CED614EF87}">
      <dgm:prSet phldrT="[Texto]" phldr="1"/>
      <dgm:spPr/>
      <dgm:t>
        <a:bodyPr/>
        <a:lstStyle/>
        <a:p>
          <a:endParaRPr lang="es-ES" dirty="0"/>
        </a:p>
      </dgm:t>
    </dgm:pt>
    <dgm:pt modelId="{BC376BDD-2DB5-42F6-8E8E-0A45302BD22C}" type="parTrans" cxnId="{54D3966F-C23E-4058-AA1D-A056B056F5A1}">
      <dgm:prSet/>
      <dgm:spPr/>
      <dgm:t>
        <a:bodyPr/>
        <a:lstStyle/>
        <a:p>
          <a:endParaRPr lang="es-ES"/>
        </a:p>
      </dgm:t>
    </dgm:pt>
    <dgm:pt modelId="{6C29BAAE-5ACB-4B2F-B552-FE7FF8DE6896}" type="sibTrans" cxnId="{54D3966F-C23E-4058-AA1D-A056B056F5A1}">
      <dgm:prSet/>
      <dgm:spPr/>
      <dgm:t>
        <a:bodyPr/>
        <a:lstStyle/>
        <a:p>
          <a:endParaRPr lang="es-ES"/>
        </a:p>
      </dgm:t>
    </dgm:pt>
    <dgm:pt modelId="{BD316FCE-CB5D-466A-82B6-84F33F5AD6B5}">
      <dgm:prSet phldrT="[Texto]"/>
      <dgm:spPr/>
      <dgm:t>
        <a:bodyPr/>
        <a:lstStyle/>
        <a:p>
          <a:r>
            <a:rPr lang="en-US" altLang="ja-JP" dirty="0"/>
            <a:t>Thinner and regular toner layer on DVR</a:t>
          </a:r>
          <a:endParaRPr lang="es-ES" dirty="0"/>
        </a:p>
      </dgm:t>
    </dgm:pt>
    <dgm:pt modelId="{03AFE813-F240-4FEC-9568-E1A2A0675E19}" type="parTrans" cxnId="{7433B260-2A06-4E0B-9F9D-3D5FA1A1BFE4}">
      <dgm:prSet/>
      <dgm:spPr/>
      <dgm:t>
        <a:bodyPr/>
        <a:lstStyle/>
        <a:p>
          <a:endParaRPr lang="es-ES"/>
        </a:p>
      </dgm:t>
    </dgm:pt>
    <dgm:pt modelId="{373EA7FD-CC71-4D0C-BD60-A6744360DA99}" type="sibTrans" cxnId="{7433B260-2A06-4E0B-9F9D-3D5FA1A1BFE4}">
      <dgm:prSet/>
      <dgm:spPr/>
      <dgm:t>
        <a:bodyPr/>
        <a:lstStyle/>
        <a:p>
          <a:endParaRPr lang="es-ES"/>
        </a:p>
      </dgm:t>
    </dgm:pt>
    <dgm:pt modelId="{DA731BD9-0A06-45E1-9C49-22C146A0F97A}">
      <dgm:prSet phldrT="[Texto]" phldr="1"/>
      <dgm:spPr/>
      <dgm:t>
        <a:bodyPr/>
        <a:lstStyle/>
        <a:p>
          <a:endParaRPr lang="es-ES" dirty="0"/>
        </a:p>
      </dgm:t>
    </dgm:pt>
    <dgm:pt modelId="{F3C5DE58-3C10-428E-97BE-7D39A1953BDA}" type="parTrans" cxnId="{DA0B2DE2-B1E2-4C3B-91E7-2B337AD03DA4}">
      <dgm:prSet/>
      <dgm:spPr/>
      <dgm:t>
        <a:bodyPr/>
        <a:lstStyle/>
        <a:p>
          <a:endParaRPr lang="es-ES"/>
        </a:p>
      </dgm:t>
    </dgm:pt>
    <dgm:pt modelId="{7095B969-AE25-4A0E-8DD0-13B5E1E44FCB}" type="sibTrans" cxnId="{DA0B2DE2-B1E2-4C3B-91E7-2B337AD03DA4}">
      <dgm:prSet/>
      <dgm:spPr/>
      <dgm:t>
        <a:bodyPr/>
        <a:lstStyle/>
        <a:p>
          <a:endParaRPr lang="es-ES"/>
        </a:p>
      </dgm:t>
    </dgm:pt>
    <dgm:pt modelId="{A2B2D83C-6D9A-4B7C-A43A-4E435FA2DE0E}">
      <dgm:prSet phldrT="[Texto]"/>
      <dgm:spPr/>
      <dgm:t>
        <a:bodyPr/>
        <a:lstStyle/>
        <a:p>
          <a:r>
            <a:rPr lang="en-US" altLang="ja-JP" dirty="0"/>
            <a:t>Higher toner charging </a:t>
          </a:r>
          <a:endParaRPr lang="es-ES" dirty="0"/>
        </a:p>
      </dgm:t>
    </dgm:pt>
    <dgm:pt modelId="{6AC10478-3D1A-4455-8B27-1B3AF1942C9C}" type="parTrans" cxnId="{00D02F6A-210D-40E4-8921-BAE5DFA23F14}">
      <dgm:prSet/>
      <dgm:spPr/>
      <dgm:t>
        <a:bodyPr/>
        <a:lstStyle/>
        <a:p>
          <a:endParaRPr lang="es-ES"/>
        </a:p>
      </dgm:t>
    </dgm:pt>
    <dgm:pt modelId="{9B36DBAF-6BDB-4D47-A56F-0CCCE287571D}" type="sibTrans" cxnId="{00D02F6A-210D-40E4-8921-BAE5DFA23F14}">
      <dgm:prSet/>
      <dgm:spPr/>
      <dgm:t>
        <a:bodyPr/>
        <a:lstStyle/>
        <a:p>
          <a:endParaRPr lang="es-ES"/>
        </a:p>
      </dgm:t>
    </dgm:pt>
    <dgm:pt modelId="{546A2568-1432-4700-9F61-79AA90EC1C2C}">
      <dgm:prSet phldrT="[Texto]" phldr="1"/>
      <dgm:spPr/>
      <dgm:t>
        <a:bodyPr/>
        <a:lstStyle/>
        <a:p>
          <a:endParaRPr lang="es-ES" dirty="0"/>
        </a:p>
      </dgm:t>
    </dgm:pt>
    <dgm:pt modelId="{CA059BD4-9C64-463E-8997-F654D8879821}" type="parTrans" cxnId="{E0AC1ADC-F451-4CD5-9EDC-0779598FECFF}">
      <dgm:prSet/>
      <dgm:spPr/>
      <dgm:t>
        <a:bodyPr/>
        <a:lstStyle/>
        <a:p>
          <a:endParaRPr lang="es-ES"/>
        </a:p>
      </dgm:t>
    </dgm:pt>
    <dgm:pt modelId="{7DEE52AE-EA04-4466-87C8-598A778BEDF9}" type="sibTrans" cxnId="{E0AC1ADC-F451-4CD5-9EDC-0779598FECFF}">
      <dgm:prSet/>
      <dgm:spPr/>
      <dgm:t>
        <a:bodyPr/>
        <a:lstStyle/>
        <a:p>
          <a:endParaRPr lang="es-ES"/>
        </a:p>
      </dgm:t>
    </dgm:pt>
    <dgm:pt modelId="{7D50B160-1459-4703-A21F-2D859733D1ED}">
      <dgm:prSet phldrT="[Texto]"/>
      <dgm:spPr/>
      <dgm:t>
        <a:bodyPr/>
        <a:lstStyle/>
        <a:p>
          <a:r>
            <a:rPr lang="en-US" altLang="ja-JP" dirty="0"/>
            <a:t>Higher print quality without BG and dusting </a:t>
          </a:r>
          <a:endParaRPr lang="es-ES" dirty="0"/>
        </a:p>
      </dgm:t>
    </dgm:pt>
    <dgm:pt modelId="{00461905-DB28-44B7-B888-A535FBB88D72}" type="parTrans" cxnId="{131424C0-9B67-484B-B750-ED2ED0DF7236}">
      <dgm:prSet/>
      <dgm:spPr/>
      <dgm:t>
        <a:bodyPr/>
        <a:lstStyle/>
        <a:p>
          <a:endParaRPr lang="es-ES"/>
        </a:p>
      </dgm:t>
    </dgm:pt>
    <dgm:pt modelId="{AB2145B7-02F4-4F43-A2BF-06F13C4E9477}" type="sibTrans" cxnId="{131424C0-9B67-484B-B750-ED2ED0DF7236}">
      <dgm:prSet/>
      <dgm:spPr/>
      <dgm:t>
        <a:bodyPr/>
        <a:lstStyle/>
        <a:p>
          <a:endParaRPr lang="es-ES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2F157BE4-08CA-4412-89A5-B16EA6046EBD}" type="pres">
      <dgm:prSet presAssocID="{A7CF5C01-4E6C-421C-896F-86CED614EF87}" presName="composite" presStyleCnt="0"/>
      <dgm:spPr/>
    </dgm:pt>
    <dgm:pt modelId="{7222A01C-9C3E-4D5B-84CB-6DD944D6B989}" type="pres">
      <dgm:prSet presAssocID="{A7CF5C01-4E6C-421C-896F-86CED614EF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CC773A-62AF-4CF7-B409-B07A8E958B04}" type="pres">
      <dgm:prSet presAssocID="{A7CF5C01-4E6C-421C-896F-86CED614EF87}" presName="descendantText" presStyleLbl="alignAcc1" presStyleIdx="0" presStyleCnt="3">
        <dgm:presLayoutVars>
          <dgm:bulletEnabled val="1"/>
        </dgm:presLayoutVars>
      </dgm:prSet>
      <dgm:spPr/>
    </dgm:pt>
    <dgm:pt modelId="{4B390C71-AD13-4CE8-BAFA-EF5DE9751167}" type="pres">
      <dgm:prSet presAssocID="{6C29BAAE-5ACB-4B2F-B552-FE7FF8DE6896}" presName="sp" presStyleCnt="0"/>
      <dgm:spPr/>
    </dgm:pt>
    <dgm:pt modelId="{57B62ACD-2356-4FBD-9F99-33D49CFC9EAA}" type="pres">
      <dgm:prSet presAssocID="{DA731BD9-0A06-45E1-9C49-22C146A0F97A}" presName="composite" presStyleCnt="0"/>
      <dgm:spPr/>
    </dgm:pt>
    <dgm:pt modelId="{B3580560-B29A-420B-BF45-863C27042620}" type="pres">
      <dgm:prSet presAssocID="{DA731BD9-0A06-45E1-9C49-22C146A0F9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CF4E1E-0AC3-4A68-AFBF-70928F9ECC53}" type="pres">
      <dgm:prSet presAssocID="{DA731BD9-0A06-45E1-9C49-22C146A0F97A}" presName="descendantText" presStyleLbl="alignAcc1" presStyleIdx="1" presStyleCnt="3">
        <dgm:presLayoutVars>
          <dgm:bulletEnabled val="1"/>
        </dgm:presLayoutVars>
      </dgm:prSet>
      <dgm:spPr/>
    </dgm:pt>
    <dgm:pt modelId="{E111606B-6FFE-4595-955F-03B66D289E81}" type="pres">
      <dgm:prSet presAssocID="{7095B969-AE25-4A0E-8DD0-13B5E1E44FCB}" presName="sp" presStyleCnt="0"/>
      <dgm:spPr/>
    </dgm:pt>
    <dgm:pt modelId="{60421D84-886C-4731-B0B3-B05861267B83}" type="pres">
      <dgm:prSet presAssocID="{546A2568-1432-4700-9F61-79AA90EC1C2C}" presName="composite" presStyleCnt="0"/>
      <dgm:spPr/>
    </dgm:pt>
    <dgm:pt modelId="{15A38F85-93D5-40A3-A189-841BCEB6DD26}" type="pres">
      <dgm:prSet presAssocID="{546A2568-1432-4700-9F61-79AA90EC1C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5B0001-31E6-4042-95DC-42FF84A37515}" type="pres">
      <dgm:prSet presAssocID="{546A2568-1432-4700-9F61-79AA90EC1C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EE94D04-8808-42CA-850D-F5505C46B55E}" type="presOf" srcId="{2B239AE7-B005-4D45-A4CF-F5BE0F365DAA}" destId="{4C98A574-939C-4770-9232-6BE91F142EEF}" srcOrd="0" destOrd="0" presId="urn:microsoft.com/office/officeart/2005/8/layout/chevron2"/>
    <dgm:cxn modelId="{7433B260-2A06-4E0B-9F9D-3D5FA1A1BFE4}" srcId="{A7CF5C01-4E6C-421C-896F-86CED614EF87}" destId="{BD316FCE-CB5D-466A-82B6-84F33F5AD6B5}" srcOrd="0" destOrd="0" parTransId="{03AFE813-F240-4FEC-9568-E1A2A0675E19}" sibTransId="{373EA7FD-CC71-4D0C-BD60-A6744360DA99}"/>
    <dgm:cxn modelId="{00D02F6A-210D-40E4-8921-BAE5DFA23F14}" srcId="{DA731BD9-0A06-45E1-9C49-22C146A0F97A}" destId="{A2B2D83C-6D9A-4B7C-A43A-4E435FA2DE0E}" srcOrd="0" destOrd="0" parTransId="{6AC10478-3D1A-4455-8B27-1B3AF1942C9C}" sibTransId="{9B36DBAF-6BDB-4D47-A56F-0CCCE287571D}"/>
    <dgm:cxn modelId="{54D3966F-C23E-4058-AA1D-A056B056F5A1}" srcId="{2B239AE7-B005-4D45-A4CF-F5BE0F365DAA}" destId="{A7CF5C01-4E6C-421C-896F-86CED614EF87}" srcOrd="0" destOrd="0" parTransId="{BC376BDD-2DB5-42F6-8E8E-0A45302BD22C}" sibTransId="{6C29BAAE-5ACB-4B2F-B552-FE7FF8DE6896}"/>
    <dgm:cxn modelId="{EDD48F80-3C5B-4288-A1FE-AFAC437BD8FC}" type="presOf" srcId="{DA731BD9-0A06-45E1-9C49-22C146A0F97A}" destId="{B3580560-B29A-420B-BF45-863C27042620}" srcOrd="0" destOrd="0" presId="urn:microsoft.com/office/officeart/2005/8/layout/chevron2"/>
    <dgm:cxn modelId="{389816A1-3E8A-45EE-BD77-C4617E6C07A4}" type="presOf" srcId="{BD316FCE-CB5D-466A-82B6-84F33F5AD6B5}" destId="{CBCC773A-62AF-4CF7-B409-B07A8E958B04}" srcOrd="0" destOrd="0" presId="urn:microsoft.com/office/officeart/2005/8/layout/chevron2"/>
    <dgm:cxn modelId="{DE7176B5-0481-483D-AE6F-F26BEB0F36D8}" type="presOf" srcId="{546A2568-1432-4700-9F61-79AA90EC1C2C}" destId="{15A38F85-93D5-40A3-A189-841BCEB6DD26}" srcOrd="0" destOrd="0" presId="urn:microsoft.com/office/officeart/2005/8/layout/chevron2"/>
    <dgm:cxn modelId="{D61026BA-36FA-4446-A87E-FA890D444993}" type="presOf" srcId="{7D50B160-1459-4703-A21F-2D859733D1ED}" destId="{6C5B0001-31E6-4042-95DC-42FF84A37515}" srcOrd="0" destOrd="0" presId="urn:microsoft.com/office/officeart/2005/8/layout/chevron2"/>
    <dgm:cxn modelId="{B19122BF-D349-4747-96DA-CB06615886C6}" type="presOf" srcId="{A7CF5C01-4E6C-421C-896F-86CED614EF87}" destId="{7222A01C-9C3E-4D5B-84CB-6DD944D6B989}" srcOrd="0" destOrd="0" presId="urn:microsoft.com/office/officeart/2005/8/layout/chevron2"/>
    <dgm:cxn modelId="{131424C0-9B67-484B-B750-ED2ED0DF7236}" srcId="{546A2568-1432-4700-9F61-79AA90EC1C2C}" destId="{7D50B160-1459-4703-A21F-2D859733D1ED}" srcOrd="0" destOrd="0" parTransId="{00461905-DB28-44B7-B888-A535FBB88D72}" sibTransId="{AB2145B7-02F4-4F43-A2BF-06F13C4E9477}"/>
    <dgm:cxn modelId="{E0AC1ADC-F451-4CD5-9EDC-0779598FECFF}" srcId="{2B239AE7-B005-4D45-A4CF-F5BE0F365DAA}" destId="{546A2568-1432-4700-9F61-79AA90EC1C2C}" srcOrd="2" destOrd="0" parTransId="{CA059BD4-9C64-463E-8997-F654D8879821}" sibTransId="{7DEE52AE-EA04-4466-87C8-598A778BEDF9}"/>
    <dgm:cxn modelId="{DA0B2DE2-B1E2-4C3B-91E7-2B337AD03DA4}" srcId="{2B239AE7-B005-4D45-A4CF-F5BE0F365DAA}" destId="{DA731BD9-0A06-45E1-9C49-22C146A0F97A}" srcOrd="1" destOrd="0" parTransId="{F3C5DE58-3C10-428E-97BE-7D39A1953BDA}" sibTransId="{7095B969-AE25-4A0E-8DD0-13B5E1E44FCB}"/>
    <dgm:cxn modelId="{70C749E6-1EA2-4B63-BE29-5B6D802DBF18}" type="presOf" srcId="{A2B2D83C-6D9A-4B7C-A43A-4E435FA2DE0E}" destId="{FCCF4E1E-0AC3-4A68-AFBF-70928F9ECC53}" srcOrd="0" destOrd="0" presId="urn:microsoft.com/office/officeart/2005/8/layout/chevron2"/>
    <dgm:cxn modelId="{52E82C80-EA58-4850-9BA7-E60312965116}" type="presParOf" srcId="{4C98A574-939C-4770-9232-6BE91F142EEF}" destId="{2F157BE4-08CA-4412-89A5-B16EA6046EBD}" srcOrd="0" destOrd="0" presId="urn:microsoft.com/office/officeart/2005/8/layout/chevron2"/>
    <dgm:cxn modelId="{588BBC28-6FA3-4305-8108-6A05FB58B289}" type="presParOf" srcId="{2F157BE4-08CA-4412-89A5-B16EA6046EBD}" destId="{7222A01C-9C3E-4D5B-84CB-6DD944D6B989}" srcOrd="0" destOrd="0" presId="urn:microsoft.com/office/officeart/2005/8/layout/chevron2"/>
    <dgm:cxn modelId="{1F37BE66-13D2-43A3-8EB7-26AEFB554447}" type="presParOf" srcId="{2F157BE4-08CA-4412-89A5-B16EA6046EBD}" destId="{CBCC773A-62AF-4CF7-B409-B07A8E958B04}" srcOrd="1" destOrd="0" presId="urn:microsoft.com/office/officeart/2005/8/layout/chevron2"/>
    <dgm:cxn modelId="{0B8506B2-F97D-4722-A8C0-76E6ABC5EF0F}" type="presParOf" srcId="{4C98A574-939C-4770-9232-6BE91F142EEF}" destId="{4B390C71-AD13-4CE8-BAFA-EF5DE9751167}" srcOrd="1" destOrd="0" presId="urn:microsoft.com/office/officeart/2005/8/layout/chevron2"/>
    <dgm:cxn modelId="{F8980FFA-B6E8-4105-80E4-AB58A2A98B33}" type="presParOf" srcId="{4C98A574-939C-4770-9232-6BE91F142EEF}" destId="{57B62ACD-2356-4FBD-9F99-33D49CFC9EAA}" srcOrd="2" destOrd="0" presId="urn:microsoft.com/office/officeart/2005/8/layout/chevron2"/>
    <dgm:cxn modelId="{4D831E90-F43A-4DC2-8DE6-DD53F88AD8E4}" type="presParOf" srcId="{57B62ACD-2356-4FBD-9F99-33D49CFC9EAA}" destId="{B3580560-B29A-420B-BF45-863C27042620}" srcOrd="0" destOrd="0" presId="urn:microsoft.com/office/officeart/2005/8/layout/chevron2"/>
    <dgm:cxn modelId="{690C9EF9-587B-441F-B310-3B731A3C8DF5}" type="presParOf" srcId="{57B62ACD-2356-4FBD-9F99-33D49CFC9EAA}" destId="{FCCF4E1E-0AC3-4A68-AFBF-70928F9ECC53}" srcOrd="1" destOrd="0" presId="urn:microsoft.com/office/officeart/2005/8/layout/chevron2"/>
    <dgm:cxn modelId="{240FC3A5-2A10-4EFB-9CC4-4515B1EE82DB}" type="presParOf" srcId="{4C98A574-939C-4770-9232-6BE91F142EEF}" destId="{E111606B-6FFE-4595-955F-03B66D289E81}" srcOrd="3" destOrd="0" presId="urn:microsoft.com/office/officeart/2005/8/layout/chevron2"/>
    <dgm:cxn modelId="{D6A97A48-A32A-4EDB-850D-97150F8D925D}" type="presParOf" srcId="{4C98A574-939C-4770-9232-6BE91F142EEF}" destId="{60421D84-886C-4731-B0B3-B05861267B83}" srcOrd="4" destOrd="0" presId="urn:microsoft.com/office/officeart/2005/8/layout/chevron2"/>
    <dgm:cxn modelId="{60D5D157-0656-4A6B-B5FA-F6C03F063422}" type="presParOf" srcId="{60421D84-886C-4731-B0B3-B05861267B83}" destId="{15A38F85-93D5-40A3-A189-841BCEB6DD26}" srcOrd="0" destOrd="0" presId="urn:microsoft.com/office/officeart/2005/8/layout/chevron2"/>
    <dgm:cxn modelId="{A1EA4F8F-AE9E-46EE-AA9F-8DCF0CE2EC09}" type="presParOf" srcId="{60421D84-886C-4731-B0B3-B05861267B83}" destId="{6C5B0001-31E6-4042-95DC-42FF84A375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83F3BC-4961-4270-BB8A-528472CFE2FA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Character voids</a:t>
          </a:r>
          <a:endParaRPr lang="es-ES" dirty="0"/>
        </a:p>
      </dgm:t>
    </dgm:pt>
    <dgm:pt modelId="{87F34873-765B-43C5-B560-AB20D5F29CD9}" type="parTrans" cxnId="{8A7BE596-8EE8-42DF-8DC5-291A6B298786}">
      <dgm:prSet/>
      <dgm:spPr/>
      <dgm:t>
        <a:bodyPr/>
        <a:lstStyle/>
        <a:p>
          <a:endParaRPr lang="es-ES"/>
        </a:p>
      </dgm:t>
    </dgm:pt>
    <dgm:pt modelId="{F660420E-A645-4E1D-9E94-BCB2F794C7E8}" type="sibTrans" cxnId="{8A7BE596-8EE8-42DF-8DC5-291A6B298786}">
      <dgm:prSet/>
      <dgm:spPr/>
      <dgm:t>
        <a:bodyPr/>
        <a:lstStyle/>
        <a:p>
          <a:endParaRPr lang="es-ES"/>
        </a:p>
      </dgm:t>
    </dgm:pt>
    <dgm:pt modelId="{BD316FCE-CB5D-466A-82B6-84F33F5AD6B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Lower Transfer Efficiency</a:t>
          </a:r>
          <a:endParaRPr lang="es-ES" dirty="0"/>
        </a:p>
      </dgm:t>
    </dgm:pt>
    <dgm:pt modelId="{373EA7FD-CC71-4D0C-BD60-A6744360DA99}" type="sibTrans" cxnId="{7433B260-2A06-4E0B-9F9D-3D5FA1A1BFE4}">
      <dgm:prSet/>
      <dgm:spPr/>
      <dgm:t>
        <a:bodyPr/>
        <a:lstStyle/>
        <a:p>
          <a:endParaRPr lang="es-ES"/>
        </a:p>
      </dgm:t>
    </dgm:pt>
    <dgm:pt modelId="{03AFE813-F240-4FEC-9568-E1A2A0675E19}" type="parTrans" cxnId="{7433B260-2A06-4E0B-9F9D-3D5FA1A1BFE4}">
      <dgm:prSet/>
      <dgm:spPr/>
      <dgm:t>
        <a:bodyPr/>
        <a:lstStyle/>
        <a:p>
          <a:endParaRPr lang="es-ES"/>
        </a:p>
      </dgm:t>
    </dgm:pt>
    <dgm:pt modelId="{A7CF5C01-4E6C-421C-896F-86CED614EF87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6C29BAAE-5ACB-4B2F-B552-FE7FF8DE6896}" type="sibTrans" cxnId="{54D3966F-C23E-4058-AA1D-A056B056F5A1}">
      <dgm:prSet/>
      <dgm:spPr/>
      <dgm:t>
        <a:bodyPr/>
        <a:lstStyle/>
        <a:p>
          <a:endParaRPr lang="es-ES"/>
        </a:p>
      </dgm:t>
    </dgm:pt>
    <dgm:pt modelId="{BC376BDD-2DB5-42F6-8E8E-0A45302BD22C}" type="parTrans" cxnId="{54D3966F-C23E-4058-AA1D-A056B056F5A1}">
      <dgm:prSet/>
      <dgm:spPr/>
      <dgm:t>
        <a:bodyPr/>
        <a:lstStyle/>
        <a:p>
          <a:endParaRPr lang="es-ES"/>
        </a:p>
      </dgm:t>
    </dgm:pt>
    <dgm:pt modelId="{2717DBE9-038B-42A7-82FF-5E959CCCD16D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/>
            <a:t>More </a:t>
          </a:r>
          <a:r>
            <a:rPr lang="es-ES" dirty="0" err="1"/>
            <a:t>waste</a:t>
          </a:r>
          <a:endParaRPr lang="es-ES" dirty="0"/>
        </a:p>
      </dgm:t>
    </dgm:pt>
    <dgm:pt modelId="{039E8795-5CF3-459E-91DF-8FB1FF86623E}" type="parTrans" cxnId="{32CD2792-1D9E-43CE-A0B2-C67438EC3323}">
      <dgm:prSet/>
      <dgm:spPr/>
      <dgm:t>
        <a:bodyPr/>
        <a:lstStyle/>
        <a:p>
          <a:endParaRPr lang="en-GB"/>
        </a:p>
      </dgm:t>
    </dgm:pt>
    <dgm:pt modelId="{8157117D-158D-47DA-93F2-6FB53654BA18}" type="sibTrans" cxnId="{32CD2792-1D9E-43CE-A0B2-C67438EC3323}">
      <dgm:prSet/>
      <dgm:spPr/>
      <dgm:t>
        <a:bodyPr/>
        <a:lstStyle/>
        <a:p>
          <a:endParaRPr lang="en-GB"/>
        </a:p>
      </dgm:t>
    </dgm:pt>
    <dgm:pt modelId="{696B6D2B-4899-48C8-A427-1CFF7419006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err="1"/>
            <a:t>Increaed</a:t>
          </a:r>
          <a:r>
            <a:rPr lang="es-ES" dirty="0"/>
            <a:t> </a:t>
          </a:r>
          <a:r>
            <a:rPr lang="es-ES" dirty="0" err="1"/>
            <a:t>leakage</a:t>
          </a:r>
          <a:r>
            <a:rPr lang="es-ES" dirty="0"/>
            <a:t> </a:t>
          </a:r>
          <a:r>
            <a:rPr lang="es-ES" dirty="0" err="1"/>
            <a:t>risk</a:t>
          </a:r>
          <a:endParaRPr lang="es-ES" dirty="0"/>
        </a:p>
      </dgm:t>
    </dgm:pt>
    <dgm:pt modelId="{D3B49FD7-1AB8-4B08-8443-CD747629D13E}" type="parTrans" cxnId="{A4F627FD-C1B5-4560-A84D-90AF361C6EA7}">
      <dgm:prSet/>
      <dgm:spPr/>
      <dgm:t>
        <a:bodyPr/>
        <a:lstStyle/>
        <a:p>
          <a:endParaRPr lang="en-GB"/>
        </a:p>
      </dgm:t>
    </dgm:pt>
    <dgm:pt modelId="{4A592BD0-49F7-4162-B705-5BF9EADC903A}" type="sibTrans" cxnId="{A4F627FD-C1B5-4560-A84D-90AF361C6EA7}">
      <dgm:prSet/>
      <dgm:spPr/>
      <dgm:t>
        <a:bodyPr/>
        <a:lstStyle/>
        <a:p>
          <a:endParaRPr lang="en-GB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2F157BE4-08CA-4412-89A5-B16EA6046EBD}" type="pres">
      <dgm:prSet presAssocID="{A7CF5C01-4E6C-421C-896F-86CED614EF87}" presName="composite" presStyleCnt="0"/>
      <dgm:spPr/>
    </dgm:pt>
    <dgm:pt modelId="{7222A01C-9C3E-4D5B-84CB-6DD944D6B989}" type="pres">
      <dgm:prSet presAssocID="{A7CF5C01-4E6C-421C-896F-86CED614EF8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BCC773A-62AF-4CF7-B409-B07A8E958B04}" type="pres">
      <dgm:prSet presAssocID="{A7CF5C01-4E6C-421C-896F-86CED614EF8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9B4E81E-43B0-41FE-B159-2E8869E6F2E5}" type="presOf" srcId="{2717DBE9-038B-42A7-82FF-5E959CCCD16D}" destId="{CBCC773A-62AF-4CF7-B409-B07A8E958B04}" srcOrd="0" destOrd="1" presId="urn:microsoft.com/office/officeart/2005/8/layout/chevron2"/>
    <dgm:cxn modelId="{7433B260-2A06-4E0B-9F9D-3D5FA1A1BFE4}" srcId="{A7CF5C01-4E6C-421C-896F-86CED614EF87}" destId="{BD316FCE-CB5D-466A-82B6-84F33F5AD6B5}" srcOrd="0" destOrd="0" parTransId="{03AFE813-F240-4FEC-9568-E1A2A0675E19}" sibTransId="{373EA7FD-CC71-4D0C-BD60-A6744360DA99}"/>
    <dgm:cxn modelId="{54D3966F-C23E-4058-AA1D-A056B056F5A1}" srcId="{2B239AE7-B005-4D45-A4CF-F5BE0F365DAA}" destId="{A7CF5C01-4E6C-421C-896F-86CED614EF87}" srcOrd="0" destOrd="0" parTransId="{BC376BDD-2DB5-42F6-8E8E-0A45302BD22C}" sibTransId="{6C29BAAE-5ACB-4B2F-B552-FE7FF8DE6896}"/>
    <dgm:cxn modelId="{869AEF54-4B94-4320-9E09-42C5BF31E3A5}" type="presOf" srcId="{696B6D2B-4899-48C8-A427-1CFF74190065}" destId="{CBCC773A-62AF-4CF7-B409-B07A8E958B04}" srcOrd="0" destOrd="2" presId="urn:microsoft.com/office/officeart/2005/8/layout/chevron2"/>
    <dgm:cxn modelId="{32CD2792-1D9E-43CE-A0B2-C67438EC3323}" srcId="{A7CF5C01-4E6C-421C-896F-86CED614EF87}" destId="{2717DBE9-038B-42A7-82FF-5E959CCCD16D}" srcOrd="1" destOrd="0" parTransId="{039E8795-5CF3-459E-91DF-8FB1FF86623E}" sibTransId="{8157117D-158D-47DA-93F2-6FB53654BA18}"/>
    <dgm:cxn modelId="{8A7BE596-8EE8-42DF-8DC5-291A6B298786}" srcId="{A7CF5C01-4E6C-421C-896F-86CED614EF87}" destId="{7A83F3BC-4961-4270-BB8A-528472CFE2FA}" srcOrd="3" destOrd="0" parTransId="{87F34873-765B-43C5-B560-AB20D5F29CD9}" sibTransId="{F660420E-A645-4E1D-9E94-BCB2F794C7E8}"/>
    <dgm:cxn modelId="{C9C38098-6E7F-4F5B-B152-4791E4C4D54A}" type="presOf" srcId="{2B239AE7-B005-4D45-A4CF-F5BE0F365DAA}" destId="{4C98A574-939C-4770-9232-6BE91F142EEF}" srcOrd="0" destOrd="0" presId="urn:microsoft.com/office/officeart/2005/8/layout/chevron2"/>
    <dgm:cxn modelId="{F7DAA9E2-9599-4AFA-8A21-BEB1F31811A7}" type="presOf" srcId="{A7CF5C01-4E6C-421C-896F-86CED614EF87}" destId="{7222A01C-9C3E-4D5B-84CB-6DD944D6B989}" srcOrd="0" destOrd="0" presId="urn:microsoft.com/office/officeart/2005/8/layout/chevron2"/>
    <dgm:cxn modelId="{B159CFE4-9F10-484A-884A-FB3890F3C79A}" type="presOf" srcId="{BD316FCE-CB5D-466A-82B6-84F33F5AD6B5}" destId="{CBCC773A-62AF-4CF7-B409-B07A8E958B04}" srcOrd="0" destOrd="0" presId="urn:microsoft.com/office/officeart/2005/8/layout/chevron2"/>
    <dgm:cxn modelId="{32068CF3-A61E-43EE-BAB4-72539D150336}" type="presOf" srcId="{7A83F3BC-4961-4270-BB8A-528472CFE2FA}" destId="{CBCC773A-62AF-4CF7-B409-B07A8E958B04}" srcOrd="0" destOrd="3" presId="urn:microsoft.com/office/officeart/2005/8/layout/chevron2"/>
    <dgm:cxn modelId="{A4F627FD-C1B5-4560-A84D-90AF361C6EA7}" srcId="{A7CF5C01-4E6C-421C-896F-86CED614EF87}" destId="{696B6D2B-4899-48C8-A427-1CFF74190065}" srcOrd="2" destOrd="0" parTransId="{D3B49FD7-1AB8-4B08-8443-CD747629D13E}" sibTransId="{4A592BD0-49F7-4162-B705-5BF9EADC903A}"/>
    <dgm:cxn modelId="{00662DEB-FC5A-4896-AFAC-567BFEA6553B}" type="presParOf" srcId="{4C98A574-939C-4770-9232-6BE91F142EEF}" destId="{2F157BE4-08CA-4412-89A5-B16EA6046EBD}" srcOrd="0" destOrd="0" presId="urn:microsoft.com/office/officeart/2005/8/layout/chevron2"/>
    <dgm:cxn modelId="{2CB1F634-585D-4805-884B-44F765AEA229}" type="presParOf" srcId="{2F157BE4-08CA-4412-89A5-B16EA6046EBD}" destId="{7222A01C-9C3E-4D5B-84CB-6DD944D6B989}" srcOrd="0" destOrd="0" presId="urn:microsoft.com/office/officeart/2005/8/layout/chevron2"/>
    <dgm:cxn modelId="{EE6E2B5E-8A01-499C-8407-2243A7BAD0C3}" type="presParOf" srcId="{2F157BE4-08CA-4412-89A5-B16EA6046EBD}" destId="{CBCC773A-62AF-4CF7-B409-B07A8E958B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3965D9-C816-47D4-ADDA-624B8AED33E4}">
      <dgm:prSet/>
      <dgm:spPr/>
      <dgm:t>
        <a:bodyPr/>
        <a:lstStyle/>
        <a:p>
          <a:r>
            <a:rPr lang="es-ES" dirty="0" err="1"/>
            <a:t>Higher</a:t>
          </a:r>
          <a:r>
            <a:rPr lang="es-ES" dirty="0"/>
            <a:t> Transfer </a:t>
          </a:r>
          <a:r>
            <a:rPr lang="es-ES" dirty="0" err="1"/>
            <a:t>Efficiency</a:t>
          </a:r>
          <a:endParaRPr lang="es-ES" dirty="0"/>
        </a:p>
      </dgm:t>
    </dgm:pt>
    <dgm:pt modelId="{91CFD6FB-EFE9-404F-BE9C-FFF6F8EE9AE3}" type="parTrans" cxnId="{A54F96DF-358A-493B-8E20-EBA5067A6EC4}">
      <dgm:prSet/>
      <dgm:spPr/>
      <dgm:t>
        <a:bodyPr/>
        <a:lstStyle/>
        <a:p>
          <a:endParaRPr lang="es-ES"/>
        </a:p>
      </dgm:t>
    </dgm:pt>
    <dgm:pt modelId="{7375D5D3-C212-439E-9352-7D7DB2CAEF58}" type="sibTrans" cxnId="{A54F96DF-358A-493B-8E20-EBA5067A6EC4}">
      <dgm:prSet/>
      <dgm:spPr/>
      <dgm:t>
        <a:bodyPr/>
        <a:lstStyle/>
        <a:p>
          <a:endParaRPr lang="es-ES"/>
        </a:p>
      </dgm:t>
    </dgm:pt>
    <dgm:pt modelId="{C67069A7-8B39-4437-A33D-54F60AC8A4E1}">
      <dgm:prSet/>
      <dgm:spPr/>
      <dgm:t>
        <a:bodyPr/>
        <a:lstStyle/>
        <a:p>
          <a:endParaRPr lang="es-ES" dirty="0"/>
        </a:p>
      </dgm:t>
    </dgm:pt>
    <dgm:pt modelId="{C7D992DB-29A4-424A-A78E-B1227BFE0AFB}" type="parTrans" cxnId="{BA225EC0-830C-438C-BA7C-F12F63C1C71F}">
      <dgm:prSet/>
      <dgm:spPr/>
      <dgm:t>
        <a:bodyPr/>
        <a:lstStyle/>
        <a:p>
          <a:endParaRPr lang="es-ES"/>
        </a:p>
      </dgm:t>
    </dgm:pt>
    <dgm:pt modelId="{AB23B5A8-C27B-4BEF-82E3-CD8D4E5214DF}" type="sibTrans" cxnId="{BA225EC0-830C-438C-BA7C-F12F63C1C71F}">
      <dgm:prSet/>
      <dgm:spPr/>
      <dgm:t>
        <a:bodyPr/>
        <a:lstStyle/>
        <a:p>
          <a:endParaRPr lang="es-ES"/>
        </a:p>
      </dgm:t>
    </dgm:pt>
    <dgm:pt modelId="{889D2BB9-DD41-48D5-9962-6271A78F2468}">
      <dgm:prSet/>
      <dgm:spPr/>
      <dgm:t>
        <a:bodyPr/>
        <a:lstStyle/>
        <a:p>
          <a:r>
            <a:rPr lang="es-ES" dirty="0" err="1"/>
            <a:t>Less</a:t>
          </a:r>
          <a:r>
            <a:rPr lang="es-ES" dirty="0"/>
            <a:t> </a:t>
          </a:r>
          <a:r>
            <a:rPr lang="es-ES" dirty="0" err="1"/>
            <a:t>waste</a:t>
          </a:r>
          <a:endParaRPr lang="es-ES" dirty="0"/>
        </a:p>
      </dgm:t>
    </dgm:pt>
    <dgm:pt modelId="{AB8AD5FE-BAAF-40A4-88A9-8FCCA93C7971}" type="parTrans" cxnId="{CDA37329-6AB2-4A20-B8CA-2D7127A91361}">
      <dgm:prSet/>
      <dgm:spPr/>
      <dgm:t>
        <a:bodyPr/>
        <a:lstStyle/>
        <a:p>
          <a:endParaRPr lang="en-GB"/>
        </a:p>
      </dgm:t>
    </dgm:pt>
    <dgm:pt modelId="{43A65F85-B11A-4BEB-AFEB-22D5F7239768}" type="sibTrans" cxnId="{CDA37329-6AB2-4A20-B8CA-2D7127A91361}">
      <dgm:prSet/>
      <dgm:spPr/>
      <dgm:t>
        <a:bodyPr/>
        <a:lstStyle/>
        <a:p>
          <a:endParaRPr lang="en-GB"/>
        </a:p>
      </dgm:t>
    </dgm:pt>
    <dgm:pt modelId="{859878E6-0C2D-4DF5-B648-D40D0B5D60F6}">
      <dgm:prSet/>
      <dgm:spPr/>
      <dgm:t>
        <a:bodyPr/>
        <a:lstStyle/>
        <a:p>
          <a:r>
            <a:rPr lang="es-ES" dirty="0" err="1"/>
            <a:t>Reduced</a:t>
          </a:r>
          <a:r>
            <a:rPr lang="es-ES" dirty="0"/>
            <a:t> </a:t>
          </a:r>
          <a:r>
            <a:rPr lang="es-ES" dirty="0" err="1"/>
            <a:t>leakage</a:t>
          </a:r>
          <a:endParaRPr lang="es-ES" dirty="0"/>
        </a:p>
      </dgm:t>
    </dgm:pt>
    <dgm:pt modelId="{7EC1AECA-6A7F-43D5-A762-3A27EDD5FEB7}" type="parTrans" cxnId="{4FEB359D-AA07-4144-8EFC-B54B2E32B0FA}">
      <dgm:prSet/>
      <dgm:spPr/>
      <dgm:t>
        <a:bodyPr/>
        <a:lstStyle/>
        <a:p>
          <a:endParaRPr lang="en-GB"/>
        </a:p>
      </dgm:t>
    </dgm:pt>
    <dgm:pt modelId="{D30975FF-8B1F-43B3-9ED8-F62F4A3DF51E}" type="sibTrans" cxnId="{4FEB359D-AA07-4144-8EFC-B54B2E32B0FA}">
      <dgm:prSet/>
      <dgm:spPr/>
      <dgm:t>
        <a:bodyPr/>
        <a:lstStyle/>
        <a:p>
          <a:endParaRPr lang="en-GB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D4013593-95B0-4CED-9F3D-3A850E030E96}" type="pres">
      <dgm:prSet presAssocID="{C67069A7-8B39-4437-A33D-54F60AC8A4E1}" presName="composite" presStyleCnt="0"/>
      <dgm:spPr/>
    </dgm:pt>
    <dgm:pt modelId="{A9A1163A-726F-4787-80D7-EBD83EF77639}" type="pres">
      <dgm:prSet presAssocID="{C67069A7-8B39-4437-A33D-54F60AC8A4E1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7ADF58B-77F6-4B8A-9B68-B57012C47548}" type="pres">
      <dgm:prSet presAssocID="{C67069A7-8B39-4437-A33D-54F60AC8A4E1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8972105-DCF3-484E-88BE-C5F2931A8CEE}" type="presOf" srcId="{859878E6-0C2D-4DF5-B648-D40D0B5D60F6}" destId="{E7ADF58B-77F6-4B8A-9B68-B57012C47548}" srcOrd="0" destOrd="2" presId="urn:microsoft.com/office/officeart/2005/8/layout/chevron2"/>
    <dgm:cxn modelId="{CDA37329-6AB2-4A20-B8CA-2D7127A91361}" srcId="{C67069A7-8B39-4437-A33D-54F60AC8A4E1}" destId="{889D2BB9-DD41-48D5-9962-6271A78F2468}" srcOrd="1" destOrd="0" parTransId="{AB8AD5FE-BAAF-40A4-88A9-8FCCA93C7971}" sibTransId="{43A65F85-B11A-4BEB-AFEB-22D5F7239768}"/>
    <dgm:cxn modelId="{4FEB359D-AA07-4144-8EFC-B54B2E32B0FA}" srcId="{C67069A7-8B39-4437-A33D-54F60AC8A4E1}" destId="{859878E6-0C2D-4DF5-B648-D40D0B5D60F6}" srcOrd="2" destOrd="0" parTransId="{7EC1AECA-6A7F-43D5-A762-3A27EDD5FEB7}" sibTransId="{D30975FF-8B1F-43B3-9ED8-F62F4A3DF51E}"/>
    <dgm:cxn modelId="{9F27C5B9-1037-4A63-A269-1ED6536D2C69}" type="presOf" srcId="{889D2BB9-DD41-48D5-9962-6271A78F2468}" destId="{E7ADF58B-77F6-4B8A-9B68-B57012C47548}" srcOrd="0" destOrd="1" presId="urn:microsoft.com/office/officeart/2005/8/layout/chevron2"/>
    <dgm:cxn modelId="{BA225EC0-830C-438C-BA7C-F12F63C1C71F}" srcId="{2B239AE7-B005-4D45-A4CF-F5BE0F365DAA}" destId="{C67069A7-8B39-4437-A33D-54F60AC8A4E1}" srcOrd="0" destOrd="0" parTransId="{C7D992DB-29A4-424A-A78E-B1227BFE0AFB}" sibTransId="{AB23B5A8-C27B-4BEF-82E3-CD8D4E5214DF}"/>
    <dgm:cxn modelId="{9E9574C2-8B89-4929-981E-8533352098B3}" type="presOf" srcId="{A73965D9-C816-47D4-ADDA-624B8AED33E4}" destId="{E7ADF58B-77F6-4B8A-9B68-B57012C47548}" srcOrd="0" destOrd="0" presId="urn:microsoft.com/office/officeart/2005/8/layout/chevron2"/>
    <dgm:cxn modelId="{FF4DEFCB-B4B1-4C05-BD06-C66BAF92330C}" type="presOf" srcId="{C67069A7-8B39-4437-A33D-54F60AC8A4E1}" destId="{A9A1163A-726F-4787-80D7-EBD83EF77639}" srcOrd="0" destOrd="0" presId="urn:microsoft.com/office/officeart/2005/8/layout/chevron2"/>
    <dgm:cxn modelId="{A54F96DF-358A-493B-8E20-EBA5067A6EC4}" srcId="{C67069A7-8B39-4437-A33D-54F60AC8A4E1}" destId="{A73965D9-C816-47D4-ADDA-624B8AED33E4}" srcOrd="0" destOrd="0" parTransId="{91CFD6FB-EFE9-404F-BE9C-FFF6F8EE9AE3}" sibTransId="{7375D5D3-C212-439E-9352-7D7DB2CAEF58}"/>
    <dgm:cxn modelId="{2CC74FF7-DEDF-4095-9CC6-BCD33BB3297F}" type="presOf" srcId="{2B239AE7-B005-4D45-A4CF-F5BE0F365DAA}" destId="{4C98A574-939C-4770-9232-6BE91F142EEF}" srcOrd="0" destOrd="0" presId="urn:microsoft.com/office/officeart/2005/8/layout/chevron2"/>
    <dgm:cxn modelId="{F6AA64D3-07F9-471F-8820-E549200A32CB}" type="presParOf" srcId="{4C98A574-939C-4770-9232-6BE91F142EEF}" destId="{D4013593-95B0-4CED-9F3D-3A850E030E96}" srcOrd="0" destOrd="0" presId="urn:microsoft.com/office/officeart/2005/8/layout/chevron2"/>
    <dgm:cxn modelId="{6C202591-AF76-40BB-A4DA-8CA22989BA85}" type="presParOf" srcId="{D4013593-95B0-4CED-9F3D-3A850E030E96}" destId="{A9A1163A-726F-4787-80D7-EBD83EF77639}" srcOrd="0" destOrd="0" presId="urn:microsoft.com/office/officeart/2005/8/layout/chevron2"/>
    <dgm:cxn modelId="{2EF79CDA-4420-4E07-A48E-5EBBB5B4C171}" type="presParOf" srcId="{D4013593-95B0-4CED-9F3D-3A850E030E96}" destId="{E7ADF58B-77F6-4B8A-9B68-B57012C475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A01C-9C3E-4D5B-84CB-6DD944D6B989}">
      <dsp:nvSpPr>
        <dsp:cNvPr id="0" name=""/>
        <dsp:cNvSpPr/>
      </dsp:nvSpPr>
      <dsp:spPr>
        <a:xfrm rot="5400000">
          <a:off x="-144046" y="144585"/>
          <a:ext cx="960313" cy="6722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336648"/>
        <a:ext cx="672219" cy="288094"/>
      </dsp:txXfrm>
    </dsp:sp>
    <dsp:sp modelId="{CBCC773A-62AF-4CF7-B409-B07A8E958B04}">
      <dsp:nvSpPr>
        <dsp:cNvPr id="0" name=""/>
        <dsp:cNvSpPr/>
      </dsp:nvSpPr>
      <dsp:spPr>
        <a:xfrm rot="5400000">
          <a:off x="1509175" y="-836417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900" kern="1200" dirty="0"/>
            <a:t>Irregular toner layer on DVR</a:t>
          </a:r>
          <a:endParaRPr lang="es-ES" sz="1900" kern="1200" dirty="0"/>
        </a:p>
      </dsp:txBody>
      <dsp:txXfrm rot="-5400000">
        <a:off x="672220" y="31009"/>
        <a:ext cx="2267644" cy="563261"/>
      </dsp:txXfrm>
    </dsp:sp>
    <dsp:sp modelId="{B3580560-B29A-420B-BF45-863C27042620}">
      <dsp:nvSpPr>
        <dsp:cNvPr id="0" name=""/>
        <dsp:cNvSpPr/>
      </dsp:nvSpPr>
      <dsp:spPr>
        <a:xfrm rot="5400000">
          <a:off x="-144046" y="896171"/>
          <a:ext cx="960313" cy="6722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088234"/>
        <a:ext cx="672219" cy="288094"/>
      </dsp:txXfrm>
    </dsp:sp>
    <dsp:sp modelId="{FCCF4E1E-0AC3-4A68-AFBF-70928F9ECC53}">
      <dsp:nvSpPr>
        <dsp:cNvPr id="0" name=""/>
        <dsp:cNvSpPr/>
      </dsp:nvSpPr>
      <dsp:spPr>
        <a:xfrm rot="5400000">
          <a:off x="1509175" y="-84831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900" kern="1200" dirty="0"/>
            <a:t>Lower toner charging</a:t>
          </a:r>
          <a:endParaRPr lang="es-ES" sz="1900" kern="1200" dirty="0"/>
        </a:p>
      </dsp:txBody>
      <dsp:txXfrm rot="-5400000">
        <a:off x="672220" y="782595"/>
        <a:ext cx="2267644" cy="563261"/>
      </dsp:txXfrm>
    </dsp:sp>
    <dsp:sp modelId="{15A38F85-93D5-40A3-A189-841BCEB6DD26}">
      <dsp:nvSpPr>
        <dsp:cNvPr id="0" name=""/>
        <dsp:cNvSpPr/>
      </dsp:nvSpPr>
      <dsp:spPr>
        <a:xfrm rot="5400000">
          <a:off x="-144046" y="1647758"/>
          <a:ext cx="960313" cy="6722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839821"/>
        <a:ext cx="672219" cy="288094"/>
      </dsp:txXfrm>
    </dsp:sp>
    <dsp:sp modelId="{6C5B0001-31E6-4042-95DC-42FF84A37515}">
      <dsp:nvSpPr>
        <dsp:cNvPr id="0" name=""/>
        <dsp:cNvSpPr/>
      </dsp:nvSpPr>
      <dsp:spPr>
        <a:xfrm rot="5400000">
          <a:off x="1509175" y="666755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900" kern="1200" dirty="0"/>
            <a:t>Poor BG, dusting</a:t>
          </a:r>
          <a:endParaRPr lang="es-ES" sz="1900" kern="1200" dirty="0"/>
        </a:p>
      </dsp:txBody>
      <dsp:txXfrm rot="-5400000">
        <a:off x="672220" y="1534182"/>
        <a:ext cx="2267644" cy="563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A01C-9C3E-4D5B-84CB-6DD944D6B989}">
      <dsp:nvSpPr>
        <dsp:cNvPr id="0" name=""/>
        <dsp:cNvSpPr/>
      </dsp:nvSpPr>
      <dsp:spPr>
        <a:xfrm rot="5400000">
          <a:off x="-144046" y="144585"/>
          <a:ext cx="960313" cy="672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336648"/>
        <a:ext cx="672219" cy="288094"/>
      </dsp:txXfrm>
    </dsp:sp>
    <dsp:sp modelId="{CBCC773A-62AF-4CF7-B409-B07A8E958B04}">
      <dsp:nvSpPr>
        <dsp:cNvPr id="0" name=""/>
        <dsp:cNvSpPr/>
      </dsp:nvSpPr>
      <dsp:spPr>
        <a:xfrm rot="5400000">
          <a:off x="1509175" y="-836417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600" kern="1200" dirty="0"/>
            <a:t>Thinner and regular toner layer on DVR</a:t>
          </a:r>
          <a:endParaRPr lang="es-ES" sz="1600" kern="1200" dirty="0"/>
        </a:p>
      </dsp:txBody>
      <dsp:txXfrm rot="-5400000">
        <a:off x="672220" y="31009"/>
        <a:ext cx="2267644" cy="563261"/>
      </dsp:txXfrm>
    </dsp:sp>
    <dsp:sp modelId="{B3580560-B29A-420B-BF45-863C27042620}">
      <dsp:nvSpPr>
        <dsp:cNvPr id="0" name=""/>
        <dsp:cNvSpPr/>
      </dsp:nvSpPr>
      <dsp:spPr>
        <a:xfrm rot="5400000">
          <a:off x="-144046" y="896171"/>
          <a:ext cx="960313" cy="672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088234"/>
        <a:ext cx="672219" cy="288094"/>
      </dsp:txXfrm>
    </dsp:sp>
    <dsp:sp modelId="{FCCF4E1E-0AC3-4A68-AFBF-70928F9ECC53}">
      <dsp:nvSpPr>
        <dsp:cNvPr id="0" name=""/>
        <dsp:cNvSpPr/>
      </dsp:nvSpPr>
      <dsp:spPr>
        <a:xfrm rot="5400000">
          <a:off x="1509175" y="-84831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600" kern="1200" dirty="0"/>
            <a:t>Higher toner charging </a:t>
          </a:r>
          <a:endParaRPr lang="es-ES" sz="1600" kern="1200" dirty="0"/>
        </a:p>
      </dsp:txBody>
      <dsp:txXfrm rot="-5400000">
        <a:off x="672220" y="782595"/>
        <a:ext cx="2267644" cy="563261"/>
      </dsp:txXfrm>
    </dsp:sp>
    <dsp:sp modelId="{15A38F85-93D5-40A3-A189-841BCEB6DD26}">
      <dsp:nvSpPr>
        <dsp:cNvPr id="0" name=""/>
        <dsp:cNvSpPr/>
      </dsp:nvSpPr>
      <dsp:spPr>
        <a:xfrm rot="5400000">
          <a:off x="-144046" y="1647758"/>
          <a:ext cx="960313" cy="672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839821"/>
        <a:ext cx="672219" cy="288094"/>
      </dsp:txXfrm>
    </dsp:sp>
    <dsp:sp modelId="{6C5B0001-31E6-4042-95DC-42FF84A37515}">
      <dsp:nvSpPr>
        <dsp:cNvPr id="0" name=""/>
        <dsp:cNvSpPr/>
      </dsp:nvSpPr>
      <dsp:spPr>
        <a:xfrm rot="5400000">
          <a:off x="1509175" y="666755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600" kern="1200" dirty="0"/>
            <a:t>Higher print quality without BG and dusting </a:t>
          </a:r>
          <a:endParaRPr lang="es-ES" sz="1600" kern="1200" dirty="0"/>
        </a:p>
      </dsp:txBody>
      <dsp:txXfrm rot="-5400000">
        <a:off x="672220" y="1534182"/>
        <a:ext cx="2267644" cy="563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A01C-9C3E-4D5B-84CB-6DD944D6B989}">
      <dsp:nvSpPr>
        <dsp:cNvPr id="0" name=""/>
        <dsp:cNvSpPr/>
      </dsp:nvSpPr>
      <dsp:spPr>
        <a:xfrm rot="5400000">
          <a:off x="-231128" y="231128"/>
          <a:ext cx="1540855" cy="107859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 dirty="0"/>
        </a:p>
      </dsp:txBody>
      <dsp:txXfrm rot="-5400000">
        <a:off x="1" y="539300"/>
        <a:ext cx="1078599" cy="462256"/>
      </dsp:txXfrm>
    </dsp:sp>
    <dsp:sp modelId="{CBCC773A-62AF-4CF7-B409-B07A8E958B04}">
      <dsp:nvSpPr>
        <dsp:cNvPr id="0" name=""/>
        <dsp:cNvSpPr/>
      </dsp:nvSpPr>
      <dsp:spPr>
        <a:xfrm rot="5400000">
          <a:off x="1485328" y="-406729"/>
          <a:ext cx="1001556" cy="18150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/>
            <a:t>Lower Transfer Efficiency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More </a:t>
          </a:r>
          <a:r>
            <a:rPr lang="es-ES" sz="1200" kern="1200" dirty="0" err="1"/>
            <a:t>waste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/>
            <a:t>Increaed</a:t>
          </a:r>
          <a:r>
            <a:rPr lang="es-ES" sz="1200" kern="1200" dirty="0"/>
            <a:t> </a:t>
          </a:r>
          <a:r>
            <a:rPr lang="es-ES" sz="1200" kern="1200" dirty="0" err="1"/>
            <a:t>leakage</a:t>
          </a:r>
          <a:r>
            <a:rPr lang="es-ES" sz="1200" kern="1200" dirty="0"/>
            <a:t> </a:t>
          </a:r>
          <a:r>
            <a:rPr lang="es-ES" sz="1200" kern="1200" dirty="0" err="1"/>
            <a:t>risk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/>
            <a:t>Character voids</a:t>
          </a:r>
          <a:endParaRPr lang="es-ES" sz="1200" kern="1200" dirty="0"/>
        </a:p>
      </dsp:txBody>
      <dsp:txXfrm rot="-5400000">
        <a:off x="1078599" y="48892"/>
        <a:ext cx="1766122" cy="903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163A-726F-4787-80D7-EBD83EF77639}">
      <dsp:nvSpPr>
        <dsp:cNvPr id="0" name=""/>
        <dsp:cNvSpPr/>
      </dsp:nvSpPr>
      <dsp:spPr>
        <a:xfrm rot="5400000">
          <a:off x="-231128" y="231128"/>
          <a:ext cx="1540855" cy="1078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 dirty="0"/>
        </a:p>
      </dsp:txBody>
      <dsp:txXfrm rot="-5400000">
        <a:off x="1" y="539300"/>
        <a:ext cx="1078599" cy="462256"/>
      </dsp:txXfrm>
    </dsp:sp>
    <dsp:sp modelId="{E7ADF58B-77F6-4B8A-9B68-B57012C47548}">
      <dsp:nvSpPr>
        <dsp:cNvPr id="0" name=""/>
        <dsp:cNvSpPr/>
      </dsp:nvSpPr>
      <dsp:spPr>
        <a:xfrm rot="5400000">
          <a:off x="1485328" y="-406729"/>
          <a:ext cx="1001556" cy="18150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Higher</a:t>
          </a:r>
          <a:r>
            <a:rPr lang="es-ES" sz="1400" kern="1200" dirty="0"/>
            <a:t> Transfer </a:t>
          </a:r>
          <a:r>
            <a:rPr lang="es-ES" sz="1400" kern="1200" dirty="0" err="1"/>
            <a:t>Efficiency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Less</a:t>
          </a:r>
          <a:r>
            <a:rPr lang="es-ES" sz="1400" kern="1200" dirty="0"/>
            <a:t> </a:t>
          </a:r>
          <a:r>
            <a:rPr lang="es-ES" sz="1400" kern="1200" dirty="0" err="1"/>
            <a:t>waste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Reduced</a:t>
          </a:r>
          <a:r>
            <a:rPr lang="es-ES" sz="1400" kern="1200" dirty="0"/>
            <a:t> </a:t>
          </a:r>
          <a:r>
            <a:rPr lang="es-ES" sz="1400" kern="1200" dirty="0" err="1"/>
            <a:t>leakage</a:t>
          </a:r>
          <a:endParaRPr lang="es-ES" sz="1400" kern="1200" dirty="0"/>
        </a:p>
      </dsp:txBody>
      <dsp:txXfrm rot="-5400000">
        <a:off x="1078599" y="48892"/>
        <a:ext cx="1766122" cy="90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EBAEF-788B-4A08-9ACD-CCC111DF0EF6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357B-5055-4538-B1F2-62787C6E36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1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1125" y="741363"/>
            <a:ext cx="6577013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1C67F-E2C0-4F2D-8240-B4B99A89B17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51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13022-691A-4B3A-8397-CDB3BF92EA80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657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13022-691A-4B3A-8397-CDB3BF92EA80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9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13022-691A-4B3A-8397-CDB3BF92EA80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914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13022-691A-4B3A-8397-CDB3BF92EA80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98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13022-691A-4B3A-8397-CDB3BF92EA80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60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012C1B04-FE31-4051-85A3-6E90880E6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3DA150-957E-40B4-8230-63B68CD6C2A7}" type="slidenum">
              <a:rPr lang="ja-JP" altLang="en-US"/>
              <a:pPr eaLnBrk="1" hangingPunct="1"/>
              <a:t>18</a:t>
            </a:fld>
            <a:endParaRPr lang="ja-JP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6819213-35E3-4911-BEE4-2EAD2E78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EE74A1B-0D32-469D-BD99-BECBB9D6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・トナーの円形度が向上すると転写効率は向上</a:t>
            </a:r>
          </a:p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・トナーの円形度が向上するとトナー1</a:t>
            </a:r>
            <a:r>
              <a:rPr lang="en-US" altLang="ja-JP">
                <a:ea typeface="ＭＳ Ｐ明朝" panose="02020600040205080304" pitchFamily="18" charset="-128"/>
              </a:rPr>
              <a:t>g</a:t>
            </a:r>
            <a:r>
              <a:rPr lang="ja-JP" altLang="en-US">
                <a:ea typeface="ＭＳ Ｐ明朝" panose="02020600040205080304" pitchFamily="18" charset="-128"/>
              </a:rPr>
              <a:t>あたりの印字枚数、つまりイールドが向上</a:t>
            </a:r>
          </a:p>
        </p:txBody>
      </p:sp>
    </p:spTree>
    <p:extLst>
      <p:ext uri="{BB962C8B-B14F-4D97-AF65-F5344CB8AC3E}">
        <p14:creationId xmlns:p14="http://schemas.microsoft.com/office/powerpoint/2010/main" val="367868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9DE8B37F-50B3-430E-AAFA-B96A69E20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066CA227-B1F4-4710-B259-CF427297E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ja-JP">
              <a:ea typeface="ＭＳ Ｐ明朝" panose="02020600040205080304" pitchFamily="18" charset="-128"/>
            </a:endParaRP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45E0DCCF-2A96-4362-ACAA-4D0F1F396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9B82B9-D009-4D44-AEAE-4FFD7E4207C0}" type="slidenum">
              <a:rPr lang="en-US" altLang="ja-JP"/>
              <a:pPr eaLnBrk="1" hangingPunct="1"/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969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E0F16F41-E31C-4118-B50A-D5B1E9C0A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2FEE0F-D38F-4EA4-AF30-F18718B36A9E}" type="slidenum">
              <a:rPr lang="ja-JP" altLang="en-US"/>
              <a:pPr eaLnBrk="1" hangingPunct="1"/>
              <a:t>20</a:t>
            </a:fld>
            <a:endParaRPr lang="ja-JP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68FAC20-FE2E-45FA-B705-DA7113C6F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A6E767-A88F-4ACB-9392-E22C87CA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転写工程</a:t>
            </a:r>
          </a:p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・不定形トナー；感光体表面との付着性が高く、紙への転写性に劣る。さらに帯電性も不均一でさらに転写性を落とす。</a:t>
            </a:r>
          </a:p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・球状トナー；感光体との付着性が低下、帯電性の均一になり転写性が向上</a:t>
            </a:r>
          </a:p>
        </p:txBody>
      </p:sp>
    </p:spTree>
    <p:extLst>
      <p:ext uri="{BB962C8B-B14F-4D97-AF65-F5344CB8AC3E}">
        <p14:creationId xmlns:p14="http://schemas.microsoft.com/office/powerpoint/2010/main" val="203851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13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・ポリエステルベースのため、</a:t>
            </a:r>
            <a:r>
              <a:rPr lang="en-US" altLang="ja-JP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AJI</a:t>
            </a:r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も</a:t>
            </a:r>
            <a:r>
              <a:rPr lang="en-GB" altLang="ja-JP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Low VOC emissions</a:t>
            </a:r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です。</a:t>
            </a:r>
            <a:endParaRPr lang="en-US" altLang="ja-JP" sz="800" b="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・従来のジャンピング現像方式と異なり、接触現像方式、且つクリーナレスシステムのため、</a:t>
            </a:r>
            <a:endParaRPr lang="en-US" altLang="ja-JP" sz="800" b="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　従来の磁性トナーより、カブリ抑制のため均一な帯電性、及び高転写効率が求められる。</a:t>
            </a:r>
            <a:endParaRPr lang="en-US" altLang="ja-JP" sz="800" b="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　それを達成するため、</a:t>
            </a:r>
            <a:r>
              <a:rPr lang="en-US" altLang="ja-JP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AJI</a:t>
            </a:r>
            <a:r>
              <a:rPr lang="ja-JP" altLang="en-US" sz="8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トナーは熱球形化を行っている。</a:t>
            </a:r>
            <a:endParaRPr lang="en-US" altLang="ja-JP" sz="800" b="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・ポリエステルベースのため、</a:t>
            </a:r>
            <a:r>
              <a:rPr lang="en-US" altLang="ja-JP" sz="12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AJI</a:t>
            </a:r>
            <a:r>
              <a:rPr lang="ja-JP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も</a:t>
            </a:r>
            <a:r>
              <a:rPr lang="en-GB" altLang="ja-JP" sz="12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Low VOC emissions</a:t>
            </a:r>
            <a:r>
              <a:rPr lang="ja-JP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です。</a:t>
            </a:r>
            <a:endParaRPr lang="en-US" altLang="ja-JP" sz="1200" b="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5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</a:t>
            </a:r>
            <a:r>
              <a:rPr lang="en-GB" altLang="ja-JP" sz="800" b="1" i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Conventional</a:t>
            </a:r>
            <a:r>
              <a:rPr lang="en-GB" altLang="ja-JP" sz="8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‘jumping toner technology’ </a:t>
            </a:r>
            <a:r>
              <a:rPr lang="ja-JP" altLang="en-US" sz="8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は昔からの当たり前のことなので、記載しなくても良いと思います。</a:t>
            </a:r>
            <a:endParaRPr lang="en-US" altLang="ja-JP" sz="8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49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</a:t>
            </a:r>
            <a:r>
              <a:rPr lang="en-GB" altLang="ja-JP" sz="1200" b="1" i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Conventional</a:t>
            </a:r>
            <a:r>
              <a:rPr lang="en-GB" altLang="ja-JP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‘jumping toner technology’ </a:t>
            </a:r>
            <a:r>
              <a:rPr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は昔からの当たり前のことなので、記載しなくても良いと思います。</a:t>
            </a:r>
            <a:endParaRPr lang="en-US" altLang="ja-JP" sz="12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84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CD8A-5733-4692-B247-91AA787B1A2B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EA5-AB23-47A5-BEF1-E0A4D8CA2815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76B9-445B-4BBE-B5D9-980443B2D14F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D3F4-F9A9-45E4-AF64-143BD38D7074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EDF-C9E5-4631-9D5F-2925D5696175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A442-8D81-4727-9605-61730ABDDC8F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EED-1C8A-4F14-8145-59C66940C81F}" type="datetime1">
              <a:rPr lang="en-US" smtClean="0"/>
              <a:t>5/15/2019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21C-29D1-4B24-A476-0D16C733EEBA}" type="datetime1">
              <a:rPr lang="en-US" smtClean="0"/>
              <a:t>5/15/2019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E1-4B67-4358-BDF9-9B801BACFFC4}" type="datetime1">
              <a:rPr lang="en-US" smtClean="0"/>
              <a:t>5/15/2019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C10-18BD-444B-ADE7-01C9E2D6CBAB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CAA9-B61E-4E99-A614-1C9CD62DD9F5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F9C5-E3E5-4131-ADF5-1B8980CBCF63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omments" Target="../comments/comment1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4451" y="273295"/>
            <a:ext cx="9144000" cy="649287"/>
          </a:xfrm>
        </p:spPr>
        <p:txBody>
          <a:bodyPr>
            <a:noAutofit/>
          </a:bodyPr>
          <a:lstStyle/>
          <a:p>
            <a:b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s-ES" sz="2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11569" y="1585367"/>
            <a:ext cx="104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latin typeface="+mj-lt"/>
              </a:rPr>
              <a:t>NEW TONERS</a:t>
            </a:r>
          </a:p>
          <a:p>
            <a:r>
              <a:rPr lang="es-ES" sz="7200" dirty="0">
                <a:latin typeface="+mj-lt"/>
              </a:rPr>
              <a:t>NEW CHALLENGES</a:t>
            </a:r>
          </a:p>
          <a:p>
            <a:r>
              <a:rPr lang="es-ES" sz="7200" dirty="0">
                <a:latin typeface="+mj-lt"/>
              </a:rPr>
              <a:t>NEW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0383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8313" y="1509542"/>
            <a:ext cx="9144000" cy="2387600"/>
          </a:xfrm>
        </p:spPr>
        <p:txBody>
          <a:bodyPr vert="horz" lIns="98816" tIns="49408" rIns="98816" bIns="49408" rtlCol="0" anchor="b">
            <a:normAutofit/>
          </a:bodyPr>
          <a:lstStyle/>
          <a:p>
            <a:r>
              <a:rPr kumimoji="1" lang="en-GB" altLang="ja-JP" sz="6500" dirty="0"/>
              <a:t>New Generation Toners Technology</a:t>
            </a:r>
            <a:endParaRPr kumimoji="1" lang="ja-JP" altLang="en-US" sz="65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vert="horz" lIns="98816" tIns="49408" rIns="98816" bIns="49408"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IMEX Confidential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59" y="136525"/>
            <a:ext cx="9000682" cy="1554164"/>
          </a:xfrm>
        </p:spPr>
        <p:txBody>
          <a:bodyPr/>
          <a:lstStyle/>
          <a:p>
            <a:pPr algn="ctr"/>
            <a:r>
              <a:rPr lang="en-GB" dirty="0"/>
              <a:t>New Generation Technology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59" y="1248509"/>
            <a:ext cx="9113372" cy="5240214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sz="4500" b="1" dirty="0">
                <a:latin typeface="+mj-lt"/>
              </a:rPr>
              <a:t>Low temperature fusing </a:t>
            </a:r>
          </a:p>
          <a:p>
            <a:pPr marL="0" indent="0">
              <a:buNone/>
            </a:pPr>
            <a:r>
              <a:rPr lang="en-GB" sz="4500" dirty="0">
                <a:latin typeface="+mj-lt"/>
              </a:rPr>
              <a:t>Crucial for high speed, energy efficient printing environments as utilised by the new generation MFPs.</a:t>
            </a:r>
          </a:p>
          <a:p>
            <a:pPr marL="0" indent="0">
              <a:buNone/>
            </a:pPr>
            <a:endParaRPr lang="en-GB" sz="4500" dirty="0">
              <a:latin typeface="+mj-lt"/>
            </a:endParaRPr>
          </a:p>
          <a:p>
            <a:r>
              <a:rPr lang="en-GB" sz="4500" b="1" dirty="0">
                <a:latin typeface="+mj-lt"/>
              </a:rPr>
              <a:t>High transfer efficiency</a:t>
            </a:r>
          </a:p>
          <a:p>
            <a:pPr marL="0" indent="0">
              <a:buNone/>
            </a:pPr>
            <a:r>
              <a:rPr lang="en-GB" sz="4500" dirty="0">
                <a:latin typeface="+mj-lt"/>
              </a:rPr>
              <a:t>Is a key factor in modern printing systems which improves cartridge life, reduces waste toner and prevents toner leakage from the waste section.</a:t>
            </a:r>
          </a:p>
          <a:p>
            <a:endParaRPr lang="en-GB" sz="4500" dirty="0">
              <a:latin typeface="+mj-lt"/>
            </a:endParaRPr>
          </a:p>
          <a:p>
            <a:r>
              <a:rPr lang="en-GB" sz="4500" b="1" dirty="0">
                <a:latin typeface="+mj-lt"/>
              </a:rPr>
              <a:t>Robustness and stability </a:t>
            </a:r>
          </a:p>
          <a:p>
            <a:pPr marL="0" indent="0">
              <a:buNone/>
            </a:pPr>
            <a:r>
              <a:rPr lang="en-GB" sz="4500" dirty="0">
                <a:latin typeface="+mj-lt"/>
              </a:rPr>
              <a:t>Durable toner enables MFPs and printers to maintain long life and have less need for field servicing. This durability is one of the key success factors for MPS systems </a:t>
            </a:r>
          </a:p>
          <a:p>
            <a:pPr marL="0" indent="0">
              <a:buNone/>
            </a:pPr>
            <a:r>
              <a:rPr lang="en-GB" sz="4500" b="1" dirty="0">
                <a:latin typeface="+mj-lt"/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70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6ABC-11FC-4945-914F-76E5C78C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Low Temperature Fusing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1CAD-CBED-485C-996D-D7EA62B4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64" y="2332702"/>
            <a:ext cx="9000682" cy="3170324"/>
          </a:xfrm>
        </p:spPr>
        <p:txBody>
          <a:bodyPr/>
          <a:lstStyle/>
          <a:p>
            <a:r>
              <a:rPr lang="en-GB" sz="2800" dirty="0">
                <a:latin typeface="+mj-lt"/>
              </a:rPr>
              <a:t>Almost all of the latest MFPs and printers are now designed with low energy consumption and high speed printing specifications.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sz="2800" dirty="0">
                <a:latin typeface="+mj-lt"/>
              </a:rPr>
              <a:t>Machine manufacturers are dedicating more development resources to MFPs which require the use of low temperature fusing toners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FC4CC-50CF-4F8A-8F5A-D762F36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80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4784-A1EC-4834-9CA1-1FE9E6FF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Resin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51DF-1EBB-42D3-9A79-38334316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54" y="1690688"/>
            <a:ext cx="8734676" cy="4481684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latin typeface="+mj-lt"/>
              </a:rPr>
              <a:t>Lower fusing temperatures necessitate the need for lower temperature fusing resins </a:t>
            </a:r>
          </a:p>
          <a:p>
            <a:pPr marL="0" indent="0">
              <a:buNone/>
            </a:pPr>
            <a:endParaRPr lang="en-GB" sz="9600" dirty="0">
              <a:latin typeface="+mj-lt"/>
            </a:endParaRPr>
          </a:p>
          <a:p>
            <a:r>
              <a:rPr lang="en-GB" sz="9600" dirty="0">
                <a:latin typeface="+mj-lt"/>
              </a:rPr>
              <a:t>IMEX latest releases utilise polyester resins to meet these lower fusing temperatures and provide a close match to the OEM with:</a:t>
            </a:r>
          </a:p>
          <a:p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Wide fusing window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Improved fusing on a wider range of papers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Less fuser fouling</a:t>
            </a:r>
          </a:p>
          <a:p>
            <a:pPr marL="0" indent="0">
              <a:buNone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Low VOC compared to Styrene Acrylic resins</a:t>
            </a:r>
          </a:p>
          <a:p>
            <a:pPr marL="0" indent="0">
              <a:buNone/>
            </a:pPr>
            <a:r>
              <a:rPr lang="en-GB" sz="96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55B5D-C50B-4C81-A68F-ED41A45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4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73E9-DFB6-44C1-833D-31F50EA2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IMEX Polyester Toner vs Styrene Acrylic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549904-ACAC-4F57-AA3F-61E028D2C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80" y="1394461"/>
            <a:ext cx="8059996" cy="469103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B62A-AA04-483A-965A-52428C91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40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29B7-6242-4603-9BE1-05D4A510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Transfer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0031-3DDB-4ACF-ADD3-30BE7AF4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59" y="1690689"/>
            <a:ext cx="9000682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800" b="1" dirty="0">
                <a:latin typeface="+mj-lt"/>
              </a:rPr>
              <a:t>Technologies:</a:t>
            </a:r>
            <a:r>
              <a:rPr lang="en-GB" sz="2800" dirty="0">
                <a:latin typeface="+mj-lt"/>
              </a:rPr>
              <a:t>   	SFS – Heat particle shaping</a:t>
            </a: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		       	MST – Mechanical particle shaping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b="1" dirty="0">
                <a:latin typeface="+mj-lt"/>
              </a:rPr>
              <a:t>Fine materials dispersion and optimised post additive design 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   for charge stability and consistent image quality over the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   cartridge life.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Benefits are longer cartridge life, less waste toner, reduced possibility of toner leakage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BE80-5244-4469-A392-A74B4ABE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09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19" y="1554211"/>
            <a:ext cx="5963853" cy="480213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9B2092-6794-44CE-A080-962CC84E98EB}"/>
              </a:ext>
            </a:extLst>
          </p:cNvPr>
          <p:cNvSpPr txBox="1">
            <a:spLocks/>
          </p:cNvSpPr>
          <p:nvPr/>
        </p:nvSpPr>
        <p:spPr>
          <a:xfrm>
            <a:off x="2021172" y="356072"/>
            <a:ext cx="9450339" cy="916888"/>
          </a:xfrm>
          <a:prstGeom prst="rect">
            <a:avLst/>
          </a:prstGeom>
        </p:spPr>
        <p:txBody>
          <a:bodyPr vert="horz" lIns="75733" tIns="37866" rIns="75733" bIns="37866" rtlCol="0" anchor="b">
            <a:normAutofit/>
          </a:bodyPr>
          <a:lstStyle>
            <a:lvl1pPr algn="ctr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GB" sz="4472" dirty="0"/>
              <a:t>Heat shaping process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86491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7D9A-C056-44E2-B27B-A8DA3CB4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45" y="26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72" dirty="0"/>
              <a:t>Mechanical </a:t>
            </a:r>
            <a:r>
              <a:rPr lang="en-GB" dirty="0"/>
              <a:t>shaping</a:t>
            </a:r>
            <a:r>
              <a:rPr lang="en-GB" sz="4472" dirty="0"/>
              <a:t>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E74B-675B-4E4E-AB06-E80EA4AB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80" y="1354139"/>
            <a:ext cx="882777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6">
            <a:extLst>
              <a:ext uri="{FF2B5EF4-FFF2-40B4-BE49-F238E27FC236}">
                <a16:creationId xmlns:a16="http://schemas.microsoft.com/office/drawing/2014/main" id="{AF0E32A7-F057-46D6-933C-608EB1C47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95528"/>
              </p:ext>
            </p:extLst>
          </p:nvPr>
        </p:nvGraphicFramePr>
        <p:xfrm>
          <a:off x="2552253" y="2150372"/>
          <a:ext cx="3474448" cy="303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グラフ" r:id="rId4" imgW="3362162" imgH="2600370" progId="Excel.Chart.8">
                  <p:embed/>
                </p:oleObj>
              </mc:Choice>
              <mc:Fallback>
                <p:oleObj name="グラフ" r:id="rId4" imgW="3362162" imgH="26003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253" y="2150372"/>
                        <a:ext cx="3474448" cy="303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8">
            <a:extLst>
              <a:ext uri="{FF2B5EF4-FFF2-40B4-BE49-F238E27FC236}">
                <a16:creationId xmlns:a16="http://schemas.microsoft.com/office/drawing/2014/main" id="{7E997FC9-FAE3-40D6-BFF9-E820BFED0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541" y="3203440"/>
            <a:ext cx="978335" cy="847890"/>
          </a:xfrm>
          <a:prstGeom prst="line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9460" name="直線コネクタ 13">
            <a:extLst>
              <a:ext uri="{FF2B5EF4-FFF2-40B4-BE49-F238E27FC236}">
                <a16:creationId xmlns:a16="http://schemas.microsoft.com/office/drawing/2014/main" id="{3449C3F4-3866-46D6-8C64-16851EE97ED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95375" y="2812107"/>
            <a:ext cx="1883295" cy="2309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直線コネクタ 15">
            <a:extLst>
              <a:ext uri="{FF2B5EF4-FFF2-40B4-BE49-F238E27FC236}">
                <a16:creationId xmlns:a16="http://schemas.microsoft.com/office/drawing/2014/main" id="{9577D990-275A-4AE3-9E3F-98B6C7773159}"/>
              </a:ext>
            </a:extLst>
          </p:cNvPr>
          <p:cNvCxnSpPr>
            <a:cxnSpLocks noChangeShapeType="1"/>
            <a:endCxn id="19465" idx="6"/>
          </p:cNvCxnSpPr>
          <p:nvPr/>
        </p:nvCxnSpPr>
        <p:spPr bwMode="auto">
          <a:xfrm flipH="1" flipV="1">
            <a:off x="4086338" y="4043323"/>
            <a:ext cx="2792331" cy="8654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462" name="Object 23">
            <a:extLst>
              <a:ext uri="{FF2B5EF4-FFF2-40B4-BE49-F238E27FC236}">
                <a16:creationId xmlns:a16="http://schemas.microsoft.com/office/drawing/2014/main" id="{1C8C111C-71A1-46B8-B5BE-2DCD356BC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1237" y="2366421"/>
          <a:ext cx="1512342" cy="152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Photo Editor 写真" r:id="rId6" imgW="1324160" imgH="1324160" progId="MSPhotoEd.3">
                  <p:embed/>
                </p:oleObj>
              </mc:Choice>
              <mc:Fallback>
                <p:oleObj name="Photo Editor 写真" r:id="rId6" imgW="1324160" imgH="132416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237" y="2366421"/>
                        <a:ext cx="1512342" cy="152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2">
            <a:extLst>
              <a:ext uri="{FF2B5EF4-FFF2-40B4-BE49-F238E27FC236}">
                <a16:creationId xmlns:a16="http://schemas.microsoft.com/office/drawing/2014/main" id="{840C3802-CD49-4363-8117-1365D05F84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3466" y="4566314"/>
          <a:ext cx="1487885" cy="152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Photo Editor 写真" r:id="rId8" imgW="3247619" imgH="3209524" progId="MSPhotoEd.3">
                  <p:embed/>
                </p:oleObj>
              </mc:Choice>
              <mc:Fallback>
                <p:oleObj name="Photo Editor 写真" r:id="rId8" imgW="3247619" imgH="3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466" y="4566314"/>
                        <a:ext cx="1487885" cy="1525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円/楕円 22">
            <a:extLst>
              <a:ext uri="{FF2B5EF4-FFF2-40B4-BE49-F238E27FC236}">
                <a16:creationId xmlns:a16="http://schemas.microsoft.com/office/drawing/2014/main" id="{F056A460-78DE-43A0-86F2-7511773E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659" y="2905864"/>
            <a:ext cx="464709" cy="5193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5" name="円/楕円 24">
            <a:extLst>
              <a:ext uri="{FF2B5EF4-FFF2-40B4-BE49-F238E27FC236}">
                <a16:creationId xmlns:a16="http://schemas.microsoft.com/office/drawing/2014/main" id="{2553443D-C07C-4345-8611-936229CD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752" y="3783647"/>
            <a:ext cx="422586" cy="5193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6" name="テキスト ボックス 30">
            <a:extLst>
              <a:ext uri="{FF2B5EF4-FFF2-40B4-BE49-F238E27FC236}">
                <a16:creationId xmlns:a16="http://schemas.microsoft.com/office/drawing/2014/main" id="{DAF9BCEA-8BE9-43B3-B63B-3573ABDC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359" y="2672150"/>
            <a:ext cx="1206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99CC"/>
                </a:solidFill>
              </a:rPr>
              <a:t>Even Print Image</a:t>
            </a:r>
            <a:endParaRPr lang="ja-JP" altLang="en-US">
              <a:solidFill>
                <a:srgbClr val="FF99CC"/>
              </a:solidFill>
            </a:endParaRPr>
          </a:p>
        </p:txBody>
      </p:sp>
      <p:sp>
        <p:nvSpPr>
          <p:cNvPr id="19467" name="テキスト ボックス 14">
            <a:extLst>
              <a:ext uri="{FF2B5EF4-FFF2-40B4-BE49-F238E27FC236}">
                <a16:creationId xmlns:a16="http://schemas.microsoft.com/office/drawing/2014/main" id="{2BCE8CD8-69A0-4616-AFD7-DD31BC3D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358" y="5052766"/>
            <a:ext cx="1417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99CC"/>
                </a:solidFill>
              </a:rPr>
              <a:t>Uneven</a:t>
            </a:r>
          </a:p>
          <a:p>
            <a:pPr eaLnBrk="1" hangingPunct="1"/>
            <a:r>
              <a:rPr lang="en-US" altLang="ja-JP">
                <a:solidFill>
                  <a:srgbClr val="FF99CC"/>
                </a:solidFill>
              </a:rPr>
              <a:t>Print</a:t>
            </a:r>
            <a:endParaRPr lang="ja-JP" altLang="en-US">
              <a:solidFill>
                <a:srgbClr val="FF99CC"/>
              </a:solidFill>
            </a:endParaRPr>
          </a:p>
        </p:txBody>
      </p:sp>
      <p:sp>
        <p:nvSpPr>
          <p:cNvPr id="19469" name="テキスト ボックス 96">
            <a:extLst>
              <a:ext uri="{FF2B5EF4-FFF2-40B4-BE49-F238E27FC236}">
                <a16:creationId xmlns:a16="http://schemas.microsoft.com/office/drawing/2014/main" id="{7C263C2C-AE61-4092-9CA6-A250B2B4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99" y="1750886"/>
            <a:ext cx="2190383" cy="36933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Print Quality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470" name="タイトル 7">
            <a:extLst>
              <a:ext uri="{FF2B5EF4-FFF2-40B4-BE49-F238E27FC236}">
                <a16:creationId xmlns:a16="http://schemas.microsoft.com/office/drawing/2014/main" id="{589501C3-71A3-40C6-8ECA-105E60CD395B}"/>
              </a:ext>
            </a:extLst>
          </p:cNvPr>
          <p:cNvSpPr txBox="1">
            <a:spLocks/>
          </p:cNvSpPr>
          <p:nvPr/>
        </p:nvSpPr>
        <p:spPr bwMode="auto">
          <a:xfrm>
            <a:off x="2324182" y="389378"/>
            <a:ext cx="9108974" cy="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4400" dirty="0">
                <a:solidFill>
                  <a:schemeClr val="tx2"/>
                </a:solidFill>
                <a:latin typeface="+mj-lt"/>
              </a:rPr>
              <a:t>Transfer Efficiency / Particle Shaping </a:t>
            </a:r>
            <a:endParaRPr lang="ja-JP" altLang="en-US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471" name="テキスト ボックス 96">
            <a:extLst>
              <a:ext uri="{FF2B5EF4-FFF2-40B4-BE49-F238E27FC236}">
                <a16:creationId xmlns:a16="http://schemas.microsoft.com/office/drawing/2014/main" id="{4B880849-F3AF-4786-99B0-F65E7F3E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012" y="4082584"/>
            <a:ext cx="1997433" cy="64633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Conventional Toner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19472" name="テキスト ボックス 96">
            <a:extLst>
              <a:ext uri="{FF2B5EF4-FFF2-40B4-BE49-F238E27FC236}">
                <a16:creationId xmlns:a16="http://schemas.microsoft.com/office/drawing/2014/main" id="{F40470D2-CCC2-4DAA-8B4C-A3A93B7C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896" y="1742733"/>
            <a:ext cx="2189025" cy="64633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4000">
                <a:srgbClr val="21D6E0"/>
              </a:gs>
              <a:gs pos="20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IMEX Spherical Toner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0923276"/>
      </p:ext>
    </p:extLst>
  </p:cSld>
  <p:clrMapOvr>
    <a:masterClrMapping/>
  </p:clrMapOvr>
  <p:transition advTm="2694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弧 47">
            <a:extLst>
              <a:ext uri="{FF2B5EF4-FFF2-40B4-BE49-F238E27FC236}">
                <a16:creationId xmlns:a16="http://schemas.microsoft.com/office/drawing/2014/main" id="{4FC68FA9-5151-4137-9AA9-0B3686A73CD0}"/>
              </a:ext>
            </a:extLst>
          </p:cNvPr>
          <p:cNvSpPr/>
          <p:nvPr/>
        </p:nvSpPr>
        <p:spPr>
          <a:xfrm rot="18933952">
            <a:off x="3358023" y="2813466"/>
            <a:ext cx="2274629" cy="2350721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0262ACF-A178-437A-8F47-E4CE257C4048}"/>
              </a:ext>
            </a:extLst>
          </p:cNvPr>
          <p:cNvCxnSpPr/>
          <p:nvPr/>
        </p:nvCxnSpPr>
        <p:spPr>
          <a:xfrm rot="10800000" flipV="1">
            <a:off x="3635217" y="2456102"/>
            <a:ext cx="411715" cy="24322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D75B615-36A7-41C7-B685-DE67D17DE393}"/>
              </a:ext>
            </a:extLst>
          </p:cNvPr>
          <p:cNvSpPr/>
          <p:nvPr/>
        </p:nvSpPr>
        <p:spPr>
          <a:xfrm rot="2969384">
            <a:off x="4597246" y="2644975"/>
            <a:ext cx="1068016" cy="7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1" name="フローチャート : 結合子 50">
            <a:extLst>
              <a:ext uri="{FF2B5EF4-FFF2-40B4-BE49-F238E27FC236}">
                <a16:creationId xmlns:a16="http://schemas.microsoft.com/office/drawing/2014/main" id="{3B991851-E771-4E42-B589-877048BBDAD9}"/>
              </a:ext>
            </a:extLst>
          </p:cNvPr>
          <p:cNvSpPr/>
          <p:nvPr/>
        </p:nvSpPr>
        <p:spPr>
          <a:xfrm>
            <a:off x="7356965" y="2689815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2" name="フローチャート : 結合子 51">
            <a:extLst>
              <a:ext uri="{FF2B5EF4-FFF2-40B4-BE49-F238E27FC236}">
                <a16:creationId xmlns:a16="http://schemas.microsoft.com/office/drawing/2014/main" id="{3721D5BA-5A7D-403A-A64A-308092A1B681}"/>
              </a:ext>
            </a:extLst>
          </p:cNvPr>
          <p:cNvSpPr/>
          <p:nvPr/>
        </p:nvSpPr>
        <p:spPr>
          <a:xfrm>
            <a:off x="8161374" y="2950705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3" name="フローチャート : 結合子 52">
            <a:extLst>
              <a:ext uri="{FF2B5EF4-FFF2-40B4-BE49-F238E27FC236}">
                <a16:creationId xmlns:a16="http://schemas.microsoft.com/office/drawing/2014/main" id="{40356A6A-7940-4E7B-9CEF-C52D51F4C1D3}"/>
              </a:ext>
            </a:extLst>
          </p:cNvPr>
          <p:cNvSpPr/>
          <p:nvPr/>
        </p:nvSpPr>
        <p:spPr>
          <a:xfrm>
            <a:off x="8058105" y="2869177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4" name="フローチャート : 結合子 53">
            <a:extLst>
              <a:ext uri="{FF2B5EF4-FFF2-40B4-BE49-F238E27FC236}">
                <a16:creationId xmlns:a16="http://schemas.microsoft.com/office/drawing/2014/main" id="{E4B82ADE-86A1-4564-8913-DFA21FA510C7}"/>
              </a:ext>
            </a:extLst>
          </p:cNvPr>
          <p:cNvSpPr/>
          <p:nvPr/>
        </p:nvSpPr>
        <p:spPr>
          <a:xfrm>
            <a:off x="7226521" y="2695251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5" name="フローチャート : 結合子 54">
            <a:extLst>
              <a:ext uri="{FF2B5EF4-FFF2-40B4-BE49-F238E27FC236}">
                <a16:creationId xmlns:a16="http://schemas.microsoft.com/office/drawing/2014/main" id="{A342ACF5-4A29-492A-830B-01FC6EDF3095}"/>
              </a:ext>
            </a:extLst>
          </p:cNvPr>
          <p:cNvSpPr/>
          <p:nvPr/>
        </p:nvSpPr>
        <p:spPr>
          <a:xfrm>
            <a:off x="7590678" y="2695251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6" name="フローチャート : 結合子 55">
            <a:extLst>
              <a:ext uri="{FF2B5EF4-FFF2-40B4-BE49-F238E27FC236}">
                <a16:creationId xmlns:a16="http://schemas.microsoft.com/office/drawing/2014/main" id="{7F903862-45A6-498D-8170-4653BC594CD4}"/>
              </a:ext>
            </a:extLst>
          </p:cNvPr>
          <p:cNvSpPr/>
          <p:nvPr/>
        </p:nvSpPr>
        <p:spPr>
          <a:xfrm>
            <a:off x="6661261" y="2933041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7" name="フローチャート : 結合子 56">
            <a:extLst>
              <a:ext uri="{FF2B5EF4-FFF2-40B4-BE49-F238E27FC236}">
                <a16:creationId xmlns:a16="http://schemas.microsoft.com/office/drawing/2014/main" id="{95E5CCB0-3E7C-4FBD-8FF8-0B467C68EB39}"/>
              </a:ext>
            </a:extLst>
          </p:cNvPr>
          <p:cNvSpPr/>
          <p:nvPr/>
        </p:nvSpPr>
        <p:spPr>
          <a:xfrm>
            <a:off x="7476540" y="2689815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8" name="フローチャート : 結合子 57">
            <a:extLst>
              <a:ext uri="{FF2B5EF4-FFF2-40B4-BE49-F238E27FC236}">
                <a16:creationId xmlns:a16="http://schemas.microsoft.com/office/drawing/2014/main" id="{0E0E9F09-DBC9-4194-A6A0-FDB72F415598}"/>
              </a:ext>
            </a:extLst>
          </p:cNvPr>
          <p:cNvSpPr/>
          <p:nvPr/>
        </p:nvSpPr>
        <p:spPr>
          <a:xfrm>
            <a:off x="8270078" y="3021363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9" name="フローチャート : 結合子 58">
            <a:extLst>
              <a:ext uri="{FF2B5EF4-FFF2-40B4-BE49-F238E27FC236}">
                <a16:creationId xmlns:a16="http://schemas.microsoft.com/office/drawing/2014/main" id="{C0D0B46F-6136-4BF1-90D3-5451AF41B54D}"/>
              </a:ext>
            </a:extLst>
          </p:cNvPr>
          <p:cNvSpPr/>
          <p:nvPr/>
        </p:nvSpPr>
        <p:spPr>
          <a:xfrm>
            <a:off x="7712970" y="2727862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0" name="フローチャート : 結合子 59">
            <a:extLst>
              <a:ext uri="{FF2B5EF4-FFF2-40B4-BE49-F238E27FC236}">
                <a16:creationId xmlns:a16="http://schemas.microsoft.com/office/drawing/2014/main" id="{A95F796B-8047-488F-9F2D-5632999F2DC5}"/>
              </a:ext>
            </a:extLst>
          </p:cNvPr>
          <p:cNvSpPr/>
          <p:nvPr/>
        </p:nvSpPr>
        <p:spPr>
          <a:xfrm>
            <a:off x="7106946" y="2716992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1" name="フローチャート : 結合子 60">
            <a:extLst>
              <a:ext uri="{FF2B5EF4-FFF2-40B4-BE49-F238E27FC236}">
                <a16:creationId xmlns:a16="http://schemas.microsoft.com/office/drawing/2014/main" id="{E40504B0-774D-48FC-AE05-A2B7DAA1A316}"/>
              </a:ext>
            </a:extLst>
          </p:cNvPr>
          <p:cNvSpPr/>
          <p:nvPr/>
        </p:nvSpPr>
        <p:spPr>
          <a:xfrm>
            <a:off x="7949401" y="2809390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2" name="フローチャート : 結合子 61">
            <a:extLst>
              <a:ext uri="{FF2B5EF4-FFF2-40B4-BE49-F238E27FC236}">
                <a16:creationId xmlns:a16="http://schemas.microsoft.com/office/drawing/2014/main" id="{C60C0669-6FFE-41C2-8087-6C6090944044}"/>
              </a:ext>
            </a:extLst>
          </p:cNvPr>
          <p:cNvSpPr/>
          <p:nvPr/>
        </p:nvSpPr>
        <p:spPr>
          <a:xfrm>
            <a:off x="6987372" y="2749603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3" name="フローチャート : 結合子 62">
            <a:extLst>
              <a:ext uri="{FF2B5EF4-FFF2-40B4-BE49-F238E27FC236}">
                <a16:creationId xmlns:a16="http://schemas.microsoft.com/office/drawing/2014/main" id="{EC5D969F-7DAC-4CA4-A294-DB7912A00B09}"/>
              </a:ext>
            </a:extLst>
          </p:cNvPr>
          <p:cNvSpPr/>
          <p:nvPr/>
        </p:nvSpPr>
        <p:spPr>
          <a:xfrm>
            <a:off x="7829827" y="2755038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4" name="フローチャート : 結合子 63">
            <a:extLst>
              <a:ext uri="{FF2B5EF4-FFF2-40B4-BE49-F238E27FC236}">
                <a16:creationId xmlns:a16="http://schemas.microsoft.com/office/drawing/2014/main" id="{22A4F94E-5F5E-4006-885C-BA57C8C4B3CD}"/>
              </a:ext>
            </a:extLst>
          </p:cNvPr>
          <p:cNvSpPr/>
          <p:nvPr/>
        </p:nvSpPr>
        <p:spPr>
          <a:xfrm>
            <a:off x="6748223" y="2869177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5" name="フローチャート : 結合子 64">
            <a:extLst>
              <a:ext uri="{FF2B5EF4-FFF2-40B4-BE49-F238E27FC236}">
                <a16:creationId xmlns:a16="http://schemas.microsoft.com/office/drawing/2014/main" id="{9A03E9C0-CA1E-488A-81C9-4AE6BFD935D9}"/>
              </a:ext>
            </a:extLst>
          </p:cNvPr>
          <p:cNvSpPr/>
          <p:nvPr/>
        </p:nvSpPr>
        <p:spPr>
          <a:xfrm>
            <a:off x="6867797" y="2798519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FF60FC65-2F79-413A-A69B-9C04CB40439B}"/>
              </a:ext>
            </a:extLst>
          </p:cNvPr>
          <p:cNvSpPr/>
          <p:nvPr/>
        </p:nvSpPr>
        <p:spPr>
          <a:xfrm rot="18933952">
            <a:off x="6360967" y="2794443"/>
            <a:ext cx="2274629" cy="2349362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8314310-B211-4942-A01E-BCBD347ADCFC}"/>
              </a:ext>
            </a:extLst>
          </p:cNvPr>
          <p:cNvSpPr/>
          <p:nvPr/>
        </p:nvSpPr>
        <p:spPr>
          <a:xfrm rot="2969384">
            <a:off x="7612420" y="2673510"/>
            <a:ext cx="1068016" cy="7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70" name="台形 69">
            <a:extLst>
              <a:ext uri="{FF2B5EF4-FFF2-40B4-BE49-F238E27FC236}">
                <a16:creationId xmlns:a16="http://schemas.microsoft.com/office/drawing/2014/main" id="{356B5B2A-AAE2-4CD3-918F-27C846E731A0}"/>
              </a:ext>
            </a:extLst>
          </p:cNvPr>
          <p:cNvSpPr/>
          <p:nvPr/>
        </p:nvSpPr>
        <p:spPr>
          <a:xfrm>
            <a:off x="3775172" y="2880045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17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1" name="台形 70">
            <a:extLst>
              <a:ext uri="{FF2B5EF4-FFF2-40B4-BE49-F238E27FC236}">
                <a16:creationId xmlns:a16="http://schemas.microsoft.com/office/drawing/2014/main" id="{41232E4E-7A92-4F18-B7D3-51F7E8709F1B}"/>
              </a:ext>
            </a:extLst>
          </p:cNvPr>
          <p:cNvSpPr/>
          <p:nvPr/>
        </p:nvSpPr>
        <p:spPr>
          <a:xfrm>
            <a:off x="5085056" y="2915375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2" name="台形 71">
            <a:extLst>
              <a:ext uri="{FF2B5EF4-FFF2-40B4-BE49-F238E27FC236}">
                <a16:creationId xmlns:a16="http://schemas.microsoft.com/office/drawing/2014/main" id="{BDFBE863-C26A-4B1A-8C52-48F0D1461017}"/>
              </a:ext>
            </a:extLst>
          </p:cNvPr>
          <p:cNvSpPr/>
          <p:nvPr/>
        </p:nvSpPr>
        <p:spPr>
          <a:xfrm>
            <a:off x="4476312" y="2706119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3" name="台形 72">
            <a:extLst>
              <a:ext uri="{FF2B5EF4-FFF2-40B4-BE49-F238E27FC236}">
                <a16:creationId xmlns:a16="http://schemas.microsoft.com/office/drawing/2014/main" id="{21A8BECE-9472-4E58-81FD-5756AE9A65EB}"/>
              </a:ext>
            </a:extLst>
          </p:cNvPr>
          <p:cNvSpPr/>
          <p:nvPr/>
        </p:nvSpPr>
        <p:spPr>
          <a:xfrm>
            <a:off x="4601323" y="2716991"/>
            <a:ext cx="59787" cy="10326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74" name="台形 73">
            <a:extLst>
              <a:ext uri="{FF2B5EF4-FFF2-40B4-BE49-F238E27FC236}">
                <a16:creationId xmlns:a16="http://schemas.microsoft.com/office/drawing/2014/main" id="{5EDFECDC-C018-4AD4-AB7F-3BCB13F5C54F}"/>
              </a:ext>
            </a:extLst>
          </p:cNvPr>
          <p:cNvSpPr/>
          <p:nvPr/>
        </p:nvSpPr>
        <p:spPr>
          <a:xfrm>
            <a:off x="3981709" y="2755036"/>
            <a:ext cx="92398" cy="135880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5" name="台形 74">
            <a:extLst>
              <a:ext uri="{FF2B5EF4-FFF2-40B4-BE49-F238E27FC236}">
                <a16:creationId xmlns:a16="http://schemas.microsoft.com/office/drawing/2014/main" id="{50E76885-722A-4AC6-9A89-7AF6EE5EF1D8}"/>
              </a:ext>
            </a:extLst>
          </p:cNvPr>
          <p:cNvSpPr/>
          <p:nvPr/>
        </p:nvSpPr>
        <p:spPr>
          <a:xfrm>
            <a:off x="5014397" y="2836563"/>
            <a:ext cx="92398" cy="135880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76" name="台形 75">
            <a:extLst>
              <a:ext uri="{FF2B5EF4-FFF2-40B4-BE49-F238E27FC236}">
                <a16:creationId xmlns:a16="http://schemas.microsoft.com/office/drawing/2014/main" id="{654AA633-3772-41F3-920B-FB2D10733F1D}"/>
              </a:ext>
            </a:extLst>
          </p:cNvPr>
          <p:cNvSpPr/>
          <p:nvPr/>
        </p:nvSpPr>
        <p:spPr>
          <a:xfrm>
            <a:off x="4362173" y="2711554"/>
            <a:ext cx="92398" cy="135880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7" name="台形 76">
            <a:extLst>
              <a:ext uri="{FF2B5EF4-FFF2-40B4-BE49-F238E27FC236}">
                <a16:creationId xmlns:a16="http://schemas.microsoft.com/office/drawing/2014/main" id="{607BC064-F2AD-45B5-9D0C-E587D31389BF}"/>
              </a:ext>
            </a:extLst>
          </p:cNvPr>
          <p:cNvSpPr/>
          <p:nvPr/>
        </p:nvSpPr>
        <p:spPr>
          <a:xfrm>
            <a:off x="3878441" y="2820258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8" name="台形 77">
            <a:extLst>
              <a:ext uri="{FF2B5EF4-FFF2-40B4-BE49-F238E27FC236}">
                <a16:creationId xmlns:a16="http://schemas.microsoft.com/office/drawing/2014/main" id="{784C7791-E445-4927-9E36-3F3742484FF9}"/>
              </a:ext>
            </a:extLst>
          </p:cNvPr>
          <p:cNvSpPr/>
          <p:nvPr/>
        </p:nvSpPr>
        <p:spPr>
          <a:xfrm>
            <a:off x="4188247" y="2711555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9" name="台形 78">
            <a:extLst>
              <a:ext uri="{FF2B5EF4-FFF2-40B4-BE49-F238E27FC236}">
                <a16:creationId xmlns:a16="http://schemas.microsoft.com/office/drawing/2014/main" id="{AE290F51-A6D7-4D35-A15A-7F1D3331DDAA}"/>
              </a:ext>
            </a:extLst>
          </p:cNvPr>
          <p:cNvSpPr/>
          <p:nvPr/>
        </p:nvSpPr>
        <p:spPr>
          <a:xfrm>
            <a:off x="3775172" y="2722425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0" name="台形 79">
            <a:extLst>
              <a:ext uri="{FF2B5EF4-FFF2-40B4-BE49-F238E27FC236}">
                <a16:creationId xmlns:a16="http://schemas.microsoft.com/office/drawing/2014/main" id="{65FBE768-499D-4C54-9089-8F5A26A14103}"/>
              </a:ext>
            </a:extLst>
          </p:cNvPr>
          <p:cNvSpPr/>
          <p:nvPr/>
        </p:nvSpPr>
        <p:spPr>
          <a:xfrm>
            <a:off x="4671980" y="2782212"/>
            <a:ext cx="125009" cy="65222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1" name="台形 80">
            <a:extLst>
              <a:ext uri="{FF2B5EF4-FFF2-40B4-BE49-F238E27FC236}">
                <a16:creationId xmlns:a16="http://schemas.microsoft.com/office/drawing/2014/main" id="{E0EF373B-E2F4-4B87-B951-DEBFDC7EC7FE}"/>
              </a:ext>
            </a:extLst>
          </p:cNvPr>
          <p:cNvSpPr/>
          <p:nvPr/>
        </p:nvSpPr>
        <p:spPr>
          <a:xfrm>
            <a:off x="5169299" y="2961573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2" name="台形 81">
            <a:extLst>
              <a:ext uri="{FF2B5EF4-FFF2-40B4-BE49-F238E27FC236}">
                <a16:creationId xmlns:a16="http://schemas.microsoft.com/office/drawing/2014/main" id="{338E27D9-39DF-4A44-B6E6-32A966E2321A}"/>
              </a:ext>
            </a:extLst>
          </p:cNvPr>
          <p:cNvSpPr/>
          <p:nvPr/>
        </p:nvSpPr>
        <p:spPr>
          <a:xfrm>
            <a:off x="4807859" y="2755036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3" name="台形 82">
            <a:extLst>
              <a:ext uri="{FF2B5EF4-FFF2-40B4-BE49-F238E27FC236}">
                <a16:creationId xmlns:a16="http://schemas.microsoft.com/office/drawing/2014/main" id="{55D48273-A3D1-4609-9DF4-543D2682379A}"/>
              </a:ext>
            </a:extLst>
          </p:cNvPr>
          <p:cNvSpPr/>
          <p:nvPr/>
        </p:nvSpPr>
        <p:spPr>
          <a:xfrm>
            <a:off x="4905692" y="2814823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15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F94B524C-1955-4D0E-AA71-ECEB28B7029A}"/>
              </a:ext>
            </a:extLst>
          </p:cNvPr>
          <p:cNvSpPr/>
          <p:nvPr/>
        </p:nvSpPr>
        <p:spPr>
          <a:xfrm>
            <a:off x="4106721" y="2787648"/>
            <a:ext cx="59787" cy="10326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6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5" name="台形 84">
            <a:extLst>
              <a:ext uri="{FF2B5EF4-FFF2-40B4-BE49-F238E27FC236}">
                <a16:creationId xmlns:a16="http://schemas.microsoft.com/office/drawing/2014/main" id="{8C9BB48B-2506-417D-846D-3BBA1B886562}"/>
              </a:ext>
            </a:extLst>
          </p:cNvPr>
          <p:cNvSpPr/>
          <p:nvPr/>
        </p:nvSpPr>
        <p:spPr>
          <a:xfrm>
            <a:off x="4068673" y="2657203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86" name="台形 85">
            <a:extLst>
              <a:ext uri="{FF2B5EF4-FFF2-40B4-BE49-F238E27FC236}">
                <a16:creationId xmlns:a16="http://schemas.microsoft.com/office/drawing/2014/main" id="{079E3605-8645-493F-981F-93ED792CC8C7}"/>
              </a:ext>
            </a:extLst>
          </p:cNvPr>
          <p:cNvSpPr/>
          <p:nvPr/>
        </p:nvSpPr>
        <p:spPr>
          <a:xfrm>
            <a:off x="5253546" y="3053972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7" name="台形 86">
            <a:extLst>
              <a:ext uri="{FF2B5EF4-FFF2-40B4-BE49-F238E27FC236}">
                <a16:creationId xmlns:a16="http://schemas.microsoft.com/office/drawing/2014/main" id="{26A08466-CDE7-4E40-B6CE-AFBF5A6D684B}"/>
              </a:ext>
            </a:extLst>
          </p:cNvPr>
          <p:cNvSpPr/>
          <p:nvPr/>
        </p:nvSpPr>
        <p:spPr>
          <a:xfrm>
            <a:off x="4389349" y="2635462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8" name="台形 87">
            <a:extLst>
              <a:ext uri="{FF2B5EF4-FFF2-40B4-BE49-F238E27FC236}">
                <a16:creationId xmlns:a16="http://schemas.microsoft.com/office/drawing/2014/main" id="{F8030D05-71CC-4E4B-8048-031B32BD3C7A}"/>
              </a:ext>
            </a:extLst>
          </p:cNvPr>
          <p:cNvSpPr/>
          <p:nvPr/>
        </p:nvSpPr>
        <p:spPr>
          <a:xfrm>
            <a:off x="4710025" y="2668073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9" name="台形 88">
            <a:extLst>
              <a:ext uri="{FF2B5EF4-FFF2-40B4-BE49-F238E27FC236}">
                <a16:creationId xmlns:a16="http://schemas.microsoft.com/office/drawing/2014/main" id="{B0F674C7-8061-4CD4-876E-902F60B9877E}"/>
              </a:ext>
            </a:extLst>
          </p:cNvPr>
          <p:cNvSpPr/>
          <p:nvPr/>
        </p:nvSpPr>
        <p:spPr>
          <a:xfrm>
            <a:off x="3677339" y="2950703"/>
            <a:ext cx="119574" cy="9783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18475" name="正方形/長方形 65">
            <a:extLst>
              <a:ext uri="{FF2B5EF4-FFF2-40B4-BE49-F238E27FC236}">
                <a16:creationId xmlns:a16="http://schemas.microsoft.com/office/drawing/2014/main" id="{B2986906-A715-4E88-8026-C4D475C7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84" y="2196572"/>
            <a:ext cx="2665963" cy="3693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4FFE8E8-7E97-47EC-B1B3-2DC5E616C370}"/>
              </a:ext>
            </a:extLst>
          </p:cNvPr>
          <p:cNvCxnSpPr/>
          <p:nvPr/>
        </p:nvCxnSpPr>
        <p:spPr>
          <a:xfrm rot="10800000" flipV="1">
            <a:off x="6666696" y="2472406"/>
            <a:ext cx="364158" cy="190232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7" name="正方形/長方形 90">
            <a:extLst>
              <a:ext uri="{FF2B5EF4-FFF2-40B4-BE49-F238E27FC236}">
                <a16:creationId xmlns:a16="http://schemas.microsoft.com/office/drawing/2014/main" id="{4D71E4C5-C1BB-4A92-9ED6-30CF79EE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16" y="2211516"/>
            <a:ext cx="2664604" cy="3693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18478" name="テキスト ボックス 96">
            <a:extLst>
              <a:ext uri="{FF2B5EF4-FFF2-40B4-BE49-F238E27FC236}">
                <a16:creationId xmlns:a16="http://schemas.microsoft.com/office/drawing/2014/main" id="{8857567F-836C-49CF-8360-CF0BB5C6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34" y="1742733"/>
            <a:ext cx="1997433" cy="64633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Conventional Toner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479" name="テキスト ボックス 97">
            <a:extLst>
              <a:ext uri="{FF2B5EF4-FFF2-40B4-BE49-F238E27FC236}">
                <a16:creationId xmlns:a16="http://schemas.microsoft.com/office/drawing/2014/main" id="{384E6904-B420-4A2B-909A-D4823753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53" y="3085226"/>
            <a:ext cx="667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DVR</a:t>
            </a:r>
            <a:endParaRPr lang="ja-JP" altLang="en-US" dirty="0"/>
          </a:p>
        </p:txBody>
      </p:sp>
      <p:sp>
        <p:nvSpPr>
          <p:cNvPr id="18480" name="テキスト ボックス 98">
            <a:extLst>
              <a:ext uri="{FF2B5EF4-FFF2-40B4-BE49-F238E27FC236}">
                <a16:creationId xmlns:a16="http://schemas.microsoft.com/office/drawing/2014/main" id="{1D4BA24D-D44F-4808-8A7A-7D75A8E0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094" y="3089300"/>
            <a:ext cx="665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DVR</a:t>
            </a:r>
            <a:endParaRPr lang="ja-JP" altLang="en-US" dirty="0"/>
          </a:p>
        </p:txBody>
      </p:sp>
      <p:sp>
        <p:nvSpPr>
          <p:cNvPr id="18481" name="テキスト ボックス 99">
            <a:extLst>
              <a:ext uri="{FF2B5EF4-FFF2-40B4-BE49-F238E27FC236}">
                <a16:creationId xmlns:a16="http://schemas.microsoft.com/office/drawing/2014/main" id="{EFF00F3E-A415-424C-9721-1EB1ECFC7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367" y="2355549"/>
            <a:ext cx="625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DB</a:t>
            </a:r>
            <a:endParaRPr lang="ja-JP" altLang="en-US" dirty="0"/>
          </a:p>
        </p:txBody>
      </p:sp>
      <p:sp>
        <p:nvSpPr>
          <p:cNvPr id="18482" name="テキスト ボックス 100">
            <a:extLst>
              <a:ext uri="{FF2B5EF4-FFF2-40B4-BE49-F238E27FC236}">
                <a16:creationId xmlns:a16="http://schemas.microsoft.com/office/drawing/2014/main" id="{284C289B-2E14-456A-B0B1-59B63E31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00" y="2380008"/>
            <a:ext cx="623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DB</a:t>
            </a:r>
            <a:endParaRPr lang="ja-JP" altLang="en-US" dirty="0"/>
          </a:p>
        </p:txBody>
      </p:sp>
      <p:sp>
        <p:nvSpPr>
          <p:cNvPr id="103" name="台形 102">
            <a:extLst>
              <a:ext uri="{FF2B5EF4-FFF2-40B4-BE49-F238E27FC236}">
                <a16:creationId xmlns:a16="http://schemas.microsoft.com/office/drawing/2014/main" id="{51F07647-0716-48F0-B536-0E12FC04FA36}"/>
              </a:ext>
            </a:extLst>
          </p:cNvPr>
          <p:cNvSpPr/>
          <p:nvPr/>
        </p:nvSpPr>
        <p:spPr>
          <a:xfrm>
            <a:off x="3674621" y="2831129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104" name="台形 103">
            <a:extLst>
              <a:ext uri="{FF2B5EF4-FFF2-40B4-BE49-F238E27FC236}">
                <a16:creationId xmlns:a16="http://schemas.microsoft.com/office/drawing/2014/main" id="{C2181055-CE5A-4BE7-9654-491572CF4D9A}"/>
              </a:ext>
            </a:extLst>
          </p:cNvPr>
          <p:cNvSpPr/>
          <p:nvPr/>
        </p:nvSpPr>
        <p:spPr>
          <a:xfrm>
            <a:off x="4954611" y="2719708"/>
            <a:ext cx="59787" cy="10326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6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06AE7BDF-2B38-4D3B-AE66-3BF42718A69E}"/>
              </a:ext>
            </a:extLst>
          </p:cNvPr>
          <p:cNvGraphicFramePr/>
          <p:nvPr/>
        </p:nvGraphicFramePr>
        <p:xfrm>
          <a:off x="2961251" y="3588808"/>
          <a:ext cx="2970335" cy="246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1" name="90 Diagrama">
            <a:extLst>
              <a:ext uri="{FF2B5EF4-FFF2-40B4-BE49-F238E27FC236}">
                <a16:creationId xmlns:a16="http://schemas.microsoft.com/office/drawing/2014/main" id="{6BE7637C-5668-43ED-B067-4408C5DE1940}"/>
              </a:ext>
            </a:extLst>
          </p:cNvPr>
          <p:cNvGraphicFramePr/>
          <p:nvPr/>
        </p:nvGraphicFramePr>
        <p:xfrm>
          <a:off x="6428278" y="3613903"/>
          <a:ext cx="2970335" cy="246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487" name="テキスト ボックス 96">
            <a:extLst>
              <a:ext uri="{FF2B5EF4-FFF2-40B4-BE49-F238E27FC236}">
                <a16:creationId xmlns:a16="http://schemas.microsoft.com/office/drawing/2014/main" id="{35CEA970-D4BD-472A-9B7E-9599CE16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896" y="1742733"/>
            <a:ext cx="2189025" cy="64633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1000">
                <a:srgbClr val="21D6E0"/>
              </a:gs>
              <a:gs pos="17999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IMEX Spherical Toner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488" name="タイトル 7">
            <a:extLst>
              <a:ext uri="{FF2B5EF4-FFF2-40B4-BE49-F238E27FC236}">
                <a16:creationId xmlns:a16="http://schemas.microsoft.com/office/drawing/2014/main" id="{E0DDF084-2422-49D3-941C-54A9037C6ADF}"/>
              </a:ext>
            </a:extLst>
          </p:cNvPr>
          <p:cNvSpPr txBox="1">
            <a:spLocks/>
          </p:cNvSpPr>
          <p:nvPr/>
        </p:nvSpPr>
        <p:spPr bwMode="auto">
          <a:xfrm>
            <a:off x="1684828" y="409299"/>
            <a:ext cx="9104976" cy="62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4400" dirty="0">
                <a:latin typeface="+mj-lt"/>
              </a:rPr>
              <a:t>Merits of IMEX SFS/MST technology</a:t>
            </a:r>
            <a:endParaRPr lang="ja-JP" altLang="en-US" sz="4400" dirty="0">
              <a:latin typeface="+mj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574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B4569-0F2A-41B5-9230-3C518C25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76" y="365125"/>
            <a:ext cx="10184423" cy="1325563"/>
          </a:xfrm>
        </p:spPr>
        <p:txBody>
          <a:bodyPr>
            <a:normAutofit/>
          </a:bodyPr>
          <a:lstStyle/>
          <a:p>
            <a:r>
              <a:rPr lang="de-DE" sz="5400" dirty="0"/>
              <a:t>AGENDA</a:t>
            </a:r>
            <a:endParaRPr lang="en-US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FBC32A-FE37-49B1-80EE-D88E1614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376" y="1969476"/>
            <a:ext cx="10184424" cy="4386873"/>
          </a:xfrm>
        </p:spPr>
        <p:txBody>
          <a:bodyPr/>
          <a:lstStyle/>
          <a:p>
            <a:r>
              <a:rPr lang="de-DE" sz="4400" dirty="0">
                <a:latin typeface="+mj-lt"/>
              </a:rPr>
              <a:t>Market Update and Company </a:t>
            </a:r>
            <a:r>
              <a:rPr lang="de-DE" sz="4400" dirty="0" err="1">
                <a:latin typeface="+mj-lt"/>
              </a:rPr>
              <a:t>Introduction</a:t>
            </a:r>
            <a:endParaRPr lang="de-DE" sz="4400" dirty="0">
              <a:latin typeface="+mj-lt"/>
            </a:endParaRPr>
          </a:p>
          <a:p>
            <a:r>
              <a:rPr lang="de-DE" sz="4400" dirty="0">
                <a:latin typeface="+mj-lt"/>
              </a:rPr>
              <a:t>New Generation Toners Technology</a:t>
            </a:r>
          </a:p>
          <a:p>
            <a:r>
              <a:rPr lang="de-DE" sz="4400" dirty="0">
                <a:latin typeface="+mj-lt"/>
              </a:rPr>
              <a:t>Tackling OEM </a:t>
            </a:r>
            <a:r>
              <a:rPr lang="de-DE" sz="4400" dirty="0" err="1">
                <a:latin typeface="+mj-lt"/>
              </a:rPr>
              <a:t>challenges</a:t>
            </a:r>
            <a:r>
              <a:rPr lang="de-DE" sz="4400" dirty="0">
                <a:latin typeface="+mj-lt"/>
              </a:rPr>
              <a:t> </a:t>
            </a:r>
            <a:r>
              <a:rPr lang="de-DE" sz="4400" dirty="0" err="1">
                <a:latin typeface="+mj-lt"/>
              </a:rPr>
              <a:t>with</a:t>
            </a:r>
            <a:r>
              <a:rPr lang="de-DE" sz="4400" dirty="0">
                <a:latin typeface="+mj-lt"/>
              </a:rPr>
              <a:t> </a:t>
            </a:r>
            <a:r>
              <a:rPr lang="de-DE" sz="4400" dirty="0" err="1">
                <a:latin typeface="+mj-lt"/>
              </a:rPr>
              <a:t>aftermarket</a:t>
            </a:r>
            <a:r>
              <a:rPr lang="de-DE" sz="4400" dirty="0">
                <a:latin typeface="+mj-lt"/>
              </a:rPr>
              <a:t> </a:t>
            </a:r>
            <a:r>
              <a:rPr lang="de-DE" sz="4400" dirty="0" err="1">
                <a:latin typeface="+mj-lt"/>
              </a:rPr>
              <a:t>solutions</a:t>
            </a:r>
            <a:endParaRPr lang="de-DE" sz="4400" dirty="0">
              <a:latin typeface="+mj-lt"/>
            </a:endParaRPr>
          </a:p>
          <a:p>
            <a:r>
              <a:rPr lang="de-DE" sz="4400" dirty="0">
                <a:latin typeface="+mj-lt"/>
              </a:rPr>
              <a:t>Health, </a:t>
            </a:r>
            <a:r>
              <a:rPr lang="de-DE" sz="4400" dirty="0" err="1">
                <a:latin typeface="+mj-lt"/>
              </a:rPr>
              <a:t>Saftety</a:t>
            </a:r>
            <a:r>
              <a:rPr lang="de-DE" sz="4400" dirty="0">
                <a:latin typeface="+mj-lt"/>
              </a:rPr>
              <a:t> &amp; Environment 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DC029F-191C-4CEB-A192-0298BCC1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78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rc 4">
            <a:extLst>
              <a:ext uri="{FF2B5EF4-FFF2-40B4-BE49-F238E27FC236}">
                <a16:creationId xmlns:a16="http://schemas.microsoft.com/office/drawing/2014/main" id="{B09A7679-AC14-4B35-AF1A-541E2F22488D}"/>
              </a:ext>
            </a:extLst>
          </p:cNvPr>
          <p:cNvSpPr>
            <a:spLocks/>
          </p:cNvSpPr>
          <p:nvPr/>
        </p:nvSpPr>
        <p:spPr bwMode="auto">
          <a:xfrm rot="998880" flipV="1">
            <a:off x="3425962" y="2663997"/>
            <a:ext cx="1678115" cy="913113"/>
          </a:xfrm>
          <a:custGeom>
            <a:avLst/>
            <a:gdLst>
              <a:gd name="T0" fmla="*/ 0 w 39712"/>
              <a:gd name="T1" fmla="*/ 2147483647 h 21600"/>
              <a:gd name="T2" fmla="*/ 2147483647 w 39712"/>
              <a:gd name="T3" fmla="*/ 2147483647 h 21600"/>
              <a:gd name="T4" fmla="*/ 2147483647 w 39712"/>
              <a:gd name="T5" fmla="*/ 2147483647 h 21600"/>
              <a:gd name="T6" fmla="*/ 0 60000 65536"/>
              <a:gd name="T7" fmla="*/ 0 60000 65536"/>
              <a:gd name="T8" fmla="*/ 0 60000 65536"/>
              <a:gd name="T9" fmla="*/ 0 w 39712"/>
              <a:gd name="T10" fmla="*/ 0 h 21600"/>
              <a:gd name="T11" fmla="*/ 39712 w 39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12" h="21600" fill="none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</a:path>
              <a:path w="39712" h="21600" stroke="0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  <a:lnTo>
                  <a:pt x="18112" y="21600"/>
                </a:lnTo>
                <a:lnTo>
                  <a:pt x="0" y="983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Arc 5">
            <a:extLst>
              <a:ext uri="{FF2B5EF4-FFF2-40B4-BE49-F238E27FC236}">
                <a16:creationId xmlns:a16="http://schemas.microsoft.com/office/drawing/2014/main" id="{F24DEF65-CC4F-499B-B19C-E81E5B736726}"/>
              </a:ext>
            </a:extLst>
          </p:cNvPr>
          <p:cNvSpPr>
            <a:spLocks/>
          </p:cNvSpPr>
          <p:nvPr/>
        </p:nvSpPr>
        <p:spPr bwMode="auto">
          <a:xfrm rot="998880" flipV="1">
            <a:off x="7030855" y="2663997"/>
            <a:ext cx="1678116" cy="913113"/>
          </a:xfrm>
          <a:custGeom>
            <a:avLst/>
            <a:gdLst>
              <a:gd name="T0" fmla="*/ 0 w 39712"/>
              <a:gd name="T1" fmla="*/ 2147483647 h 21600"/>
              <a:gd name="T2" fmla="*/ 2147483647 w 39712"/>
              <a:gd name="T3" fmla="*/ 2147483647 h 21600"/>
              <a:gd name="T4" fmla="*/ 2147483647 w 39712"/>
              <a:gd name="T5" fmla="*/ 2147483647 h 21600"/>
              <a:gd name="T6" fmla="*/ 0 60000 65536"/>
              <a:gd name="T7" fmla="*/ 0 60000 65536"/>
              <a:gd name="T8" fmla="*/ 0 60000 65536"/>
              <a:gd name="T9" fmla="*/ 0 w 39712"/>
              <a:gd name="T10" fmla="*/ 0 h 21600"/>
              <a:gd name="T11" fmla="*/ 39712 w 39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12" h="21600" fill="none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</a:path>
              <a:path w="39712" h="21600" stroke="0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  <a:lnTo>
                  <a:pt x="18112" y="21600"/>
                </a:lnTo>
                <a:lnTo>
                  <a:pt x="0" y="983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CA03E14D-0CEC-4879-A626-0441A75D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201" y="2294404"/>
            <a:ext cx="3456783" cy="19566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168D1307-C5B3-488E-83A3-D0CA1699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92" y="2303915"/>
            <a:ext cx="3456783" cy="19566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86" name="AutoShape 8">
            <a:extLst>
              <a:ext uri="{FF2B5EF4-FFF2-40B4-BE49-F238E27FC236}">
                <a16:creationId xmlns:a16="http://schemas.microsoft.com/office/drawing/2014/main" id="{4486D1A9-D832-464A-AC01-987D2CA3ADD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817296" y="2990109"/>
            <a:ext cx="978335" cy="45655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85" y="10800"/>
                </a:moveTo>
                <a:cubicBezTo>
                  <a:pt x="18185" y="6721"/>
                  <a:pt x="14878" y="3415"/>
                  <a:pt x="10800" y="3415"/>
                </a:cubicBezTo>
                <a:cubicBezTo>
                  <a:pt x="6721" y="3415"/>
                  <a:pt x="3415" y="6721"/>
                  <a:pt x="341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93" y="15208"/>
                </a:lnTo>
                <a:lnTo>
                  <a:pt x="15485" y="10800"/>
                </a:lnTo>
                <a:lnTo>
                  <a:pt x="18185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7" name="AutoShape 9">
            <a:extLst>
              <a:ext uri="{FF2B5EF4-FFF2-40B4-BE49-F238E27FC236}">
                <a16:creationId xmlns:a16="http://schemas.microsoft.com/office/drawing/2014/main" id="{26509AB9-68FF-4C29-8D02-C8D1D536C56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04524" y="2990109"/>
            <a:ext cx="978335" cy="45655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85" y="10800"/>
                </a:moveTo>
                <a:cubicBezTo>
                  <a:pt x="18185" y="6721"/>
                  <a:pt x="14878" y="3415"/>
                  <a:pt x="10800" y="3415"/>
                </a:cubicBezTo>
                <a:cubicBezTo>
                  <a:pt x="6721" y="3415"/>
                  <a:pt x="3415" y="6721"/>
                  <a:pt x="341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93" y="15208"/>
                </a:lnTo>
                <a:lnTo>
                  <a:pt x="15485" y="10800"/>
                </a:lnTo>
                <a:lnTo>
                  <a:pt x="18185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8" name="Oval 10">
            <a:extLst>
              <a:ext uri="{FF2B5EF4-FFF2-40B4-BE49-F238E27FC236}">
                <a16:creationId xmlns:a16="http://schemas.microsoft.com/office/drawing/2014/main" id="{0DC090C4-0674-4734-A3C3-8B120BA4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566" y="3503735"/>
            <a:ext cx="130445" cy="9783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89" name="Oval 11">
            <a:extLst>
              <a:ext uri="{FF2B5EF4-FFF2-40B4-BE49-F238E27FC236}">
                <a16:creationId xmlns:a16="http://schemas.microsoft.com/office/drawing/2014/main" id="{C1C68D40-1010-4D76-B35B-D4D2C536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44" y="3365137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0" name="Oval 12">
            <a:extLst>
              <a:ext uri="{FF2B5EF4-FFF2-40B4-BE49-F238E27FC236}">
                <a16:creationId xmlns:a16="http://schemas.microsoft.com/office/drawing/2014/main" id="{A7C2DB41-9031-4E2D-B8B1-80910B3B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36" y="3442588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1" name="Oval 13">
            <a:extLst>
              <a:ext uri="{FF2B5EF4-FFF2-40B4-BE49-F238E27FC236}">
                <a16:creationId xmlns:a16="http://schemas.microsoft.com/office/drawing/2014/main" id="{5D0667AC-6E40-4F09-B868-F8D6808A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352" y="3544499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2" name="Oval 14">
            <a:extLst>
              <a:ext uri="{FF2B5EF4-FFF2-40B4-BE49-F238E27FC236}">
                <a16:creationId xmlns:a16="http://schemas.microsoft.com/office/drawing/2014/main" id="{788BEB39-77B9-4867-B3FB-9C37774C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60" y="3568957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3" name="Oval 15">
            <a:extLst>
              <a:ext uri="{FF2B5EF4-FFF2-40B4-BE49-F238E27FC236}">
                <a16:creationId xmlns:a16="http://schemas.microsoft.com/office/drawing/2014/main" id="{BB8B2134-FEEF-457E-A1F8-61F5BF8E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768" y="3581185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4" name="Oval 16">
            <a:extLst>
              <a:ext uri="{FF2B5EF4-FFF2-40B4-BE49-F238E27FC236}">
                <a16:creationId xmlns:a16="http://schemas.microsoft.com/office/drawing/2014/main" id="{43176FEC-17CA-424B-BB5F-5012CCDF2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477" y="3581185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5" name="AutoShape 17">
            <a:extLst>
              <a:ext uri="{FF2B5EF4-FFF2-40B4-BE49-F238E27FC236}">
                <a16:creationId xmlns:a16="http://schemas.microsoft.com/office/drawing/2014/main" id="{6DFF984D-7063-40C7-BC1F-E823EA5D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260" y="3727935"/>
            <a:ext cx="587001" cy="130445"/>
          </a:xfrm>
          <a:prstGeom prst="downArrow">
            <a:avLst>
              <a:gd name="adj1" fmla="val 51389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6" name="Freeform 18">
            <a:extLst>
              <a:ext uri="{FF2B5EF4-FFF2-40B4-BE49-F238E27FC236}">
                <a16:creationId xmlns:a16="http://schemas.microsoft.com/office/drawing/2014/main" id="{1DF4540F-1E11-4B95-B18F-4D1EE57F85DB}"/>
              </a:ext>
            </a:extLst>
          </p:cNvPr>
          <p:cNvSpPr>
            <a:spLocks/>
          </p:cNvSpPr>
          <p:nvPr/>
        </p:nvSpPr>
        <p:spPr bwMode="auto">
          <a:xfrm>
            <a:off x="4926076" y="3316223"/>
            <a:ext cx="144033" cy="126367"/>
          </a:xfrm>
          <a:custGeom>
            <a:avLst/>
            <a:gdLst>
              <a:gd name="T0" fmla="*/ 0 w 106"/>
              <a:gd name="T1" fmla="*/ 2147483647 h 93"/>
              <a:gd name="T2" fmla="*/ 2147483647 w 106"/>
              <a:gd name="T3" fmla="*/ 0 h 93"/>
              <a:gd name="T4" fmla="*/ 2147483647 w 106"/>
              <a:gd name="T5" fmla="*/ 2147483647 h 93"/>
              <a:gd name="T6" fmla="*/ 2147483647 w 106"/>
              <a:gd name="T7" fmla="*/ 2147483647 h 93"/>
              <a:gd name="T8" fmla="*/ 2147483647 w 106"/>
              <a:gd name="T9" fmla="*/ 2147483647 h 93"/>
              <a:gd name="T10" fmla="*/ 2147483647 w 106"/>
              <a:gd name="T11" fmla="*/ 2147483647 h 93"/>
              <a:gd name="T12" fmla="*/ 2147483647 w 106"/>
              <a:gd name="T13" fmla="*/ 2147483647 h 93"/>
              <a:gd name="T14" fmla="*/ 0 w 106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93"/>
              <a:gd name="T26" fmla="*/ 106 w 10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93">
                <a:moveTo>
                  <a:pt x="0" y="66"/>
                </a:moveTo>
                <a:cubicBezTo>
                  <a:pt x="12" y="48"/>
                  <a:pt x="10" y="21"/>
                  <a:pt x="12" y="0"/>
                </a:cubicBezTo>
                <a:cubicBezTo>
                  <a:pt x="30" y="3"/>
                  <a:pt x="49" y="6"/>
                  <a:pt x="66" y="12"/>
                </a:cubicBezTo>
                <a:cubicBezTo>
                  <a:pt x="79" y="25"/>
                  <a:pt x="85" y="43"/>
                  <a:pt x="99" y="57"/>
                </a:cubicBezTo>
                <a:cubicBezTo>
                  <a:pt x="75" y="81"/>
                  <a:pt x="106" y="53"/>
                  <a:pt x="78" y="69"/>
                </a:cubicBezTo>
                <a:cubicBezTo>
                  <a:pt x="65" y="76"/>
                  <a:pt x="57" y="88"/>
                  <a:pt x="42" y="93"/>
                </a:cubicBezTo>
                <a:cubicBezTo>
                  <a:pt x="31" y="89"/>
                  <a:pt x="28" y="82"/>
                  <a:pt x="18" y="75"/>
                </a:cubicBezTo>
                <a:cubicBezTo>
                  <a:pt x="14" y="64"/>
                  <a:pt x="11" y="61"/>
                  <a:pt x="0" y="6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7" name="Freeform 19">
            <a:extLst>
              <a:ext uri="{FF2B5EF4-FFF2-40B4-BE49-F238E27FC236}">
                <a16:creationId xmlns:a16="http://schemas.microsoft.com/office/drawing/2014/main" id="{0015B1DA-9334-49AE-8C00-F75167BABE87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3390633" y="3098813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Freeform 20">
            <a:extLst>
              <a:ext uri="{FF2B5EF4-FFF2-40B4-BE49-F238E27FC236}">
                <a16:creationId xmlns:a16="http://schemas.microsoft.com/office/drawing/2014/main" id="{CDCEFD9D-CBA2-47C6-AF1D-AFF87EB8C3D1}"/>
              </a:ext>
            </a:extLst>
          </p:cNvPr>
          <p:cNvSpPr>
            <a:spLocks/>
          </p:cNvSpPr>
          <p:nvPr/>
        </p:nvSpPr>
        <p:spPr bwMode="auto">
          <a:xfrm>
            <a:off x="4730410" y="3446667"/>
            <a:ext cx="131803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Freeform 21">
            <a:extLst>
              <a:ext uri="{FF2B5EF4-FFF2-40B4-BE49-F238E27FC236}">
                <a16:creationId xmlns:a16="http://schemas.microsoft.com/office/drawing/2014/main" id="{1DC74C2E-FD89-46B6-9836-788ED7AE1DDD}"/>
              </a:ext>
            </a:extLst>
          </p:cNvPr>
          <p:cNvSpPr>
            <a:spLocks/>
          </p:cNvSpPr>
          <p:nvPr/>
        </p:nvSpPr>
        <p:spPr bwMode="auto">
          <a:xfrm>
            <a:off x="4599965" y="3511889"/>
            <a:ext cx="126367" cy="126367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93"/>
              <a:gd name="T26" fmla="*/ 93 w 93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93">
                <a:moveTo>
                  <a:pt x="6" y="87"/>
                </a:moveTo>
                <a:cubicBezTo>
                  <a:pt x="5" y="69"/>
                  <a:pt x="0" y="22"/>
                  <a:pt x="6" y="3"/>
                </a:cubicBezTo>
                <a:cubicBezTo>
                  <a:pt x="7" y="0"/>
                  <a:pt x="12" y="5"/>
                  <a:pt x="15" y="6"/>
                </a:cubicBezTo>
                <a:cubicBezTo>
                  <a:pt x="23" y="8"/>
                  <a:pt x="31" y="10"/>
                  <a:pt x="39" y="12"/>
                </a:cubicBezTo>
                <a:cubicBezTo>
                  <a:pt x="57" y="16"/>
                  <a:pt x="75" y="21"/>
                  <a:pt x="93" y="24"/>
                </a:cubicBezTo>
                <a:cubicBezTo>
                  <a:pt x="85" y="37"/>
                  <a:pt x="67" y="81"/>
                  <a:pt x="51" y="84"/>
                </a:cubicBezTo>
                <a:cubicBezTo>
                  <a:pt x="39" y="86"/>
                  <a:pt x="27" y="86"/>
                  <a:pt x="15" y="87"/>
                </a:cubicBezTo>
                <a:cubicBezTo>
                  <a:pt x="2" y="90"/>
                  <a:pt x="0" y="93"/>
                  <a:pt x="6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0" name="Freeform 22">
            <a:extLst>
              <a:ext uri="{FF2B5EF4-FFF2-40B4-BE49-F238E27FC236}">
                <a16:creationId xmlns:a16="http://schemas.microsoft.com/office/drawing/2014/main" id="{F723213E-9549-445A-8D84-908F816E7922}"/>
              </a:ext>
            </a:extLst>
          </p:cNvPr>
          <p:cNvSpPr>
            <a:spLocks/>
          </p:cNvSpPr>
          <p:nvPr/>
        </p:nvSpPr>
        <p:spPr bwMode="auto">
          <a:xfrm rot="10800000">
            <a:off x="4404297" y="3577110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1" name="Freeform 23">
            <a:extLst>
              <a:ext uri="{FF2B5EF4-FFF2-40B4-BE49-F238E27FC236}">
                <a16:creationId xmlns:a16="http://schemas.microsoft.com/office/drawing/2014/main" id="{8C449EAD-0A36-45C2-AC9F-BDC8019BBC0F}"/>
              </a:ext>
            </a:extLst>
          </p:cNvPr>
          <p:cNvSpPr>
            <a:spLocks/>
          </p:cNvSpPr>
          <p:nvPr/>
        </p:nvSpPr>
        <p:spPr bwMode="auto">
          <a:xfrm>
            <a:off x="4261623" y="3581186"/>
            <a:ext cx="144033" cy="126368"/>
          </a:xfrm>
          <a:custGeom>
            <a:avLst/>
            <a:gdLst>
              <a:gd name="T0" fmla="*/ 0 w 106"/>
              <a:gd name="T1" fmla="*/ 2147483647 h 93"/>
              <a:gd name="T2" fmla="*/ 2147483647 w 106"/>
              <a:gd name="T3" fmla="*/ 0 h 93"/>
              <a:gd name="T4" fmla="*/ 2147483647 w 106"/>
              <a:gd name="T5" fmla="*/ 2147483647 h 93"/>
              <a:gd name="T6" fmla="*/ 2147483647 w 106"/>
              <a:gd name="T7" fmla="*/ 2147483647 h 93"/>
              <a:gd name="T8" fmla="*/ 2147483647 w 106"/>
              <a:gd name="T9" fmla="*/ 2147483647 h 93"/>
              <a:gd name="T10" fmla="*/ 2147483647 w 106"/>
              <a:gd name="T11" fmla="*/ 2147483647 h 93"/>
              <a:gd name="T12" fmla="*/ 2147483647 w 106"/>
              <a:gd name="T13" fmla="*/ 2147483647 h 93"/>
              <a:gd name="T14" fmla="*/ 0 w 106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93"/>
              <a:gd name="T26" fmla="*/ 106 w 10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93">
                <a:moveTo>
                  <a:pt x="0" y="66"/>
                </a:moveTo>
                <a:cubicBezTo>
                  <a:pt x="12" y="48"/>
                  <a:pt x="10" y="21"/>
                  <a:pt x="12" y="0"/>
                </a:cubicBezTo>
                <a:cubicBezTo>
                  <a:pt x="30" y="3"/>
                  <a:pt x="49" y="6"/>
                  <a:pt x="66" y="12"/>
                </a:cubicBezTo>
                <a:cubicBezTo>
                  <a:pt x="79" y="25"/>
                  <a:pt x="85" y="43"/>
                  <a:pt x="99" y="57"/>
                </a:cubicBezTo>
                <a:cubicBezTo>
                  <a:pt x="75" y="81"/>
                  <a:pt x="106" y="53"/>
                  <a:pt x="78" y="69"/>
                </a:cubicBezTo>
                <a:cubicBezTo>
                  <a:pt x="65" y="76"/>
                  <a:pt x="57" y="88"/>
                  <a:pt x="42" y="93"/>
                </a:cubicBezTo>
                <a:cubicBezTo>
                  <a:pt x="31" y="89"/>
                  <a:pt x="28" y="82"/>
                  <a:pt x="18" y="75"/>
                </a:cubicBezTo>
                <a:cubicBezTo>
                  <a:pt x="14" y="64"/>
                  <a:pt x="11" y="61"/>
                  <a:pt x="0" y="6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2" name="Freeform 24">
            <a:extLst>
              <a:ext uri="{FF2B5EF4-FFF2-40B4-BE49-F238E27FC236}">
                <a16:creationId xmlns:a16="http://schemas.microsoft.com/office/drawing/2014/main" id="{446C8A51-7BCA-4DAD-84B6-991FC9F4E515}"/>
              </a:ext>
            </a:extLst>
          </p:cNvPr>
          <p:cNvSpPr>
            <a:spLocks/>
          </p:cNvSpPr>
          <p:nvPr/>
        </p:nvSpPr>
        <p:spPr bwMode="auto">
          <a:xfrm>
            <a:off x="4110797" y="3560806"/>
            <a:ext cx="131803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Freeform 25">
            <a:extLst>
              <a:ext uri="{FF2B5EF4-FFF2-40B4-BE49-F238E27FC236}">
                <a16:creationId xmlns:a16="http://schemas.microsoft.com/office/drawing/2014/main" id="{20A0F496-AABD-471D-A542-4625853A7E23}"/>
              </a:ext>
            </a:extLst>
          </p:cNvPr>
          <p:cNvSpPr>
            <a:spLocks/>
          </p:cNvSpPr>
          <p:nvPr/>
        </p:nvSpPr>
        <p:spPr bwMode="auto">
          <a:xfrm>
            <a:off x="3489825" y="3185777"/>
            <a:ext cx="131804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4" name="Freeform 26">
            <a:extLst>
              <a:ext uri="{FF2B5EF4-FFF2-40B4-BE49-F238E27FC236}">
                <a16:creationId xmlns:a16="http://schemas.microsoft.com/office/drawing/2014/main" id="{E9D64047-D6FB-41A2-8EDE-F7773FCE081C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813295" y="3443948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5" name="Freeform 27">
            <a:extLst>
              <a:ext uri="{FF2B5EF4-FFF2-40B4-BE49-F238E27FC236}">
                <a16:creationId xmlns:a16="http://schemas.microsoft.com/office/drawing/2014/main" id="{3B5B2D3E-AFD7-4010-803B-96F652F92F4E}"/>
              </a:ext>
            </a:extLst>
          </p:cNvPr>
          <p:cNvSpPr>
            <a:spLocks/>
          </p:cNvSpPr>
          <p:nvPr/>
        </p:nvSpPr>
        <p:spPr bwMode="auto">
          <a:xfrm>
            <a:off x="3319977" y="2920810"/>
            <a:ext cx="126367" cy="126368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93"/>
              <a:gd name="T26" fmla="*/ 93 w 93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93">
                <a:moveTo>
                  <a:pt x="6" y="87"/>
                </a:moveTo>
                <a:cubicBezTo>
                  <a:pt x="5" y="69"/>
                  <a:pt x="0" y="22"/>
                  <a:pt x="6" y="3"/>
                </a:cubicBezTo>
                <a:cubicBezTo>
                  <a:pt x="7" y="0"/>
                  <a:pt x="12" y="5"/>
                  <a:pt x="15" y="6"/>
                </a:cubicBezTo>
                <a:cubicBezTo>
                  <a:pt x="23" y="8"/>
                  <a:pt x="31" y="10"/>
                  <a:pt x="39" y="12"/>
                </a:cubicBezTo>
                <a:cubicBezTo>
                  <a:pt x="57" y="16"/>
                  <a:pt x="75" y="21"/>
                  <a:pt x="93" y="24"/>
                </a:cubicBezTo>
                <a:cubicBezTo>
                  <a:pt x="85" y="37"/>
                  <a:pt x="67" y="81"/>
                  <a:pt x="51" y="84"/>
                </a:cubicBezTo>
                <a:cubicBezTo>
                  <a:pt x="39" y="86"/>
                  <a:pt x="27" y="86"/>
                  <a:pt x="15" y="87"/>
                </a:cubicBezTo>
                <a:cubicBezTo>
                  <a:pt x="2" y="90"/>
                  <a:pt x="0" y="93"/>
                  <a:pt x="6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6" name="Rectangle 28">
            <a:extLst>
              <a:ext uri="{FF2B5EF4-FFF2-40B4-BE49-F238E27FC236}">
                <a16:creationId xmlns:a16="http://schemas.microsoft.com/office/drawing/2014/main" id="{4F142BBE-C522-443F-8682-72A2A62D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739" y="3874686"/>
            <a:ext cx="3065449" cy="65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07" name="Rectangle 29">
            <a:extLst>
              <a:ext uri="{FF2B5EF4-FFF2-40B4-BE49-F238E27FC236}">
                <a16:creationId xmlns:a16="http://schemas.microsoft.com/office/drawing/2014/main" id="{24A18B5D-B174-4192-A7A9-BDD678E0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966" y="3874686"/>
            <a:ext cx="3065449" cy="65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08" name="Oval 30">
            <a:extLst>
              <a:ext uri="{FF2B5EF4-FFF2-40B4-BE49-F238E27FC236}">
                <a16:creationId xmlns:a16="http://schemas.microsoft.com/office/drawing/2014/main" id="{B56D1A1C-9C60-40A5-9C5D-B5DE752A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247" y="3972519"/>
            <a:ext cx="260890" cy="26089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09" name="Oval 31">
            <a:extLst>
              <a:ext uri="{FF2B5EF4-FFF2-40B4-BE49-F238E27FC236}">
                <a16:creationId xmlns:a16="http://schemas.microsoft.com/office/drawing/2014/main" id="{7DF2F970-50CB-4194-97C4-76EA472B7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857" y="3968443"/>
            <a:ext cx="260890" cy="26089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0" name="AutoShape 32">
            <a:extLst>
              <a:ext uri="{FF2B5EF4-FFF2-40B4-BE49-F238E27FC236}">
                <a16:creationId xmlns:a16="http://schemas.microsoft.com/office/drawing/2014/main" id="{2D7A5DA0-3E70-496F-92C9-6E765381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741" y="3658638"/>
            <a:ext cx="65222" cy="19566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1" name="AutoShape 33">
            <a:extLst>
              <a:ext uri="{FF2B5EF4-FFF2-40B4-BE49-F238E27FC236}">
                <a16:creationId xmlns:a16="http://schemas.microsoft.com/office/drawing/2014/main" id="{2E8DA671-24B0-4A7A-8141-54F9A5E3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532" y="3723860"/>
            <a:ext cx="130445" cy="13044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2" name="AutoShape 34">
            <a:extLst>
              <a:ext uri="{FF2B5EF4-FFF2-40B4-BE49-F238E27FC236}">
                <a16:creationId xmlns:a16="http://schemas.microsoft.com/office/drawing/2014/main" id="{327F568B-1992-40BA-B56E-C9E1C9E9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629" y="3707556"/>
            <a:ext cx="114139" cy="126367"/>
          </a:xfrm>
          <a:prstGeom prst="downArrow">
            <a:avLst>
              <a:gd name="adj1" fmla="val 28574"/>
              <a:gd name="adj2" fmla="val 55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3" name="Text Box 35">
            <a:extLst>
              <a:ext uri="{FF2B5EF4-FFF2-40B4-BE49-F238E27FC236}">
                <a16:creationId xmlns:a16="http://schemas.microsoft.com/office/drawing/2014/main" id="{9237AE29-2DC3-43C2-8C7B-95D72B3F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009" y="2873254"/>
            <a:ext cx="532649" cy="2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198" dirty="0">
                <a:latin typeface="ＨＧｺﾞｼｯｸE-PRO" pitchFamily="50" charset="-128"/>
                <a:ea typeface="ＨＧｺﾞｼｯｸE-PRO" pitchFamily="50" charset="-128"/>
              </a:rPr>
              <a:t>OPC</a:t>
            </a:r>
          </a:p>
        </p:txBody>
      </p:sp>
      <p:sp>
        <p:nvSpPr>
          <p:cNvPr id="20514" name="Text Box 36">
            <a:extLst>
              <a:ext uri="{FF2B5EF4-FFF2-40B4-BE49-F238E27FC236}">
                <a16:creationId xmlns:a16="http://schemas.microsoft.com/office/drawing/2014/main" id="{418BBB27-9B79-4FCF-A0E8-644D86DB7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306" y="2831130"/>
            <a:ext cx="527214" cy="2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198" dirty="0">
                <a:latin typeface="ＨＧｺﾞｼｯｸE-PRO" pitchFamily="50" charset="-128"/>
                <a:ea typeface="ＨＧｺﾞｼｯｸE-PRO" pitchFamily="50" charset="-128"/>
              </a:rPr>
              <a:t>OPC</a:t>
            </a:r>
          </a:p>
        </p:txBody>
      </p:sp>
      <p:sp>
        <p:nvSpPr>
          <p:cNvPr id="20515" name="Oval 40">
            <a:extLst>
              <a:ext uri="{FF2B5EF4-FFF2-40B4-BE49-F238E27FC236}">
                <a16:creationId xmlns:a16="http://schemas.microsoft.com/office/drawing/2014/main" id="{0AC52D28-625B-48C9-94D6-A1C0D3DCD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09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6" name="Oval 41">
            <a:extLst>
              <a:ext uri="{FF2B5EF4-FFF2-40B4-BE49-F238E27FC236}">
                <a16:creationId xmlns:a16="http://schemas.microsoft.com/office/drawing/2014/main" id="{39935119-C872-4F35-99D2-31595A73B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18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7" name="Oval 42">
            <a:extLst>
              <a:ext uri="{FF2B5EF4-FFF2-40B4-BE49-F238E27FC236}">
                <a16:creationId xmlns:a16="http://schemas.microsoft.com/office/drawing/2014/main" id="{9F4D3DEA-8BF6-46FD-A6CE-3682B83F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079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8" name="Oval 43">
            <a:extLst>
              <a:ext uri="{FF2B5EF4-FFF2-40B4-BE49-F238E27FC236}">
                <a16:creationId xmlns:a16="http://schemas.microsoft.com/office/drawing/2014/main" id="{5D47C9B7-BAC4-4822-A5CA-D0BE6D6E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39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9" name="Oval 44">
            <a:extLst>
              <a:ext uri="{FF2B5EF4-FFF2-40B4-BE49-F238E27FC236}">
                <a16:creationId xmlns:a16="http://schemas.microsoft.com/office/drawing/2014/main" id="{E0F75CEA-37D9-4CD0-9F62-F0463777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801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20" name="Oval 45">
            <a:extLst>
              <a:ext uri="{FF2B5EF4-FFF2-40B4-BE49-F238E27FC236}">
                <a16:creationId xmlns:a16="http://schemas.microsoft.com/office/drawing/2014/main" id="{40CE2AE1-70CD-4CC8-8BF6-0BD2FC02A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662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21" name="Oval 46">
            <a:extLst>
              <a:ext uri="{FF2B5EF4-FFF2-40B4-BE49-F238E27FC236}">
                <a16:creationId xmlns:a16="http://schemas.microsoft.com/office/drawing/2014/main" id="{B58049D8-26AB-4469-B547-DE703FE7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522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22" name="Freeform 47">
            <a:extLst>
              <a:ext uri="{FF2B5EF4-FFF2-40B4-BE49-F238E27FC236}">
                <a16:creationId xmlns:a16="http://schemas.microsoft.com/office/drawing/2014/main" id="{C996158E-5D2F-4675-AC73-5BF189B4CF3C}"/>
              </a:ext>
            </a:extLst>
          </p:cNvPr>
          <p:cNvSpPr>
            <a:spLocks/>
          </p:cNvSpPr>
          <p:nvPr/>
        </p:nvSpPr>
        <p:spPr bwMode="auto">
          <a:xfrm rot="6949605">
            <a:off x="3817297" y="3732014"/>
            <a:ext cx="131803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3" name="Freeform 48">
            <a:extLst>
              <a:ext uri="{FF2B5EF4-FFF2-40B4-BE49-F238E27FC236}">
                <a16:creationId xmlns:a16="http://schemas.microsoft.com/office/drawing/2014/main" id="{7CC1B81C-545F-4457-9454-F6DBB8B018C7}"/>
              </a:ext>
            </a:extLst>
          </p:cNvPr>
          <p:cNvSpPr>
            <a:spLocks/>
          </p:cNvSpPr>
          <p:nvPr/>
        </p:nvSpPr>
        <p:spPr bwMode="auto">
          <a:xfrm>
            <a:off x="3536024" y="3748320"/>
            <a:ext cx="126368" cy="126367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93"/>
              <a:gd name="T26" fmla="*/ 93 w 93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93">
                <a:moveTo>
                  <a:pt x="6" y="87"/>
                </a:moveTo>
                <a:cubicBezTo>
                  <a:pt x="5" y="69"/>
                  <a:pt x="0" y="22"/>
                  <a:pt x="6" y="3"/>
                </a:cubicBezTo>
                <a:cubicBezTo>
                  <a:pt x="7" y="0"/>
                  <a:pt x="12" y="5"/>
                  <a:pt x="15" y="6"/>
                </a:cubicBezTo>
                <a:cubicBezTo>
                  <a:pt x="23" y="8"/>
                  <a:pt x="31" y="10"/>
                  <a:pt x="39" y="12"/>
                </a:cubicBezTo>
                <a:cubicBezTo>
                  <a:pt x="57" y="16"/>
                  <a:pt x="75" y="21"/>
                  <a:pt x="93" y="24"/>
                </a:cubicBezTo>
                <a:cubicBezTo>
                  <a:pt x="85" y="37"/>
                  <a:pt x="67" y="81"/>
                  <a:pt x="51" y="84"/>
                </a:cubicBezTo>
                <a:cubicBezTo>
                  <a:pt x="39" y="86"/>
                  <a:pt x="27" y="86"/>
                  <a:pt x="15" y="87"/>
                </a:cubicBezTo>
                <a:cubicBezTo>
                  <a:pt x="2" y="90"/>
                  <a:pt x="0" y="93"/>
                  <a:pt x="6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4" name="Freeform 49">
            <a:extLst>
              <a:ext uri="{FF2B5EF4-FFF2-40B4-BE49-F238E27FC236}">
                <a16:creationId xmlns:a16="http://schemas.microsoft.com/office/drawing/2014/main" id="{7A24D070-1249-49B1-AB15-606EE862CE8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3398786" y="3745601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5" name="Freeform 50">
            <a:extLst>
              <a:ext uri="{FF2B5EF4-FFF2-40B4-BE49-F238E27FC236}">
                <a16:creationId xmlns:a16="http://schemas.microsoft.com/office/drawing/2014/main" id="{92A7E257-E6C0-40BA-94D8-5B2D05EEE645}"/>
              </a:ext>
            </a:extLst>
          </p:cNvPr>
          <p:cNvSpPr>
            <a:spLocks/>
          </p:cNvSpPr>
          <p:nvPr/>
        </p:nvSpPr>
        <p:spPr bwMode="auto">
          <a:xfrm>
            <a:off x="3165073" y="3740167"/>
            <a:ext cx="144033" cy="126367"/>
          </a:xfrm>
          <a:custGeom>
            <a:avLst/>
            <a:gdLst>
              <a:gd name="T0" fmla="*/ 0 w 106"/>
              <a:gd name="T1" fmla="*/ 2147483647 h 93"/>
              <a:gd name="T2" fmla="*/ 2147483647 w 106"/>
              <a:gd name="T3" fmla="*/ 0 h 93"/>
              <a:gd name="T4" fmla="*/ 2147483647 w 106"/>
              <a:gd name="T5" fmla="*/ 2147483647 h 93"/>
              <a:gd name="T6" fmla="*/ 2147483647 w 106"/>
              <a:gd name="T7" fmla="*/ 2147483647 h 93"/>
              <a:gd name="T8" fmla="*/ 2147483647 w 106"/>
              <a:gd name="T9" fmla="*/ 2147483647 h 93"/>
              <a:gd name="T10" fmla="*/ 2147483647 w 106"/>
              <a:gd name="T11" fmla="*/ 2147483647 h 93"/>
              <a:gd name="T12" fmla="*/ 2147483647 w 106"/>
              <a:gd name="T13" fmla="*/ 2147483647 h 93"/>
              <a:gd name="T14" fmla="*/ 0 w 106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93"/>
              <a:gd name="T26" fmla="*/ 106 w 10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93">
                <a:moveTo>
                  <a:pt x="0" y="66"/>
                </a:moveTo>
                <a:cubicBezTo>
                  <a:pt x="12" y="48"/>
                  <a:pt x="10" y="21"/>
                  <a:pt x="12" y="0"/>
                </a:cubicBezTo>
                <a:cubicBezTo>
                  <a:pt x="30" y="3"/>
                  <a:pt x="49" y="6"/>
                  <a:pt x="66" y="12"/>
                </a:cubicBezTo>
                <a:cubicBezTo>
                  <a:pt x="79" y="25"/>
                  <a:pt x="85" y="43"/>
                  <a:pt x="99" y="57"/>
                </a:cubicBezTo>
                <a:cubicBezTo>
                  <a:pt x="75" y="81"/>
                  <a:pt x="106" y="53"/>
                  <a:pt x="78" y="69"/>
                </a:cubicBezTo>
                <a:cubicBezTo>
                  <a:pt x="65" y="76"/>
                  <a:pt x="57" y="88"/>
                  <a:pt x="42" y="93"/>
                </a:cubicBezTo>
                <a:cubicBezTo>
                  <a:pt x="31" y="89"/>
                  <a:pt x="28" y="82"/>
                  <a:pt x="18" y="75"/>
                </a:cubicBezTo>
                <a:cubicBezTo>
                  <a:pt x="14" y="64"/>
                  <a:pt x="11" y="61"/>
                  <a:pt x="0" y="6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7" name="テキスト ボックス 96">
            <a:extLst>
              <a:ext uri="{FF2B5EF4-FFF2-40B4-BE49-F238E27FC236}">
                <a16:creationId xmlns:a16="http://schemas.microsoft.com/office/drawing/2014/main" id="{8AD87D3D-2E0E-4B33-BFC8-70A07ACB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85" y="1851437"/>
            <a:ext cx="2189025" cy="64633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9000">
                <a:srgbClr val="21D6E0"/>
              </a:gs>
              <a:gs pos="28999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IMEX Spherical </a:t>
            </a:r>
            <a:r>
              <a:rPr lang="en-US" altLang="ja-JP" b="1" dirty="0" err="1">
                <a:solidFill>
                  <a:schemeClr val="bg1"/>
                </a:solidFill>
              </a:rPr>
              <a:t>Tner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528" name="テキスト ボックス 96">
            <a:extLst>
              <a:ext uri="{FF2B5EF4-FFF2-40B4-BE49-F238E27FC236}">
                <a16:creationId xmlns:a16="http://schemas.microsoft.com/office/drawing/2014/main" id="{F4B3A7F1-F569-4105-9FEC-7A837B46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090" y="1900354"/>
            <a:ext cx="1997433" cy="64633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Conventional Toner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20529" name="タイトル 7">
            <a:extLst>
              <a:ext uri="{FF2B5EF4-FFF2-40B4-BE49-F238E27FC236}">
                <a16:creationId xmlns:a16="http://schemas.microsoft.com/office/drawing/2014/main" id="{F53C6DFB-F4DF-4A2B-B07A-633FB18C1C43}"/>
              </a:ext>
            </a:extLst>
          </p:cNvPr>
          <p:cNvSpPr txBox="1">
            <a:spLocks/>
          </p:cNvSpPr>
          <p:nvPr/>
        </p:nvSpPr>
        <p:spPr bwMode="auto">
          <a:xfrm>
            <a:off x="2417686" y="472029"/>
            <a:ext cx="9027952" cy="4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4400" dirty="0">
                <a:latin typeface="+mj-lt"/>
              </a:rPr>
              <a:t>Merits of IMEX SFS/MST technology</a:t>
            </a:r>
            <a:endParaRPr lang="ja-JP" altLang="en-US" sz="4400" dirty="0">
              <a:latin typeface="+mj-lt"/>
            </a:endParaRPr>
          </a:p>
        </p:txBody>
      </p:sp>
      <p:graphicFrame>
        <p:nvGraphicFramePr>
          <p:cNvPr id="61" name="60 Diagrama">
            <a:extLst>
              <a:ext uri="{FF2B5EF4-FFF2-40B4-BE49-F238E27FC236}">
                <a16:creationId xmlns:a16="http://schemas.microsoft.com/office/drawing/2014/main" id="{B25428BA-E41B-455C-8414-202939DB4F09}"/>
              </a:ext>
            </a:extLst>
          </p:cNvPr>
          <p:cNvGraphicFramePr/>
          <p:nvPr>
            <p:extLst/>
          </p:nvPr>
        </p:nvGraphicFramePr>
        <p:xfrm>
          <a:off x="3106227" y="4513321"/>
          <a:ext cx="2893614" cy="1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2" name="61 Diagrama">
            <a:extLst>
              <a:ext uri="{FF2B5EF4-FFF2-40B4-BE49-F238E27FC236}">
                <a16:creationId xmlns:a16="http://schemas.microsoft.com/office/drawing/2014/main" id="{88012F3C-7513-4EE5-9E9B-D681B8F9F6F9}"/>
              </a:ext>
            </a:extLst>
          </p:cNvPr>
          <p:cNvGraphicFramePr/>
          <p:nvPr>
            <p:extLst/>
          </p:nvPr>
        </p:nvGraphicFramePr>
        <p:xfrm>
          <a:off x="6573253" y="4538417"/>
          <a:ext cx="2893614" cy="1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484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968"/>
    </mc:Choice>
    <mc:Fallback xmlns="">
      <p:transition advTm="7596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5068-52AE-4F90-976F-477F36AF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04" y="50801"/>
            <a:ext cx="10840770" cy="1325563"/>
          </a:xfrm>
        </p:spPr>
        <p:txBody>
          <a:bodyPr/>
          <a:lstStyle/>
          <a:p>
            <a:pPr algn="ctr"/>
            <a:r>
              <a:rPr lang="en-GB" dirty="0"/>
              <a:t>Robustness and stability</a:t>
            </a:r>
            <a:br>
              <a:rPr lang="en-GB" dirty="0"/>
            </a:br>
            <a:r>
              <a:rPr lang="en-GB" dirty="0"/>
              <a:t>  – post additive blending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3C57-49D6-41F0-811C-27D55C2DD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0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+mj-lt"/>
              </a:rPr>
              <a:t>Post additives protect the toner surface from physical impact and subsequent build up on cartridge components. IMEX applies up-to-date material, optimized post additive formulas and blending processes for robust surface protection.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600" b="1" dirty="0">
                <a:latin typeface="+mj-lt"/>
              </a:rPr>
              <a:t>Benefit 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Long life surface protection 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Reduced component wear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Robust on worn/used components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A043-D4F0-4B2B-AE7F-362F8724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52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29E00-A624-4852-AE89-6566BDFB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C217C-A72B-441E-A25B-76078130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1995854"/>
            <a:ext cx="10770577" cy="431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7000" dirty="0">
                <a:latin typeface="+mj-lt"/>
              </a:rPr>
              <a:t>Tackling OEM </a:t>
            </a:r>
            <a:r>
              <a:rPr lang="de-DE" sz="7000" dirty="0" err="1">
                <a:latin typeface="+mj-lt"/>
              </a:rPr>
              <a:t>challenges</a:t>
            </a:r>
            <a:r>
              <a:rPr lang="de-DE" sz="70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de-DE" sz="7000" dirty="0" err="1">
                <a:latin typeface="+mj-lt"/>
              </a:rPr>
              <a:t>with</a:t>
            </a:r>
            <a:r>
              <a:rPr lang="de-DE" sz="7000" dirty="0">
                <a:latin typeface="+mj-lt"/>
              </a:rPr>
              <a:t> </a:t>
            </a:r>
            <a:r>
              <a:rPr lang="de-DE" sz="7000" dirty="0" err="1">
                <a:latin typeface="+mj-lt"/>
              </a:rPr>
              <a:t>aftermarket</a:t>
            </a:r>
            <a:r>
              <a:rPr lang="de-DE" sz="7000" dirty="0">
                <a:latin typeface="+mj-lt"/>
              </a:rPr>
              <a:t> </a:t>
            </a:r>
            <a:r>
              <a:rPr lang="de-DE" sz="7000" dirty="0" err="1">
                <a:latin typeface="+mj-lt"/>
              </a:rPr>
              <a:t>solutions</a:t>
            </a:r>
            <a:br>
              <a:rPr lang="de-DE" sz="7200" dirty="0">
                <a:latin typeface="+mj-lt"/>
              </a:rPr>
            </a:br>
            <a:endParaRPr lang="en-US" sz="7200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918760-529E-45D4-86E1-5B6622F3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</p:spPr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842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0C39-CBB7-4B92-9952-41064448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699" y="365123"/>
            <a:ext cx="10081591" cy="1325563"/>
          </a:xfrm>
        </p:spPr>
        <p:txBody>
          <a:bodyPr/>
          <a:lstStyle/>
          <a:p>
            <a:r>
              <a:rPr lang="en-GB" dirty="0"/>
              <a:t>New monochrome technology types</a:t>
            </a:r>
            <a:br>
              <a:rPr lang="en-GB" dirty="0"/>
            </a:br>
            <a:r>
              <a:rPr lang="en-GB" dirty="0"/>
              <a:t>IMEX solutions to OEM technologies.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CAB33-448F-4962-8000-0F3A8445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IMEX Confidential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144ABF8-51E8-41E3-A603-06167176343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72817" y="1690686"/>
          <a:ext cx="9698381" cy="430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220">
                  <a:extLst>
                    <a:ext uri="{9D8B030D-6E8A-4147-A177-3AD203B41FA5}">
                      <a16:colId xmlns:a16="http://schemas.microsoft.com/office/drawing/2014/main" val="56675971"/>
                    </a:ext>
                  </a:extLst>
                </a:gridCol>
                <a:gridCol w="1764387">
                  <a:extLst>
                    <a:ext uri="{9D8B030D-6E8A-4147-A177-3AD203B41FA5}">
                      <a16:colId xmlns:a16="http://schemas.microsoft.com/office/drawing/2014/main" val="499522952"/>
                    </a:ext>
                  </a:extLst>
                </a:gridCol>
                <a:gridCol w="1523032">
                  <a:extLst>
                    <a:ext uri="{9D8B030D-6E8A-4147-A177-3AD203B41FA5}">
                      <a16:colId xmlns:a16="http://schemas.microsoft.com/office/drawing/2014/main" val="2169389747"/>
                    </a:ext>
                  </a:extLst>
                </a:gridCol>
                <a:gridCol w="1523032">
                  <a:extLst>
                    <a:ext uri="{9D8B030D-6E8A-4147-A177-3AD203B41FA5}">
                      <a16:colId xmlns:a16="http://schemas.microsoft.com/office/drawing/2014/main" val="4194089408"/>
                    </a:ext>
                  </a:extLst>
                </a:gridCol>
                <a:gridCol w="1531355">
                  <a:extLst>
                    <a:ext uri="{9D8B030D-6E8A-4147-A177-3AD203B41FA5}">
                      <a16:colId xmlns:a16="http://schemas.microsoft.com/office/drawing/2014/main" val="1116301122"/>
                    </a:ext>
                  </a:extLst>
                </a:gridCol>
                <a:gridCol w="1531355">
                  <a:extLst>
                    <a:ext uri="{9D8B030D-6E8A-4147-A177-3AD203B41FA5}">
                      <a16:colId xmlns:a16="http://schemas.microsoft.com/office/drawing/2014/main" val="3464482696"/>
                    </a:ext>
                  </a:extLst>
                </a:gridCol>
              </a:tblGrid>
              <a:tr h="303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Machine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IMEX toner reference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Toner technology utilised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8686"/>
                  </a:ext>
                </a:extLst>
              </a:tr>
              <a:tr h="3038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OEM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Micrograph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IMEX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Micrograph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434328"/>
                  </a:ext>
                </a:extLst>
              </a:tr>
              <a:tr h="9237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M402/426/526/527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AKO3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Suspension Polymerisation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Mechanically spheroidized Polyester based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728230"/>
                  </a:ext>
                </a:extLst>
              </a:tr>
              <a:tr h="9237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M102/203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AJI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Suspension Polymerisation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Heat spheroidized Polyester based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5269914"/>
                  </a:ext>
                </a:extLst>
              </a:tr>
              <a:tr h="9237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M601/606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ERO3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Conventional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Conventional Polyester based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6828582"/>
                  </a:ext>
                </a:extLst>
              </a:tr>
              <a:tr h="9237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M607/8/9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TAI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Conventional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Conventional Polyester based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3341482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29CEA68E-2B36-4B87-A49A-0D17481D0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34" y="4016009"/>
            <a:ext cx="1094579" cy="8209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FA50F5-47C1-45C5-9A87-6D037E0A1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60" y="2268994"/>
            <a:ext cx="1095553" cy="8216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3776014-A7A2-4921-9E45-5E02414CE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60" y="3142501"/>
            <a:ext cx="1095553" cy="82166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5A8FE11-37F1-4BA9-AA6B-356CA0E9C1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60" y="4893385"/>
            <a:ext cx="1095553" cy="8216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49C047D-D387-43B0-9554-4DECCA3162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70" y="3145714"/>
            <a:ext cx="1095553" cy="8216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7C2FB3A-8606-4E2B-A8C2-30A2262FB4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81" y="2268995"/>
            <a:ext cx="1095553" cy="8216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BA6D923-4729-4A96-BF78-FB1DFD680C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81" y="4015278"/>
            <a:ext cx="1095553" cy="82166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9EF5EF4-5538-4463-B4B4-0B34260AF6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70" y="4893385"/>
            <a:ext cx="1095553" cy="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D5F-BC7D-4397-9BD3-7DDF1935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94" y="74219"/>
            <a:ext cx="10240617" cy="821665"/>
          </a:xfrm>
        </p:spPr>
        <p:txBody>
          <a:bodyPr>
            <a:normAutofit fontScale="90000"/>
          </a:bodyPr>
          <a:lstStyle/>
          <a:p>
            <a:r>
              <a:rPr lang="en-GB" dirty="0"/>
              <a:t> AJI – M102/203 type toner</a:t>
            </a:r>
            <a:br>
              <a:rPr lang="en-GB" dirty="0"/>
            </a:br>
            <a:r>
              <a:rPr lang="en-GB" sz="1600" dirty="0"/>
              <a:t>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45B1-BFDD-4769-B0B9-22175E29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624" y="3232674"/>
            <a:ext cx="10495722" cy="3627781"/>
          </a:xfrm>
        </p:spPr>
        <p:txBody>
          <a:bodyPr>
            <a:normAutofit fontScale="70000" lnSpcReduction="20000"/>
          </a:bodyPr>
          <a:lstStyle/>
          <a:p>
            <a:r>
              <a:rPr lang="en-GB" sz="3400" b="1" i="1" dirty="0">
                <a:latin typeface="+mj-lt"/>
              </a:rPr>
              <a:t>Heat spheroidized </a:t>
            </a:r>
            <a:r>
              <a:rPr lang="en-GB" sz="3400" dirty="0">
                <a:latin typeface="+mj-lt"/>
              </a:rPr>
              <a:t>to match OEM print performance.</a:t>
            </a:r>
          </a:p>
          <a:p>
            <a:endParaRPr lang="en-GB" sz="2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400" dirty="0">
                <a:latin typeface="+mj-lt"/>
              </a:rPr>
              <a:t>M102/203</a:t>
            </a:r>
            <a:r>
              <a:rPr lang="ja-JP" altLang="en-US" sz="3400" dirty="0">
                <a:latin typeface="+mj-lt"/>
              </a:rPr>
              <a:t> </a:t>
            </a:r>
            <a:r>
              <a:rPr lang="en-US" altLang="ja-JP" sz="3400" dirty="0">
                <a:latin typeface="+mj-lt"/>
              </a:rPr>
              <a:t>has contact development and no cleaning blade which requires uniform tribocharge and higher transfer efficiency in order to prevent background.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400" dirty="0">
                <a:latin typeface="+mj-lt"/>
              </a:rPr>
              <a:t>Heat spheroidization achieves a more uniform circularity enabling the above.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600" dirty="0">
              <a:latin typeface="+mj-lt"/>
            </a:endParaRPr>
          </a:p>
          <a:p>
            <a:r>
              <a:rPr lang="en-GB" sz="3400" b="1" i="1" dirty="0">
                <a:latin typeface="+mj-lt"/>
                <a:cs typeface="Calibri" panose="020F0502020204030204" pitchFamily="34" charset="0"/>
              </a:rPr>
              <a:t>Polyester based </a:t>
            </a:r>
            <a:r>
              <a:rPr lang="en-GB" sz="3400" dirty="0">
                <a:latin typeface="+mj-lt"/>
                <a:cs typeface="Calibri" panose="020F0502020204030204" pitchFamily="34" charset="0"/>
              </a:rPr>
              <a:t>for superior fusing in low energy fusing systems with low fuser fouling/less wear.</a:t>
            </a:r>
          </a:p>
          <a:p>
            <a:endParaRPr lang="en-GB" sz="2600" dirty="0">
              <a:latin typeface="+mj-lt"/>
              <a:cs typeface="Calibri" panose="020F0502020204030204" pitchFamily="34" charset="0"/>
            </a:endParaRPr>
          </a:p>
          <a:p>
            <a:r>
              <a:rPr lang="en-GB" altLang="ja-JP" sz="3400" b="1" i="1" dirty="0">
                <a:latin typeface="+mj-lt"/>
                <a:cs typeface="Calibri" panose="020F0502020204030204" pitchFamily="34" charset="0"/>
              </a:rPr>
              <a:t>Low VOC emissions</a:t>
            </a:r>
            <a:endParaRPr lang="en-GB" sz="3400" dirty="0">
              <a:latin typeface="+mj-lt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23C3A-1BB1-4217-9B8F-79157E3D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90" y="6495330"/>
            <a:ext cx="4114800" cy="365125"/>
          </a:xfrm>
        </p:spPr>
        <p:txBody>
          <a:bodyPr/>
          <a:lstStyle/>
          <a:p>
            <a:r>
              <a:rPr lang="en-US" dirty="0"/>
              <a:t>IMEX Confidential</a:t>
            </a:r>
          </a:p>
        </p:txBody>
      </p:sp>
      <p:pic>
        <p:nvPicPr>
          <p:cNvPr id="5" name="図 12">
            <a:extLst>
              <a:ext uri="{FF2B5EF4-FFF2-40B4-BE49-F238E27FC236}">
                <a16:creationId xmlns:a16="http://schemas.microsoft.com/office/drawing/2014/main" id="{180422D4-B263-4ED5-86B6-5106DBE92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16" y="1078446"/>
            <a:ext cx="2702308" cy="2026732"/>
          </a:xfrm>
          <a:prstGeom prst="rect">
            <a:avLst/>
          </a:prstGeom>
        </p:spPr>
      </p:pic>
      <p:pic>
        <p:nvPicPr>
          <p:cNvPr id="6" name="図 10">
            <a:extLst>
              <a:ext uri="{FF2B5EF4-FFF2-40B4-BE49-F238E27FC236}">
                <a16:creationId xmlns:a16="http://schemas.microsoft.com/office/drawing/2014/main" id="{9CF94578-36C6-4175-A220-679E7B56C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2" y="1078445"/>
            <a:ext cx="2702310" cy="20267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88816" y="715602"/>
            <a:ext cx="486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IMEX                                                           OEM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628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5D6E-4B64-4777-883B-6E2D3936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66" y="136525"/>
            <a:ext cx="10227365" cy="976694"/>
          </a:xfrm>
        </p:spPr>
        <p:txBody>
          <a:bodyPr>
            <a:normAutofit fontScale="90000"/>
          </a:bodyPr>
          <a:lstStyle/>
          <a:p>
            <a:r>
              <a:rPr lang="en-GB" dirty="0"/>
              <a:t>AKO3 – HP M402/506 type toner</a:t>
            </a:r>
            <a:br>
              <a:rPr lang="en-GB" dirty="0"/>
            </a:br>
            <a:r>
              <a:rPr lang="en-GB" dirty="0"/>
              <a:t>        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1CA7-7076-497F-AC50-7229E331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4" y="3231931"/>
            <a:ext cx="10227366" cy="3124419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j-lt"/>
              </a:rPr>
              <a:t>Mechanically </a:t>
            </a:r>
            <a:r>
              <a:rPr lang="en-GB" sz="2400" b="1" dirty="0" err="1">
                <a:latin typeface="+mj-lt"/>
              </a:rPr>
              <a:t>spheroidized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to match OEM performance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b="1" i="1" dirty="0">
                <a:latin typeface="+mj-lt"/>
                <a:cs typeface="Calibri" panose="020F0502020204030204" pitchFamily="34" charset="0"/>
              </a:rPr>
              <a:t>Polyester based </a:t>
            </a:r>
            <a:r>
              <a:rPr lang="en-GB" sz="2400" dirty="0">
                <a:latin typeface="+mj-lt"/>
                <a:cs typeface="Calibri" panose="020F0502020204030204" pitchFamily="34" charset="0"/>
              </a:rPr>
              <a:t>– superior fusing in low energy fusing systems and over a wide range of substrates with low fuser fouling/less wear</a:t>
            </a:r>
          </a:p>
          <a:p>
            <a:endParaRPr lang="en-GB" sz="2400" dirty="0">
              <a:latin typeface="+mj-lt"/>
              <a:cs typeface="Calibri" panose="020F0502020204030204" pitchFamily="34" charset="0"/>
            </a:endParaRPr>
          </a:p>
          <a:p>
            <a:r>
              <a:rPr lang="en-GB" altLang="ja-JP" sz="2400" b="1" i="1" dirty="0">
                <a:latin typeface="+mj-lt"/>
                <a:cs typeface="Calibri" panose="020F0502020204030204" pitchFamily="34" charset="0"/>
              </a:rPr>
              <a:t>Low VOC emissions</a:t>
            </a:r>
            <a:endParaRPr lang="en-GB" altLang="ja-JP" sz="24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+mj-lt"/>
              <a:cs typeface="Calibri" panose="020F0502020204030204" pitchFamily="34" charset="0"/>
            </a:endParaRPr>
          </a:p>
          <a:p>
            <a:endParaRPr lang="en-GB" dirty="0">
              <a:latin typeface="+mj-lt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7F39A-07E8-4024-A0F6-607A96D1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4E38D0F1-EB21-4221-8A52-C2C0A45E3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6" y="1057670"/>
            <a:ext cx="2749734" cy="2062301"/>
          </a:xfrm>
          <a:prstGeom prst="rect">
            <a:avLst/>
          </a:prstGeom>
        </p:spPr>
      </p:pic>
      <p:pic>
        <p:nvPicPr>
          <p:cNvPr id="7" name="図 9">
            <a:extLst>
              <a:ext uri="{FF2B5EF4-FFF2-40B4-BE49-F238E27FC236}">
                <a16:creationId xmlns:a16="http://schemas.microsoft.com/office/drawing/2014/main" id="{3BE7ECE9-363F-434D-8D2F-E110F2402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7" y="1030246"/>
            <a:ext cx="2822862" cy="21171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5510" y="693482"/>
            <a:ext cx="486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IMEX                                                           OEM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145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350F-7DA9-44E3-9B4F-B300883A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691" y="388931"/>
            <a:ext cx="10240617" cy="362607"/>
          </a:xfrm>
        </p:spPr>
        <p:txBody>
          <a:bodyPr>
            <a:normAutofit fontScale="90000"/>
          </a:bodyPr>
          <a:lstStyle/>
          <a:p>
            <a:r>
              <a:rPr lang="en-GB" dirty="0"/>
              <a:t>ERO3 – HP M606/HP4515</a:t>
            </a:r>
            <a:br>
              <a:rPr lang="en-GB" dirty="0"/>
            </a:br>
            <a:r>
              <a:rPr lang="en-GB" dirty="0"/>
              <a:t>         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FCD6-C68F-4CF9-861E-507200DB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256" y="3080267"/>
            <a:ext cx="10240618" cy="3449528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>
                <a:latin typeface="+mj-lt"/>
                <a:cs typeface="Calibri" panose="020F0502020204030204" pitchFamily="34" charset="0"/>
              </a:rPr>
              <a:t>Conventional</a:t>
            </a:r>
            <a:r>
              <a:rPr lang="en-GB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b="1" i="1" dirty="0">
                <a:latin typeface="+mj-lt"/>
                <a:cs typeface="Calibri" panose="020F0502020204030204" pitchFamily="34" charset="0"/>
              </a:rPr>
              <a:t>particle shape </a:t>
            </a:r>
            <a:r>
              <a:rPr lang="en-GB" dirty="0">
                <a:latin typeface="+mj-lt"/>
                <a:cs typeface="Calibri" panose="020F0502020204030204" pitchFamily="34" charset="0"/>
              </a:rPr>
              <a:t>– No OPC contact to developer brush = low background development</a:t>
            </a:r>
          </a:p>
          <a:p>
            <a:endParaRPr lang="en-GB" dirty="0">
              <a:latin typeface="+mj-lt"/>
              <a:cs typeface="Calibri" panose="020F0502020204030204" pitchFamily="34" charset="0"/>
            </a:endParaRPr>
          </a:p>
          <a:p>
            <a:r>
              <a:rPr lang="en-GB" b="1" i="1" dirty="0">
                <a:latin typeface="+mj-lt"/>
                <a:cs typeface="Calibri" panose="020F0502020204030204" pitchFamily="34" charset="0"/>
              </a:rPr>
              <a:t>Polyester based </a:t>
            </a:r>
            <a:r>
              <a:rPr lang="en-GB" dirty="0">
                <a:latin typeface="+mj-lt"/>
                <a:cs typeface="Calibri" panose="020F0502020204030204" pitchFamily="34" charset="0"/>
              </a:rPr>
              <a:t>– superior fusing in low energy fusing systems and difficult substrates (labels/Heavier papers) with low fuser fouling/less wear.</a:t>
            </a:r>
          </a:p>
          <a:p>
            <a:endParaRPr lang="en-GB" dirty="0">
              <a:latin typeface="+mj-lt"/>
              <a:cs typeface="Calibri" panose="020F0502020204030204" pitchFamily="34" charset="0"/>
            </a:endParaRPr>
          </a:p>
          <a:p>
            <a:r>
              <a:rPr lang="en-GB" b="1" i="1" dirty="0">
                <a:latin typeface="+mj-lt"/>
                <a:cs typeface="Calibri" panose="020F0502020204030204" pitchFamily="34" charset="0"/>
              </a:rPr>
              <a:t>Low VOC emissions</a:t>
            </a:r>
            <a:r>
              <a:rPr lang="en-GB" dirty="0"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en-GB" dirty="0">
              <a:latin typeface="+mj-lt"/>
              <a:cs typeface="Calibri" panose="020F0502020204030204" pitchFamily="34" charset="0"/>
            </a:endParaRPr>
          </a:p>
          <a:p>
            <a:r>
              <a:rPr lang="en-GB" b="1" i="1" dirty="0">
                <a:latin typeface="+mj-lt"/>
                <a:cs typeface="Calibri" panose="020F0502020204030204" pitchFamily="34" charset="0"/>
              </a:rPr>
              <a:t>Pulverized and non spherical particles </a:t>
            </a:r>
            <a:r>
              <a:rPr lang="en-GB" dirty="0">
                <a:latin typeface="+mj-lt"/>
                <a:cs typeface="Calibri" panose="020F0502020204030204" pitchFamily="34" charset="0"/>
              </a:rPr>
              <a:t>– robust on worn components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31977-4CF5-4683-990B-54EFC4A7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図 14">
            <a:extLst>
              <a:ext uri="{FF2B5EF4-FFF2-40B4-BE49-F238E27FC236}">
                <a16:creationId xmlns:a16="http://schemas.microsoft.com/office/drawing/2014/main" id="{396C0897-E43B-44E0-BA53-5121AE5C4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57" y="1001259"/>
            <a:ext cx="2693043" cy="2019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72A2C-6279-44BB-B11F-FFE3ACC1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372" y="1026476"/>
            <a:ext cx="2679267" cy="19945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5510" y="663869"/>
            <a:ext cx="486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IMEX                                                           OEM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863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7835-2850-40B4-B497-26759457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313" y="317339"/>
            <a:ext cx="10200861" cy="1056291"/>
          </a:xfrm>
        </p:spPr>
        <p:txBody>
          <a:bodyPr>
            <a:normAutofit fontScale="90000"/>
          </a:bodyPr>
          <a:lstStyle/>
          <a:p>
            <a:br>
              <a:rPr kumimoji="1" lang="en-US" altLang="ja-JP" sz="49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1" lang="en-US" altLang="ja-JP" dirty="0">
                <a:cs typeface="Calibri Light" panose="020F0302020204030204" pitchFamily="34" charset="0"/>
              </a:rPr>
              <a:t>TAI – HPM607/8/9/</a:t>
            </a:r>
            <a:r>
              <a:rPr lang="en-US" altLang="ja-JP" dirty="0"/>
              <a:t> E60055/E60065/E60075</a:t>
            </a:r>
            <a:br>
              <a:rPr lang="en-US" altLang="ja-JP" dirty="0"/>
            </a:br>
            <a:r>
              <a:rPr lang="en-US" altLang="ja-JP" dirty="0"/>
              <a:t>         </a:t>
            </a:r>
            <a:br>
              <a:rPr lang="en-US" altLang="ja-JP" b="1" dirty="0"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F9B4-8228-46A3-96DC-56A705CAF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68" y="3549890"/>
            <a:ext cx="10955005" cy="3136559"/>
          </a:xfrm>
        </p:spPr>
        <p:txBody>
          <a:bodyPr>
            <a:normAutofit fontScale="32500" lnSpcReduction="20000"/>
          </a:bodyPr>
          <a:lstStyle/>
          <a:p>
            <a:r>
              <a:rPr lang="en-GB" sz="6800" b="1" i="1" dirty="0">
                <a:latin typeface="+mj-lt"/>
                <a:cs typeface="Calibri" panose="020F0502020204030204" pitchFamily="34" charset="0"/>
              </a:rPr>
              <a:t>Conventional particle shape</a:t>
            </a:r>
            <a:r>
              <a:rPr lang="en-GB" sz="6800" dirty="0">
                <a:latin typeface="+mj-lt"/>
                <a:cs typeface="Calibri" panose="020F0502020204030204" pitchFamily="34" charset="0"/>
              </a:rPr>
              <a:t> – Non OPC contact by developer brush = low background development</a:t>
            </a:r>
          </a:p>
          <a:p>
            <a:pPr marL="0" indent="0">
              <a:buNone/>
            </a:pPr>
            <a:endParaRPr lang="en-GB" sz="5000" dirty="0">
              <a:latin typeface="+mj-lt"/>
              <a:cs typeface="Calibri" panose="020F0502020204030204" pitchFamily="34" charset="0"/>
            </a:endParaRPr>
          </a:p>
          <a:p>
            <a:r>
              <a:rPr lang="en-GB" sz="6800" b="1" i="1" dirty="0">
                <a:latin typeface="+mj-lt"/>
                <a:cs typeface="Calibri" panose="020F0502020204030204" pitchFamily="34" charset="0"/>
              </a:rPr>
              <a:t>Polyester based </a:t>
            </a:r>
            <a:r>
              <a:rPr lang="en-GB" sz="6800" dirty="0">
                <a:latin typeface="+mj-lt"/>
                <a:cs typeface="Calibri" panose="020F0502020204030204" pitchFamily="34" charset="0"/>
              </a:rPr>
              <a:t>– superior fusing in low energy fusing systems and over a wide range of substrates with low fuser fouling/less wear</a:t>
            </a:r>
          </a:p>
          <a:p>
            <a:endParaRPr lang="en-GB" sz="5000" dirty="0">
              <a:latin typeface="+mj-lt"/>
              <a:cs typeface="Calibri" panose="020F0502020204030204" pitchFamily="34" charset="0"/>
            </a:endParaRPr>
          </a:p>
          <a:p>
            <a:r>
              <a:rPr lang="en-GB" sz="6800" b="1" i="1" dirty="0">
                <a:latin typeface="+mj-lt"/>
                <a:cs typeface="Calibri" panose="020F0502020204030204" pitchFamily="34" charset="0"/>
              </a:rPr>
              <a:t>Low VOC emissions</a:t>
            </a:r>
          </a:p>
          <a:p>
            <a:endParaRPr lang="en-GB" sz="6800" dirty="0">
              <a:latin typeface="+mj-lt"/>
              <a:cs typeface="Calibri" panose="020F0502020204030204" pitchFamily="34" charset="0"/>
            </a:endParaRPr>
          </a:p>
          <a:p>
            <a:r>
              <a:rPr lang="en-GB" sz="6800" b="1" i="1" dirty="0">
                <a:latin typeface="+mj-lt"/>
                <a:cs typeface="Calibri" panose="020F0502020204030204" pitchFamily="34" charset="0"/>
              </a:rPr>
              <a:t>Pulverized and non spherical particles </a:t>
            </a:r>
            <a:r>
              <a:rPr lang="en-GB" sz="6800" dirty="0">
                <a:latin typeface="+mj-lt"/>
                <a:cs typeface="Calibri" panose="020F0502020204030204" pitchFamily="34" charset="0"/>
              </a:rPr>
              <a:t>– extremely robust on worn components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48524-3C85-4D89-B01E-A5765705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図 15">
            <a:extLst>
              <a:ext uri="{FF2B5EF4-FFF2-40B4-BE49-F238E27FC236}">
                <a16:creationId xmlns:a16="http://schemas.microsoft.com/office/drawing/2014/main" id="{8F44D3BB-746B-4371-B2E7-EE9F5E049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8" y="1461614"/>
            <a:ext cx="2636792" cy="1977596"/>
          </a:xfrm>
          <a:prstGeom prst="rect">
            <a:avLst/>
          </a:prstGeom>
        </p:spPr>
      </p:pic>
      <p:pic>
        <p:nvPicPr>
          <p:cNvPr id="7" name="図 11">
            <a:extLst>
              <a:ext uri="{FF2B5EF4-FFF2-40B4-BE49-F238E27FC236}">
                <a16:creationId xmlns:a16="http://schemas.microsoft.com/office/drawing/2014/main" id="{FB39AA79-3686-425B-A3F8-039F9E0E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59" y="1461614"/>
            <a:ext cx="2651924" cy="19889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06032" y="1153837"/>
            <a:ext cx="486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IMEX                                                           OEM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774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F6F5F-EEC1-436B-97D6-FFA99115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30" y="365125"/>
            <a:ext cx="10131669" cy="5174029"/>
          </a:xfrm>
        </p:spPr>
        <p:txBody>
          <a:bodyPr>
            <a:normAutofit/>
          </a:bodyPr>
          <a:lstStyle/>
          <a:p>
            <a:pPr algn="ctr"/>
            <a:r>
              <a:rPr lang="de-DE" sz="7200" dirty="0"/>
              <a:t>Health, </a:t>
            </a:r>
            <a:r>
              <a:rPr lang="de-DE" sz="7200" dirty="0" err="1"/>
              <a:t>Safety</a:t>
            </a:r>
            <a:r>
              <a:rPr lang="de-DE" sz="7200" dirty="0"/>
              <a:t> </a:t>
            </a:r>
            <a:br>
              <a:rPr lang="de-DE" sz="7200" dirty="0"/>
            </a:br>
            <a:r>
              <a:rPr lang="de-DE" sz="7200" dirty="0"/>
              <a:t>&amp; </a:t>
            </a:r>
            <a:br>
              <a:rPr lang="de-DE" sz="7200" dirty="0"/>
            </a:br>
            <a:r>
              <a:rPr lang="de-DE" sz="7200" dirty="0"/>
              <a:t>Environment</a:t>
            </a:r>
            <a:endParaRPr lang="en-US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0A1EE-B895-493D-815C-7C63487D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25CA09-D0C9-439F-8FD2-50C0CA9E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1603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D30AE-1B74-4AC6-9D90-949BA514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49" y="0"/>
            <a:ext cx="10351851" cy="1325563"/>
          </a:xfrm>
        </p:spPr>
        <p:txBody>
          <a:bodyPr>
            <a:noAutofit/>
          </a:bodyPr>
          <a:lstStyle/>
          <a:p>
            <a:r>
              <a:rPr lang="de-DE" sz="6500" dirty="0"/>
              <a:t>               Health and Safety </a:t>
            </a:r>
            <a:endParaRPr lang="en-US" sz="6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414B20-2C68-47AF-ADB9-FB606DB8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42" y="1440994"/>
            <a:ext cx="10351852" cy="479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latin typeface="+mj-lt"/>
              </a:rPr>
              <a:t>Recently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awareness</a:t>
            </a:r>
            <a:r>
              <a:rPr lang="de-DE" dirty="0">
                <a:latin typeface="+mj-lt"/>
              </a:rPr>
              <a:t> on </a:t>
            </a:r>
            <a:r>
              <a:rPr lang="de-DE" dirty="0" err="1">
                <a:latin typeface="+mj-lt"/>
              </a:rPr>
              <a:t>health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safety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related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issues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increased</a:t>
            </a:r>
            <a:r>
              <a:rPr lang="de-DE" dirty="0">
                <a:latin typeface="+mj-lt"/>
              </a:rPr>
              <a:t> in </a:t>
            </a:r>
            <a:r>
              <a:rPr lang="de-DE" dirty="0" err="1">
                <a:latin typeface="+mj-lt"/>
              </a:rPr>
              <a:t>our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industry</a:t>
            </a:r>
            <a:r>
              <a:rPr lang="de-DE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de-DE" dirty="0" err="1">
                <a:latin typeface="+mj-lt"/>
              </a:rPr>
              <a:t>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became</a:t>
            </a:r>
            <a:r>
              <a:rPr lang="de-DE" dirty="0">
                <a:latin typeface="+mj-lt"/>
              </a:rPr>
              <a:t> evident </a:t>
            </a:r>
            <a:r>
              <a:rPr lang="de-DE" dirty="0" err="1">
                <a:latin typeface="+mj-lt"/>
              </a:rPr>
              <a:t>that</a:t>
            </a:r>
            <a:r>
              <a:rPr lang="de-DE" dirty="0">
                <a:latin typeface="+mj-lt"/>
              </a:rPr>
              <a:t> an </a:t>
            </a:r>
            <a:r>
              <a:rPr lang="de-DE" dirty="0" err="1">
                <a:latin typeface="+mj-lt"/>
              </a:rPr>
              <a:t>increasing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share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consumables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circulating</a:t>
            </a:r>
            <a:r>
              <a:rPr lang="de-DE" dirty="0">
                <a:latin typeface="+mj-lt"/>
              </a:rPr>
              <a:t> in </a:t>
            </a:r>
            <a:r>
              <a:rPr lang="de-DE" dirty="0" err="1">
                <a:latin typeface="+mj-lt"/>
              </a:rPr>
              <a:t>our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market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posing</a:t>
            </a:r>
            <a:r>
              <a:rPr lang="de-DE" dirty="0">
                <a:latin typeface="+mj-lt"/>
              </a:rPr>
              <a:t> a </a:t>
            </a:r>
            <a:r>
              <a:rPr lang="de-DE" dirty="0" err="1">
                <a:latin typeface="+mj-lt"/>
              </a:rPr>
              <a:t>risk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physical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integrity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 </a:t>
            </a:r>
            <a:r>
              <a:rPr lang="de-DE" dirty="0" err="1">
                <a:latin typeface="+mj-lt"/>
              </a:rPr>
              <a:t>users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processors</a:t>
            </a:r>
            <a:r>
              <a:rPr lang="de-DE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de-DE" dirty="0">
                <a:latin typeface="+mj-lt"/>
              </a:rPr>
              <a:t>The </a:t>
            </a:r>
            <a:r>
              <a:rPr lang="de-DE" dirty="0" err="1">
                <a:latin typeface="+mj-lt"/>
              </a:rPr>
              <a:t>issue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spans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from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quality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plastics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NBC </a:t>
            </a:r>
            <a:r>
              <a:rPr lang="de-DE" dirty="0" err="1">
                <a:latin typeface="+mj-lt"/>
              </a:rPr>
              <a:t>empty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cores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composition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toners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which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can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harmful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health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through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emissions</a:t>
            </a:r>
            <a:r>
              <a:rPr lang="de-DE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de-DE" dirty="0" err="1">
                <a:latin typeface="+mj-lt"/>
              </a:rPr>
              <a:t>There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are</a:t>
            </a:r>
            <a:r>
              <a:rPr lang="de-DE" dirty="0">
                <a:latin typeface="+mj-lt"/>
              </a:rPr>
              <a:t> international </a:t>
            </a:r>
            <a:r>
              <a:rPr lang="de-DE" dirty="0" err="1">
                <a:latin typeface="+mj-lt"/>
              </a:rPr>
              <a:t>standards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which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help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ensuring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use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distribute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safe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products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should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respected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responsible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manufacturers</a:t>
            </a:r>
            <a:r>
              <a:rPr lang="de-DE" dirty="0">
                <a:latin typeface="+mj-lt"/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42A21C-DA14-42C6-B12B-E113FDF5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349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05D48-9697-4278-86BE-D96267CA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29" y="545541"/>
            <a:ext cx="10413023" cy="3960690"/>
          </a:xfrm>
        </p:spPr>
        <p:txBody>
          <a:bodyPr>
            <a:noAutofit/>
          </a:bodyPr>
          <a:lstStyle/>
          <a:p>
            <a:pPr algn="ctr"/>
            <a:r>
              <a:rPr lang="de-DE" sz="6000" dirty="0"/>
              <a:t>	</a:t>
            </a:r>
            <a:br>
              <a:rPr lang="de-DE" sz="6000" dirty="0"/>
            </a:br>
            <a:br>
              <a:rPr lang="de-DE" sz="6000" dirty="0"/>
            </a:br>
            <a:r>
              <a:rPr lang="de-DE" sz="7200" dirty="0"/>
              <a:t>  </a:t>
            </a:r>
            <a:r>
              <a:rPr lang="de-DE" sz="6500" dirty="0"/>
              <a:t>Market Update </a:t>
            </a:r>
            <a:br>
              <a:rPr lang="de-DE" sz="6500" dirty="0"/>
            </a:br>
            <a:r>
              <a:rPr lang="de-DE" sz="6500" dirty="0"/>
              <a:t>and </a:t>
            </a:r>
            <a:br>
              <a:rPr lang="de-DE" sz="6500" dirty="0"/>
            </a:br>
            <a:r>
              <a:rPr lang="de-DE" sz="6500" dirty="0"/>
              <a:t>	Company Introduction </a:t>
            </a:r>
            <a:br>
              <a:rPr lang="de-DE" sz="6000" dirty="0"/>
            </a:br>
            <a:endParaRPr lang="en-US" sz="6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40580-9F22-4E1D-A62E-9113034C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0699"/>
            <a:ext cx="10515600" cy="5762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97A8AC-CEEF-4E36-9979-F067A5C6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4904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92C6-1763-431B-8B62-AE8ECDF6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F027-9574-4C84-9E10-F1FFF88B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E54C-0782-41B0-8A68-9A10CD874AF5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211" y="844258"/>
            <a:ext cx="10296668" cy="6231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German independent test lab, part of TÜV </a:t>
            </a:r>
            <a:r>
              <a:rPr lang="en-GB" sz="22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Rheinland</a:t>
            </a: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which test is basis for Nordic Swan &amp; Blue Angel.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IMEX toner goes through tests for: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RAL-UZ 177 requirements (Recycled toner modules for use in </a:t>
            </a:r>
            <a:r>
              <a:rPr lang="en-GB" sz="22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electrophotographic</a:t>
            </a: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office  equipment  with printing function) Heavy metals,  Azo dyes (for colour)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Test for contaminants including TVOC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IMEX Group sends all new launched </a:t>
            </a:r>
            <a:b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toners to TÜV for LGA certificates</a:t>
            </a:r>
            <a:endParaRPr lang="es-E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3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10191"/>
            <a:ext cx="9000682" cy="932829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LGA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42" y="4452403"/>
            <a:ext cx="4036287" cy="17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92C6-1763-431B-8B62-AE8ECDF6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F027-9574-4C84-9E10-F1FFF88B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E54C-0782-41B0-8A68-9A10CD874AF5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722" y="579136"/>
            <a:ext cx="9956563" cy="6231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Federal Ministry of the Environment, Nature Protection and Nuclear Safety (Germany)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First and oldest environment-related label in the world (1977)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Based on RAL-UZ 177 test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Appendix 2 prepared by toner cartridge sellers, Appendix 3 by toner manufacturers</a:t>
            </a:r>
            <a:b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Requirements R2 to R6 (CLP, SVHC, Heavy metals, Aromatic amines residues, TVOC)</a:t>
            </a:r>
          </a:p>
          <a:p>
            <a:pPr marL="0" indent="0">
              <a:buNone/>
            </a:pPr>
            <a:endParaRPr lang="en-GB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156" y="0"/>
            <a:ext cx="9000682" cy="1032947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Blue Angel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58" y="4309138"/>
            <a:ext cx="2832830" cy="26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72" y="-21343"/>
            <a:ext cx="9000682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Nordic Swan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>
              <a:latin typeface="+mj-lt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92C6-1763-431B-8B62-AE8ECDF6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F027-9574-4C84-9E10-F1FFF88B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E54C-0782-41B0-8A68-9A10CD874AF5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  <p:sp>
        <p:nvSpPr>
          <p:cNvPr id="2" name="Rectángulo 1"/>
          <p:cNvSpPr/>
          <p:nvPr/>
        </p:nvSpPr>
        <p:spPr>
          <a:xfrm>
            <a:off x="1715885" y="1028913"/>
            <a:ext cx="906505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82676" eaLnBrk="1" hangingPunct="1">
              <a:lnSpc>
                <a:spcPct val="150000"/>
              </a:lnSpc>
              <a:spcBef>
                <a:spcPts val="856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Nordic Council of Ministers</a:t>
            </a:r>
          </a:p>
          <a:p>
            <a:pPr marL="342900" indent="-342900" defTabSz="782676" eaLnBrk="1" hangingPunct="1">
              <a:lnSpc>
                <a:spcPct val="150000"/>
              </a:lnSpc>
              <a:spcBef>
                <a:spcPts val="856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Available for around 60 product groups including “remanufactured OEM toner cartridges)</a:t>
            </a:r>
          </a:p>
          <a:p>
            <a:pPr marL="342900" indent="-342900" defTabSz="782676" eaLnBrk="1" hangingPunct="1">
              <a:lnSpc>
                <a:spcPct val="150000"/>
              </a:lnSpc>
              <a:spcBef>
                <a:spcPts val="856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Having a Nordic Swan ecolabel means:</a:t>
            </a:r>
            <a:b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less waste, lower consumption of energy and raw materials, high standards of quality throughout the product’s lifecycle.</a:t>
            </a:r>
          </a:p>
          <a:p>
            <a:endParaRPr lang="en-GB" sz="2000" b="1" dirty="0"/>
          </a:p>
          <a:p>
            <a:endParaRPr lang="en-GB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7" y="3984574"/>
            <a:ext cx="2873426" cy="28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90" y="166833"/>
            <a:ext cx="11042209" cy="1325563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RoHS  (</a:t>
            </a:r>
            <a:r>
              <a:rPr lang="en-US" sz="4800" dirty="0"/>
              <a:t>Restriction of Hazardous Substances)</a:t>
            </a:r>
            <a:br>
              <a:rPr lang="en-US" sz="4800" b="1" dirty="0"/>
            </a:br>
            <a:endParaRPr lang="en-GB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58" y="1825625"/>
            <a:ext cx="9331062" cy="4351338"/>
          </a:xfrm>
        </p:spPr>
        <p:txBody>
          <a:bodyPr>
            <a:normAutofit/>
          </a:bodyPr>
          <a:lstStyle/>
          <a:p>
            <a:endParaRPr lang="en-GB" b="1" dirty="0">
              <a:latin typeface="+mj-lt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92C6-1763-431B-8B62-AE8ECDF6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F027-9574-4C84-9E10-F1FFF88B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E54C-0782-41B0-8A68-9A10CD874AF5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  <p:sp>
        <p:nvSpPr>
          <p:cNvPr id="2" name="Rectángulo 1"/>
          <p:cNvSpPr/>
          <p:nvPr/>
        </p:nvSpPr>
        <p:spPr>
          <a:xfrm>
            <a:off x="1792586" y="1017259"/>
            <a:ext cx="9528589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b="1" dirty="0"/>
          </a:p>
          <a:p>
            <a:pPr marL="342900" indent="-342900" defTabSz="782676" eaLnBrk="1" hangingPunct="1">
              <a:lnSpc>
                <a:spcPct val="150000"/>
              </a:lnSpc>
              <a:spcBef>
                <a:spcPts val="856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 Directive</a:t>
            </a:r>
          </a:p>
          <a:p>
            <a:pPr marL="342900" indent="-342900" defTabSz="782676" eaLnBrk="1" hangingPunct="1">
              <a:lnSpc>
                <a:spcPct val="150000"/>
              </a:lnSpc>
              <a:spcBef>
                <a:spcPts val="856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Restricts the use of specific hazardous materials found in electrical and electronic products (known as EEE). </a:t>
            </a:r>
          </a:p>
          <a:p>
            <a:pPr marL="342900" indent="-342900" defTabSz="782676" eaLnBrk="1" hangingPunct="1">
              <a:lnSpc>
                <a:spcPct val="150000"/>
              </a:lnSpc>
              <a:spcBef>
                <a:spcPts val="856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RoHS 2 is a recast of RoHS, extension applying to cover all electrical equipment and spare parts including toner cartridges ( by 22Jul 2019) and also a CE marking directive</a:t>
            </a:r>
          </a:p>
          <a:p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71" y="4001294"/>
            <a:ext cx="2690803" cy="26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70" y="184082"/>
            <a:ext cx="11181030" cy="1325563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CLP   Classification, Labelling and Packaging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4" y="924606"/>
            <a:ext cx="9565715" cy="42731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 regulation (No 1272/2008) in line with the United Nation’s Globally Harmonised System (GHS)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Since 1 June 2015, CLP is the only legislation in the EU for classification and labelling of substances and mixtures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9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49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49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92C6-1763-431B-8B62-AE8ECDF6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F027-9574-4C84-9E10-F1FFF88B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E54C-0782-41B0-8A68-9A10CD874AF5}" type="slidenum">
              <a:rPr lang="en-US" altLang="ja-JP" smtClean="0"/>
              <a:pPr>
                <a:defRPr/>
              </a:pPr>
              <a:t>34</a:t>
            </a:fld>
            <a:endParaRPr lang="en-US" altLang="ja-JP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29" y="2094685"/>
            <a:ext cx="4494109" cy="44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33F6-91B9-43BF-90A5-9DE06F51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5" y="265537"/>
            <a:ext cx="11603525" cy="1325563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IMEX Contribution on health, safety and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2EB2F-4B4D-4927-9380-2C813CBD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538" y="184785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sz="4000" dirty="0">
                <a:latin typeface="+mj-lt"/>
              </a:rPr>
              <a:t>We are respecting the health and well being of our products end-users and ensure during development phase that our products are complying with the latest international standards.</a:t>
            </a:r>
          </a:p>
          <a:p>
            <a:endParaRPr lang="en-GB" sz="4000" dirty="0">
              <a:latin typeface="+mj-lt"/>
            </a:endParaRPr>
          </a:p>
          <a:p>
            <a:r>
              <a:rPr lang="en-GB" sz="4000" dirty="0">
                <a:latin typeface="+mj-lt"/>
              </a:rPr>
              <a:t>IMEX toners are designed to be fully compliant with REACH, LGA, Blue Angel and Nordic Swan. We comply with CLP regulation and our products are ready for RoHS as well.</a:t>
            </a:r>
          </a:p>
          <a:p>
            <a:endParaRPr lang="en-GB" sz="4000" dirty="0">
              <a:latin typeface="+mj-lt"/>
            </a:endParaRPr>
          </a:p>
          <a:p>
            <a:r>
              <a:rPr lang="en-GB" sz="4000" dirty="0">
                <a:latin typeface="+mj-lt"/>
              </a:rPr>
              <a:t>Throughout the production process great care is taken to ensure that each product conforms to its tightly controlled specification and in accordance with our ISO accreditation.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4236-5C3E-4CB7-BF30-E3D5AE9E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7820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40404F-88A5-4FEB-B5D3-833FC359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E308E58-918E-4566-A73A-C6E5FF374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0923" y="681037"/>
            <a:ext cx="10122877" cy="14132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спасибо</a:t>
            </a: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712" y="418359"/>
            <a:ext cx="9144000" cy="891075"/>
          </a:xfrm>
        </p:spPr>
        <p:txBody>
          <a:bodyPr>
            <a:normAutofit fontScale="90000"/>
          </a:bodyPr>
          <a:lstStyle/>
          <a:p>
            <a:r>
              <a:rPr lang="es-ES" dirty="0"/>
              <a:t>IMEX Company Introduction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6509" y="1968923"/>
            <a:ext cx="9144000" cy="3727938"/>
          </a:xfrm>
        </p:spPr>
        <p:txBody>
          <a:bodyPr>
            <a:noAutofit/>
          </a:bodyPr>
          <a:lstStyle/>
          <a:p>
            <a:pPr lvl="0"/>
            <a:endParaRPr lang="es-E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Japanese Toner Manufacturer, established 1982 by Akira Kitaoka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Owner managed company with vision and commitment to the imaging aftermarket industry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Continuous Investments in people, equipment and technologies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Innovative mindset. Trying to establish unique technical approaches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36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355" y="257097"/>
            <a:ext cx="9144000" cy="891075"/>
          </a:xfrm>
        </p:spPr>
        <p:txBody>
          <a:bodyPr>
            <a:normAutofit fontScale="90000"/>
          </a:bodyPr>
          <a:lstStyle/>
          <a:p>
            <a:r>
              <a:rPr lang="de-DE" dirty="0"/>
              <a:t> IMEX Global Locations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198077"/>
            <a:ext cx="9144000" cy="3059724"/>
          </a:xfrm>
        </p:spPr>
        <p:txBody>
          <a:bodyPr>
            <a:normAutofit/>
          </a:bodyPr>
          <a:lstStyle/>
          <a:p>
            <a:pPr lvl="0"/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E4EEC6-847E-4341-A17F-13E73B90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2" y="1148172"/>
            <a:ext cx="10075465" cy="53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63769"/>
            <a:ext cx="9144000" cy="1028700"/>
          </a:xfrm>
        </p:spPr>
        <p:txBody>
          <a:bodyPr>
            <a:normAutofit/>
          </a:bodyPr>
          <a:lstStyle/>
          <a:p>
            <a:r>
              <a:rPr lang="de-DE" dirty="0" err="1"/>
              <a:t>Hiratsuka</a:t>
            </a:r>
            <a:r>
              <a:rPr lang="de-DE" dirty="0"/>
              <a:t> Headoffice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B2C368-AFCC-4595-9F1C-AC9A6FB8E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"/>
          <a:stretch/>
        </p:blipFill>
        <p:spPr>
          <a:xfrm>
            <a:off x="3038231" y="1292469"/>
            <a:ext cx="723719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2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54977"/>
            <a:ext cx="9144000" cy="817685"/>
          </a:xfrm>
        </p:spPr>
        <p:txBody>
          <a:bodyPr>
            <a:normAutofit/>
          </a:bodyPr>
          <a:lstStyle/>
          <a:p>
            <a:r>
              <a:rPr lang="de-DE" sz="4800" dirty="0"/>
              <a:t>Okayama Factory</a:t>
            </a:r>
            <a:endParaRPr lang="en-US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21C268-6177-4663-9951-F4F2E798A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12" y="1186231"/>
            <a:ext cx="6609957" cy="52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59053"/>
            <a:ext cx="9144000" cy="922401"/>
          </a:xfrm>
        </p:spPr>
        <p:txBody>
          <a:bodyPr>
            <a:normAutofit/>
          </a:bodyPr>
          <a:lstStyle/>
          <a:p>
            <a:r>
              <a:rPr lang="de-DE" dirty="0"/>
              <a:t>IMEX </a:t>
            </a:r>
            <a:r>
              <a:rPr lang="de-DE" dirty="0" err="1"/>
              <a:t>America</a:t>
            </a:r>
            <a:r>
              <a:rPr lang="de-DE" dirty="0"/>
              <a:t> </a:t>
            </a:r>
            <a:r>
              <a:rPr lang="de-DE" dirty="0" err="1"/>
              <a:t>Corperation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E2DAF8-0455-43A3-B9BA-E013E245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27" y="1279940"/>
            <a:ext cx="7158809" cy="53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67055"/>
            <a:ext cx="9144000" cy="808891"/>
          </a:xfrm>
        </p:spPr>
        <p:txBody>
          <a:bodyPr>
            <a:normAutofit fontScale="90000"/>
          </a:bodyPr>
          <a:lstStyle/>
          <a:p>
            <a:r>
              <a:rPr lang="de-DE" dirty="0"/>
              <a:t> IMEX European Offices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D0FCEC-EDA6-439A-BC9B-0510FD38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33" y="975946"/>
            <a:ext cx="7768991" cy="51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8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o Microsoft PowerPoint Presentation.pptx" id="{56EB85AF-F846-4203-A6B2-248FAE3CBE6F}" vid="{8B5AD5B9-83BB-45E2-8EF4-0B55190F36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WITH LOGO</Template>
  <TotalTime>0</TotalTime>
  <Words>1546</Words>
  <Application>Microsoft Office PowerPoint</Application>
  <PresentationFormat>Breitbild</PresentationFormat>
  <Paragraphs>297</Paragraphs>
  <Slides>36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ＨＧｺﾞｼｯｸE-PRO</vt:lpstr>
      <vt:lpstr>inherit</vt:lpstr>
      <vt:lpstr>Tahoma</vt:lpstr>
      <vt:lpstr>Verdana</vt:lpstr>
      <vt:lpstr>Wingdings</vt:lpstr>
      <vt:lpstr>TEMPLATE WITH LOGO</vt:lpstr>
      <vt:lpstr>グラフ</vt:lpstr>
      <vt:lpstr>Photo Editor 写真</vt:lpstr>
      <vt:lpstr> </vt:lpstr>
      <vt:lpstr>AGENDA</vt:lpstr>
      <vt:lpstr>     Market Update  and   Company Introduction  </vt:lpstr>
      <vt:lpstr>IMEX Company Introduction </vt:lpstr>
      <vt:lpstr> IMEX Global Locations </vt:lpstr>
      <vt:lpstr>Hiratsuka Headoffice</vt:lpstr>
      <vt:lpstr>Okayama Factory</vt:lpstr>
      <vt:lpstr>IMEX America Corperation</vt:lpstr>
      <vt:lpstr> IMEX European Offices</vt:lpstr>
      <vt:lpstr>New Generation Toners Technology</vt:lpstr>
      <vt:lpstr>New Generation Technology </vt:lpstr>
      <vt:lpstr>Low Temperature Fusing</vt:lpstr>
      <vt:lpstr>Resin Technology</vt:lpstr>
      <vt:lpstr>IMEX Polyester Toner vs Styrene Acrylic </vt:lpstr>
      <vt:lpstr>Transfer Efficiency</vt:lpstr>
      <vt:lpstr>PowerPoint-Präsentation</vt:lpstr>
      <vt:lpstr>Mechanical shaping process</vt:lpstr>
      <vt:lpstr>PowerPoint-Präsentation</vt:lpstr>
      <vt:lpstr>PowerPoint-Präsentation</vt:lpstr>
      <vt:lpstr>PowerPoint-Präsentation</vt:lpstr>
      <vt:lpstr>Robustness and stability   – post additive blending</vt:lpstr>
      <vt:lpstr>PowerPoint-Präsentation</vt:lpstr>
      <vt:lpstr>New monochrome technology types IMEX solutions to OEM technologies.</vt:lpstr>
      <vt:lpstr> AJI – M102/203 type toner                          </vt:lpstr>
      <vt:lpstr>AKO3 – HP M402/506 type toner         </vt:lpstr>
      <vt:lpstr>ERO3 – HP M606/HP4515          </vt:lpstr>
      <vt:lpstr> TAI – HPM607/8/9/ E60055/E60065/E60075           </vt:lpstr>
      <vt:lpstr>Health, Safety  &amp;  Environment</vt:lpstr>
      <vt:lpstr>               Health and Safety </vt:lpstr>
      <vt:lpstr>LGA</vt:lpstr>
      <vt:lpstr>Blue Angel</vt:lpstr>
      <vt:lpstr>Nordic Swan</vt:lpstr>
      <vt:lpstr>RoHS  (Restriction of Hazardous Substances) </vt:lpstr>
      <vt:lpstr>CLP   Classification, Labelling and Packaging </vt:lpstr>
      <vt:lpstr>IMEX Contribution on health, safety and quality</vt:lpstr>
      <vt:lpstr>спасибо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Knak</dc:creator>
  <cp:lastModifiedBy>Peter Knak</cp:lastModifiedBy>
  <cp:revision>58</cp:revision>
  <dcterms:created xsi:type="dcterms:W3CDTF">2018-05-10T14:20:03Z</dcterms:created>
  <dcterms:modified xsi:type="dcterms:W3CDTF">2019-05-15T12:06:08Z</dcterms:modified>
</cp:coreProperties>
</file>