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7" r:id="rId3"/>
    <p:sldId id="310" r:id="rId4"/>
    <p:sldId id="319" r:id="rId5"/>
    <p:sldId id="279" r:id="rId6"/>
    <p:sldId id="281" r:id="rId7"/>
    <p:sldId id="326" r:id="rId8"/>
    <p:sldId id="283" r:id="rId9"/>
    <p:sldId id="314" r:id="rId10"/>
    <p:sldId id="320" r:id="rId11"/>
    <p:sldId id="303" r:id="rId12"/>
    <p:sldId id="318" r:id="rId13"/>
    <p:sldId id="316" r:id="rId14"/>
    <p:sldId id="322" r:id="rId15"/>
    <p:sldId id="337" r:id="rId16"/>
    <p:sldId id="338" r:id="rId17"/>
    <p:sldId id="330" r:id="rId18"/>
    <p:sldId id="331" r:id="rId19"/>
    <p:sldId id="332" r:id="rId20"/>
    <p:sldId id="32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DBFF76-ABB9-4976-85FB-B103BD89A2C6}">
          <p14:sldIdLst>
            <p14:sldId id="256"/>
            <p14:sldId id="277"/>
            <p14:sldId id="310"/>
            <p14:sldId id="319"/>
            <p14:sldId id="279"/>
            <p14:sldId id="281"/>
            <p14:sldId id="326"/>
            <p14:sldId id="283"/>
            <p14:sldId id="314"/>
            <p14:sldId id="320"/>
            <p14:sldId id="303"/>
            <p14:sldId id="318"/>
            <p14:sldId id="316"/>
            <p14:sldId id="322"/>
            <p14:sldId id="337"/>
            <p14:sldId id="338"/>
            <p14:sldId id="330"/>
            <p14:sldId id="331"/>
            <p14:sldId id="332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howGuides="1">
      <p:cViewPr>
        <p:scale>
          <a:sx n="100" d="100"/>
          <a:sy n="100" d="100"/>
        </p:scale>
        <p:origin x="-432" y="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ОПРЕДЕЛЕНИЕ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C00000"/>
              </a:solidFill>
              <a:latin typeface="Calibri" pitchFamily="34" charset="0"/>
            </a:rPr>
            <a:t>Административно-хозяйственные специалисты 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– это персонал, обеспечивающий бесперебойное функционирование всех подразделений компании, предприятия.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65837" custScaleY="32078" custLinFactNeighborX="443" custLinFactNeighborY="-56214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13829" custScaleY="81211" custLinFactNeighborX="-8962" custLinFactNeighborY="-7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C3397D-68A5-499A-AA08-F80F0FECCC81}" type="presOf" srcId="{6A6D5FC6-1351-4C24-81A0-6AA26AD724D6}" destId="{5E83DDD1-AC38-43EC-AE9A-619E47220FD9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DC245250-1F1B-4866-BC9C-47FFC4720477}" type="presOf" srcId="{5CF9E6C2-82AE-473D-9E95-CAACAA08666E}" destId="{B837B1B8-8784-404D-9978-DEA84AE9606C}" srcOrd="0" destOrd="0" presId="urn:microsoft.com/office/officeart/2005/8/layout/hierarchy3"/>
    <dgm:cxn modelId="{08265415-A935-4BB4-BC22-E6E57E912D4F}" type="presOf" srcId="{D2B21991-8426-4910-B139-ABA6E27135FA}" destId="{1DD0039E-8AA3-4484-99DD-6DA003344BAC}" srcOrd="0" destOrd="0" presId="urn:microsoft.com/office/officeart/2005/8/layout/hierarchy3"/>
    <dgm:cxn modelId="{9F5DCFBA-8545-4AB6-A67C-DA6A01D9C830}" type="presOf" srcId="{E30D79D8-8134-4ED6-922F-2699ECFB68B7}" destId="{2DD41A58-258E-4A1E-8475-C5B9E89C54EB}" srcOrd="0" destOrd="0" presId="urn:microsoft.com/office/officeart/2005/8/layout/hierarchy3"/>
    <dgm:cxn modelId="{1DDB1B6E-3542-48C2-9011-83B35DA23C97}" type="presOf" srcId="{5CF9E6C2-82AE-473D-9E95-CAACAA08666E}" destId="{BEDB1D3F-E62A-49F9-885D-05264077630D}" srcOrd="1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8DBEF1C4-4B96-4A86-9252-DD6E6FD2F57E}" type="presParOf" srcId="{2DD41A58-258E-4A1E-8475-C5B9E89C54EB}" destId="{FFA1F6F5-57BE-4C90-BECF-E662098CC7B7}" srcOrd="0" destOrd="0" presId="urn:microsoft.com/office/officeart/2005/8/layout/hierarchy3"/>
    <dgm:cxn modelId="{C00C8131-38C9-441C-A1F0-038F3C645767}" type="presParOf" srcId="{FFA1F6F5-57BE-4C90-BECF-E662098CC7B7}" destId="{14D06B35-0AAA-4197-8954-7F45F6DDAE59}" srcOrd="0" destOrd="0" presId="urn:microsoft.com/office/officeart/2005/8/layout/hierarchy3"/>
    <dgm:cxn modelId="{1111E5D6-A21D-468C-A5CC-EC87449EDED9}" type="presParOf" srcId="{14D06B35-0AAA-4197-8954-7F45F6DDAE59}" destId="{B837B1B8-8784-404D-9978-DEA84AE9606C}" srcOrd="0" destOrd="0" presId="urn:microsoft.com/office/officeart/2005/8/layout/hierarchy3"/>
    <dgm:cxn modelId="{6596D689-3AC9-42CE-9665-30F9A128D2DF}" type="presParOf" srcId="{14D06B35-0AAA-4197-8954-7F45F6DDAE59}" destId="{BEDB1D3F-E62A-49F9-885D-05264077630D}" srcOrd="1" destOrd="0" presId="urn:microsoft.com/office/officeart/2005/8/layout/hierarchy3"/>
    <dgm:cxn modelId="{9C5F057E-6856-4775-84E7-186DAD735699}" type="presParOf" srcId="{FFA1F6F5-57BE-4C90-BECF-E662098CC7B7}" destId="{671DFC54-BEFB-4617-9910-6444407F3A31}" srcOrd="1" destOrd="0" presId="urn:microsoft.com/office/officeart/2005/8/layout/hierarchy3"/>
    <dgm:cxn modelId="{EBB796C7-EA62-40D6-87D8-B317154E13EB}" type="presParOf" srcId="{671DFC54-BEFB-4617-9910-6444407F3A31}" destId="{5E83DDD1-AC38-43EC-AE9A-619E47220FD9}" srcOrd="0" destOrd="0" presId="urn:microsoft.com/office/officeart/2005/8/layout/hierarchy3"/>
    <dgm:cxn modelId="{D9A2EC53-C680-4196-B79A-CDEC9DA8F22A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A67F8F-902D-4085-8B63-43F1667C05BA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BE1998C-80C3-4161-9D53-F1832E1499A5}">
      <dgm:prSet/>
      <dgm:spPr/>
      <dgm:t>
        <a:bodyPr/>
        <a:lstStyle/>
        <a:p>
          <a:pPr rtl="0"/>
          <a:r>
            <a:rPr lang="ru-RU" dirty="0" smtClean="0"/>
            <a:t>Российский союз промышленников и предпринимателей (РСПП)– выделение </a:t>
          </a:r>
          <a:r>
            <a:rPr lang="ru-RU" b="1" dirty="0" smtClean="0"/>
            <a:t>500 000 </a:t>
          </a:r>
          <a:r>
            <a:rPr lang="ru-RU" b="1" dirty="0" err="1" smtClean="0"/>
            <a:t>руб</a:t>
          </a:r>
          <a:r>
            <a:rPr lang="ru-RU" dirty="0" smtClean="0"/>
            <a:t> на разработку профстандарта;</a:t>
          </a:r>
          <a:endParaRPr lang="ru-RU" dirty="0"/>
        </a:p>
      </dgm:t>
    </dgm:pt>
    <dgm:pt modelId="{392DA19C-4DF2-4194-AB6B-A503185993D2}" type="parTrans" cxnId="{98E5F751-22CE-43BF-A712-2A154EF1AB04}">
      <dgm:prSet/>
      <dgm:spPr/>
      <dgm:t>
        <a:bodyPr/>
        <a:lstStyle/>
        <a:p>
          <a:endParaRPr lang="ru-RU"/>
        </a:p>
      </dgm:t>
    </dgm:pt>
    <dgm:pt modelId="{65BC3B79-B493-42BB-80F0-5E50E7BFB8B8}" type="sibTrans" cxnId="{98E5F751-22CE-43BF-A712-2A154EF1AB04}">
      <dgm:prSet/>
      <dgm:spPr/>
      <dgm:t>
        <a:bodyPr/>
        <a:lstStyle/>
        <a:p>
          <a:endParaRPr lang="ru-RU"/>
        </a:p>
      </dgm:t>
    </dgm:pt>
    <dgm:pt modelId="{942E0E0D-C5EF-420D-A348-2BFC8295FAD6}">
      <dgm:prSet/>
      <dgm:spPr/>
      <dgm:t>
        <a:bodyPr/>
        <a:lstStyle/>
        <a:p>
          <a:pPr rtl="0"/>
          <a:r>
            <a:rPr lang="ru-RU" smtClean="0"/>
            <a:t>Президентский грант на проект в области образования от грантодателя Общество «Знание» России - </a:t>
          </a:r>
          <a:r>
            <a:rPr lang="ru-RU" b="1" smtClean="0"/>
            <a:t>1 754 671  руб;</a:t>
          </a:r>
          <a:endParaRPr lang="ru-RU"/>
        </a:p>
      </dgm:t>
    </dgm:pt>
    <dgm:pt modelId="{1FB2E201-85E8-4F24-B122-511BDF1E5CDB}" type="parTrans" cxnId="{4010C260-3F52-4E60-9734-282308816E60}">
      <dgm:prSet/>
      <dgm:spPr/>
      <dgm:t>
        <a:bodyPr/>
        <a:lstStyle/>
        <a:p>
          <a:endParaRPr lang="ru-RU"/>
        </a:p>
      </dgm:t>
    </dgm:pt>
    <dgm:pt modelId="{47C5C316-BFB4-4F3D-9999-CE06E9400BD6}" type="sibTrans" cxnId="{4010C260-3F52-4E60-9734-282308816E60}">
      <dgm:prSet/>
      <dgm:spPr/>
      <dgm:t>
        <a:bodyPr/>
        <a:lstStyle/>
        <a:p>
          <a:endParaRPr lang="ru-RU"/>
        </a:p>
      </dgm:t>
    </dgm:pt>
    <dgm:pt modelId="{A16A17C6-34AB-416B-A071-86DF9041C34E}">
      <dgm:prSet/>
      <dgm:spPr/>
      <dgm:t>
        <a:bodyPr/>
        <a:lstStyle/>
        <a:p>
          <a:pPr rtl="0"/>
          <a:r>
            <a:rPr lang="ru-RU" smtClean="0"/>
            <a:t>Субсидия Правительства Москвы для СО НКО в 2015 году на проведение общественных слушаний профстандарта - </a:t>
          </a:r>
          <a:r>
            <a:rPr lang="ru-RU" b="1" smtClean="0"/>
            <a:t>687 667  руб.</a:t>
          </a:r>
          <a:endParaRPr lang="ru-RU"/>
        </a:p>
      </dgm:t>
    </dgm:pt>
    <dgm:pt modelId="{FCD35006-E74E-40BE-BC04-EBFB5A92C2E7}" type="parTrans" cxnId="{E357AC5B-D78C-48B9-ABC3-02F135DCF777}">
      <dgm:prSet/>
      <dgm:spPr/>
      <dgm:t>
        <a:bodyPr/>
        <a:lstStyle/>
        <a:p>
          <a:endParaRPr lang="ru-RU"/>
        </a:p>
      </dgm:t>
    </dgm:pt>
    <dgm:pt modelId="{A706CE03-E6EA-406A-8005-F061B022758B}" type="sibTrans" cxnId="{E357AC5B-D78C-48B9-ABC3-02F135DCF777}">
      <dgm:prSet/>
      <dgm:spPr/>
      <dgm:t>
        <a:bodyPr/>
        <a:lstStyle/>
        <a:p>
          <a:endParaRPr lang="ru-RU"/>
        </a:p>
      </dgm:t>
    </dgm:pt>
    <dgm:pt modelId="{E7110EC7-9AA9-44D7-8174-11FC9B7D1007}" type="pres">
      <dgm:prSet presAssocID="{68A67F8F-902D-4085-8B63-43F1667C05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CD23C-886A-40E9-B7A5-4CBA0906A33E}" type="pres">
      <dgm:prSet presAssocID="{5BE1998C-80C3-4161-9D53-F1832E1499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0C7C7-6171-4F0D-BB23-901581ABBAD3}" type="pres">
      <dgm:prSet presAssocID="{65BC3B79-B493-42BB-80F0-5E50E7BFB8B8}" presName="spacer" presStyleCnt="0"/>
      <dgm:spPr/>
    </dgm:pt>
    <dgm:pt modelId="{4F806C79-9809-4BDF-B4A0-E5ED559877BF}" type="pres">
      <dgm:prSet presAssocID="{942E0E0D-C5EF-420D-A348-2BFC8295FA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309A6-7B03-4239-8FEA-0199C4AF0526}" type="pres">
      <dgm:prSet presAssocID="{47C5C316-BFB4-4F3D-9999-CE06E9400BD6}" presName="spacer" presStyleCnt="0"/>
      <dgm:spPr/>
    </dgm:pt>
    <dgm:pt modelId="{D9427988-D351-4405-B8C9-4732D9906ACC}" type="pres">
      <dgm:prSet presAssocID="{A16A17C6-34AB-416B-A071-86DF9041C3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7AC5B-D78C-48B9-ABC3-02F135DCF777}" srcId="{68A67F8F-902D-4085-8B63-43F1667C05BA}" destId="{A16A17C6-34AB-416B-A071-86DF9041C34E}" srcOrd="2" destOrd="0" parTransId="{FCD35006-E74E-40BE-BC04-EBFB5A92C2E7}" sibTransId="{A706CE03-E6EA-406A-8005-F061B022758B}"/>
    <dgm:cxn modelId="{9BFADD72-BB44-440D-9E9D-CB0A8B7AB7C9}" type="presOf" srcId="{942E0E0D-C5EF-420D-A348-2BFC8295FAD6}" destId="{4F806C79-9809-4BDF-B4A0-E5ED559877BF}" srcOrd="0" destOrd="0" presId="urn:microsoft.com/office/officeart/2005/8/layout/vList2"/>
    <dgm:cxn modelId="{F7456AE4-9F6C-42EA-82A9-401A28906A61}" type="presOf" srcId="{68A67F8F-902D-4085-8B63-43F1667C05BA}" destId="{E7110EC7-9AA9-44D7-8174-11FC9B7D1007}" srcOrd="0" destOrd="0" presId="urn:microsoft.com/office/officeart/2005/8/layout/vList2"/>
    <dgm:cxn modelId="{98E5F751-22CE-43BF-A712-2A154EF1AB04}" srcId="{68A67F8F-902D-4085-8B63-43F1667C05BA}" destId="{5BE1998C-80C3-4161-9D53-F1832E1499A5}" srcOrd="0" destOrd="0" parTransId="{392DA19C-4DF2-4194-AB6B-A503185993D2}" sibTransId="{65BC3B79-B493-42BB-80F0-5E50E7BFB8B8}"/>
    <dgm:cxn modelId="{E91D9D72-1333-4FF1-B1A0-B383B3580ABB}" type="presOf" srcId="{A16A17C6-34AB-416B-A071-86DF9041C34E}" destId="{D9427988-D351-4405-B8C9-4732D9906ACC}" srcOrd="0" destOrd="0" presId="urn:microsoft.com/office/officeart/2005/8/layout/vList2"/>
    <dgm:cxn modelId="{54E79319-7381-44C3-90C1-952416CE372C}" type="presOf" srcId="{5BE1998C-80C3-4161-9D53-F1832E1499A5}" destId="{069CD23C-886A-40E9-B7A5-4CBA0906A33E}" srcOrd="0" destOrd="0" presId="urn:microsoft.com/office/officeart/2005/8/layout/vList2"/>
    <dgm:cxn modelId="{4010C260-3F52-4E60-9734-282308816E60}" srcId="{68A67F8F-902D-4085-8B63-43F1667C05BA}" destId="{942E0E0D-C5EF-420D-A348-2BFC8295FAD6}" srcOrd="1" destOrd="0" parTransId="{1FB2E201-85E8-4F24-B122-511BDF1E5CDB}" sibTransId="{47C5C316-BFB4-4F3D-9999-CE06E9400BD6}"/>
    <dgm:cxn modelId="{A02B9000-B91F-4DA0-A6F4-624FBC8A1D3E}" type="presParOf" srcId="{E7110EC7-9AA9-44D7-8174-11FC9B7D1007}" destId="{069CD23C-886A-40E9-B7A5-4CBA0906A33E}" srcOrd="0" destOrd="0" presId="urn:microsoft.com/office/officeart/2005/8/layout/vList2"/>
    <dgm:cxn modelId="{FD38163F-DD14-4B4C-BAD6-E450803EBCE0}" type="presParOf" srcId="{E7110EC7-9AA9-44D7-8174-11FC9B7D1007}" destId="{6540C7C7-6171-4F0D-BB23-901581ABBAD3}" srcOrd="1" destOrd="0" presId="urn:microsoft.com/office/officeart/2005/8/layout/vList2"/>
    <dgm:cxn modelId="{90FB916A-FD4C-4802-816D-FE3C367973EC}" type="presParOf" srcId="{E7110EC7-9AA9-44D7-8174-11FC9B7D1007}" destId="{4F806C79-9809-4BDF-B4A0-E5ED559877BF}" srcOrd="2" destOrd="0" presId="urn:microsoft.com/office/officeart/2005/8/layout/vList2"/>
    <dgm:cxn modelId="{850A95AC-8D1D-4B80-8799-8C7D6D265A93}" type="presParOf" srcId="{E7110EC7-9AA9-44D7-8174-11FC9B7D1007}" destId="{BC0309A6-7B03-4239-8FEA-0199C4AF0526}" srcOrd="3" destOrd="0" presId="urn:microsoft.com/office/officeart/2005/8/layout/vList2"/>
    <dgm:cxn modelId="{611681B5-FA8E-43E9-ABDC-3A8BD5E6A0E3}" type="presParOf" srcId="{E7110EC7-9AA9-44D7-8174-11FC9B7D1007}" destId="{D9427988-D351-4405-B8C9-4732D9906A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74348-FAEB-4C15-99AE-5545ECF21D6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45373-1CFE-4D83-B528-3487E00E352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ИХ ДОЛЖНОСТИ И СФЕРА ВОСТРЕБОВАННОСТИ </a:t>
          </a:r>
          <a:endParaRPr lang="ru-RU" sz="2100" u="sng" dirty="0">
            <a:latin typeface="Calibri" pitchFamily="34" charset="0"/>
          </a:endParaRPr>
        </a:p>
      </dgm:t>
    </dgm:pt>
    <dgm:pt modelId="{06AFC81D-3E2C-4F01-AFB0-4F5B9FB5A654}" type="parTrans" cxnId="{DDAD7E70-9772-4F34-8338-CD4F847F31AF}">
      <dgm:prSet/>
      <dgm:spPr/>
      <dgm:t>
        <a:bodyPr/>
        <a:lstStyle/>
        <a:p>
          <a:endParaRPr lang="ru-RU"/>
        </a:p>
      </dgm:t>
    </dgm:pt>
    <dgm:pt modelId="{36C3C589-787F-4D38-AD8A-B310184B978D}" type="sibTrans" cxnId="{DDAD7E70-9772-4F34-8338-CD4F847F31AF}">
      <dgm:prSet/>
      <dgm:spPr/>
      <dgm:t>
        <a:bodyPr/>
        <a:lstStyle/>
        <a:p>
          <a:endParaRPr lang="ru-RU"/>
        </a:p>
      </dgm:t>
    </dgm:pt>
    <dgm:pt modelId="{31CE4AE8-83C6-48D9-B6BE-C7628CCE4D1E}">
      <dgm:prSet custT="1"/>
      <dgm:spPr/>
      <dgm:t>
        <a:bodyPr/>
        <a:lstStyle/>
        <a:p>
          <a:pPr algn="l" rtl="0"/>
          <a:endParaRPr lang="ru-RU" sz="1800" b="1" u="sng" dirty="0" smtClean="0">
            <a:solidFill>
              <a:srgbClr val="C00000"/>
            </a:solidFill>
            <a:latin typeface="Calibri" pitchFamily="34" charset="0"/>
          </a:endParaRPr>
        </a:p>
        <a:p>
          <a:pPr algn="l" rtl="0"/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ДОЛЖНОСТИ: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Административный директор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Директор по общим вопросам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Директор по хозяйственной части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Руководитель АХО, АХЧ, АХС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Административный менеджер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Офис-менеджер и пр.</a:t>
          </a:r>
        </a:p>
        <a:p>
          <a:pPr algn="l" rtl="0"/>
          <a:endParaRPr lang="ru-RU" sz="1200" b="1" dirty="0">
            <a:latin typeface="Calibri" pitchFamily="34" charset="0"/>
          </a:endParaRPr>
        </a:p>
      </dgm:t>
    </dgm:pt>
    <dgm:pt modelId="{0590583E-6A54-46C8-A032-7545E4FB2307}" type="parTrans" cxnId="{D17ACE5B-7D81-4CE1-849C-A27563667A87}">
      <dgm:prSet/>
      <dgm:spPr/>
      <dgm:t>
        <a:bodyPr/>
        <a:lstStyle/>
        <a:p>
          <a:endParaRPr lang="ru-RU"/>
        </a:p>
      </dgm:t>
    </dgm:pt>
    <dgm:pt modelId="{723CB8C8-8970-4DCC-AC2B-3EFF646C5ECB}" type="sibTrans" cxnId="{D17ACE5B-7D81-4CE1-849C-A27563667A87}">
      <dgm:prSet/>
      <dgm:spPr/>
      <dgm:t>
        <a:bodyPr/>
        <a:lstStyle/>
        <a:p>
          <a:endParaRPr lang="ru-RU"/>
        </a:p>
      </dgm:t>
    </dgm:pt>
    <dgm:pt modelId="{824C783C-FAB0-4A81-9108-F72A6DA46627}">
      <dgm:prSet custT="1"/>
      <dgm:spPr/>
      <dgm:t>
        <a:bodyPr/>
        <a:lstStyle/>
        <a:p>
          <a:pPr algn="l" rtl="0"/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СФЕРА ВОСТРЕБОВАННОСТИ:</a:t>
          </a:r>
        </a:p>
        <a:p>
          <a:pPr algn="l" rtl="0"/>
          <a:r>
            <a:rPr lang="ru-RU" sz="1800" b="0" u="none" dirty="0" smtClean="0">
              <a:latin typeface="Calibri" pitchFamily="34" charset="0"/>
            </a:rPr>
            <a:t>- Государственные организации</a:t>
          </a:r>
        </a:p>
        <a:p>
          <a:pPr algn="l" rtl="0"/>
          <a:r>
            <a:rPr lang="ru-RU" sz="1800" b="0" u="none" dirty="0" smtClean="0">
              <a:latin typeface="Calibri" pitchFamily="34" charset="0"/>
            </a:rPr>
            <a:t>- Муниципальные организации</a:t>
          </a:r>
        </a:p>
        <a:p>
          <a:pPr algn="l" rtl="0"/>
          <a:r>
            <a:rPr lang="ru-RU" sz="1800" b="0" u="none" dirty="0" smtClean="0">
              <a:latin typeface="Calibri" pitchFamily="34" charset="0"/>
            </a:rPr>
            <a:t>- Коммерческие организации с численностью персонала от 50 человек</a:t>
          </a:r>
          <a:endParaRPr lang="ru-RU" sz="1800" b="0" u="sng" dirty="0">
            <a:latin typeface="Calibri" pitchFamily="34" charset="0"/>
          </a:endParaRPr>
        </a:p>
      </dgm:t>
    </dgm:pt>
    <dgm:pt modelId="{4D1B3EF2-2D42-4576-897F-173B9E1E55D2}" type="parTrans" cxnId="{9633D247-CB0B-4EAD-A721-8AD79E9FE507}">
      <dgm:prSet/>
      <dgm:spPr/>
      <dgm:t>
        <a:bodyPr/>
        <a:lstStyle/>
        <a:p>
          <a:endParaRPr lang="ru-RU"/>
        </a:p>
      </dgm:t>
    </dgm:pt>
    <dgm:pt modelId="{95688EF2-7F35-4406-8928-8620CBAF79A9}" type="sibTrans" cxnId="{9633D247-CB0B-4EAD-A721-8AD79E9FE507}">
      <dgm:prSet/>
      <dgm:spPr/>
      <dgm:t>
        <a:bodyPr/>
        <a:lstStyle/>
        <a:p>
          <a:endParaRPr lang="ru-RU"/>
        </a:p>
      </dgm:t>
    </dgm:pt>
    <dgm:pt modelId="{2C0A60D5-1691-48C8-9860-ECB44BA801E0}" type="pres">
      <dgm:prSet presAssocID="{3B874348-FAEB-4C15-99AE-5545ECF21D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EECD99-0962-4A48-B396-DD28CA4928DF}" type="pres">
      <dgm:prSet presAssocID="{37C45373-1CFE-4D83-B528-3487E00E3527}" presName="root" presStyleCnt="0"/>
      <dgm:spPr/>
    </dgm:pt>
    <dgm:pt modelId="{CDC49A59-01CA-4868-9626-36F0825A6676}" type="pres">
      <dgm:prSet presAssocID="{37C45373-1CFE-4D83-B528-3487E00E3527}" presName="rootComposite" presStyleCnt="0"/>
      <dgm:spPr/>
    </dgm:pt>
    <dgm:pt modelId="{8E957E39-C0EB-4C24-BC26-FA05AEBADB67}" type="pres">
      <dgm:prSet presAssocID="{37C45373-1CFE-4D83-B528-3487E00E3527}" presName="rootText" presStyleLbl="node1" presStyleIdx="0" presStyleCnt="1" custScaleX="174754" custScaleY="77770" custLinFactNeighborX="-267" custLinFactNeighborY="-26256"/>
      <dgm:spPr/>
      <dgm:t>
        <a:bodyPr/>
        <a:lstStyle/>
        <a:p>
          <a:endParaRPr lang="ru-RU"/>
        </a:p>
      </dgm:t>
    </dgm:pt>
    <dgm:pt modelId="{54217EDD-A9D5-4661-B354-B98A2D82FCCF}" type="pres">
      <dgm:prSet presAssocID="{37C45373-1CFE-4D83-B528-3487E00E35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4EC64-96F9-47DC-A941-DBE8AC6D3F37}" type="pres">
      <dgm:prSet presAssocID="{37C45373-1CFE-4D83-B528-3487E00E3527}" presName="childShape" presStyleCnt="0"/>
      <dgm:spPr/>
    </dgm:pt>
    <dgm:pt modelId="{3E77DECC-7EC3-4861-B1A7-27F0B7DEFB8D}" type="pres">
      <dgm:prSet presAssocID="{0590583E-6A54-46C8-A032-7545E4FB230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7E59DF2-8562-4372-8D50-786D6D14B111}" type="pres">
      <dgm:prSet presAssocID="{31CE4AE8-83C6-48D9-B6BE-C7628CCE4D1E}" presName="childText" presStyleLbl="bgAcc1" presStyleIdx="0" presStyleCnt="2" custScaleX="255678" custScaleY="285216" custLinFactNeighborX="-5103" custLinFactNeighborY="-1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54EBF-B40A-4308-861E-DF22E7AA1316}" type="pres">
      <dgm:prSet presAssocID="{4D1B3EF2-2D42-4576-897F-173B9E1E55D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32A3D58-44DD-44B3-815C-FF6C2ADD0FE5}" type="pres">
      <dgm:prSet presAssocID="{824C783C-FAB0-4A81-9108-F72A6DA46627}" presName="childText" presStyleLbl="bgAcc1" presStyleIdx="1" presStyleCnt="2" custScaleX="246572" custScaleY="226917" custLinFactNeighborX="-8965" custLinFactNeighborY="-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ACE5B-7D81-4CE1-849C-A27563667A87}" srcId="{37C45373-1CFE-4D83-B528-3487E00E3527}" destId="{31CE4AE8-83C6-48D9-B6BE-C7628CCE4D1E}" srcOrd="0" destOrd="0" parTransId="{0590583E-6A54-46C8-A032-7545E4FB2307}" sibTransId="{723CB8C8-8970-4DCC-AC2B-3EFF646C5ECB}"/>
    <dgm:cxn modelId="{5AFF10FB-C16C-4D41-96A2-416235F1380D}" type="presOf" srcId="{37C45373-1CFE-4D83-B528-3487E00E3527}" destId="{54217EDD-A9D5-4661-B354-B98A2D82FCCF}" srcOrd="1" destOrd="0" presId="urn:microsoft.com/office/officeart/2005/8/layout/hierarchy3"/>
    <dgm:cxn modelId="{481A4105-21B8-450B-AA5B-AAA81BB86EE4}" type="presOf" srcId="{3B874348-FAEB-4C15-99AE-5545ECF21D60}" destId="{2C0A60D5-1691-48C8-9860-ECB44BA801E0}" srcOrd="0" destOrd="0" presId="urn:microsoft.com/office/officeart/2005/8/layout/hierarchy3"/>
    <dgm:cxn modelId="{91C8B179-8256-4912-99BE-958F3E77DEC8}" type="presOf" srcId="{0590583E-6A54-46C8-A032-7545E4FB2307}" destId="{3E77DECC-7EC3-4861-B1A7-27F0B7DEFB8D}" srcOrd="0" destOrd="0" presId="urn:microsoft.com/office/officeart/2005/8/layout/hierarchy3"/>
    <dgm:cxn modelId="{AD023B2D-F1C6-4C77-8DF4-26DD8C9FE9C4}" type="presOf" srcId="{4D1B3EF2-2D42-4576-897F-173B9E1E55D2}" destId="{62B54EBF-B40A-4308-861E-DF22E7AA1316}" srcOrd="0" destOrd="0" presId="urn:microsoft.com/office/officeart/2005/8/layout/hierarchy3"/>
    <dgm:cxn modelId="{9F1CFD65-F414-4F9C-A157-803EBBDC50FC}" type="presOf" srcId="{31CE4AE8-83C6-48D9-B6BE-C7628CCE4D1E}" destId="{D7E59DF2-8562-4372-8D50-786D6D14B111}" srcOrd="0" destOrd="0" presId="urn:microsoft.com/office/officeart/2005/8/layout/hierarchy3"/>
    <dgm:cxn modelId="{9633D247-CB0B-4EAD-A721-8AD79E9FE507}" srcId="{37C45373-1CFE-4D83-B528-3487E00E3527}" destId="{824C783C-FAB0-4A81-9108-F72A6DA46627}" srcOrd="1" destOrd="0" parTransId="{4D1B3EF2-2D42-4576-897F-173B9E1E55D2}" sibTransId="{95688EF2-7F35-4406-8928-8620CBAF79A9}"/>
    <dgm:cxn modelId="{DDAD7E70-9772-4F34-8338-CD4F847F31AF}" srcId="{3B874348-FAEB-4C15-99AE-5545ECF21D60}" destId="{37C45373-1CFE-4D83-B528-3487E00E3527}" srcOrd="0" destOrd="0" parTransId="{06AFC81D-3E2C-4F01-AFB0-4F5B9FB5A654}" sibTransId="{36C3C589-787F-4D38-AD8A-B310184B978D}"/>
    <dgm:cxn modelId="{7ED41948-9289-46F9-8475-EBBFD946B753}" type="presOf" srcId="{824C783C-FAB0-4A81-9108-F72A6DA46627}" destId="{132A3D58-44DD-44B3-815C-FF6C2ADD0FE5}" srcOrd="0" destOrd="0" presId="urn:microsoft.com/office/officeart/2005/8/layout/hierarchy3"/>
    <dgm:cxn modelId="{1D7B05D8-ABC6-47DD-91C0-BC0DEAB59037}" type="presOf" srcId="{37C45373-1CFE-4D83-B528-3487E00E3527}" destId="{8E957E39-C0EB-4C24-BC26-FA05AEBADB67}" srcOrd="0" destOrd="0" presId="urn:microsoft.com/office/officeart/2005/8/layout/hierarchy3"/>
    <dgm:cxn modelId="{F5677E3E-6306-4718-A4E4-A310D0ADA813}" type="presParOf" srcId="{2C0A60D5-1691-48C8-9860-ECB44BA801E0}" destId="{4DEECD99-0962-4A48-B396-DD28CA4928DF}" srcOrd="0" destOrd="0" presId="urn:microsoft.com/office/officeart/2005/8/layout/hierarchy3"/>
    <dgm:cxn modelId="{95493298-FC50-4F54-ACA6-7615F7467682}" type="presParOf" srcId="{4DEECD99-0962-4A48-B396-DD28CA4928DF}" destId="{CDC49A59-01CA-4868-9626-36F0825A6676}" srcOrd="0" destOrd="0" presId="urn:microsoft.com/office/officeart/2005/8/layout/hierarchy3"/>
    <dgm:cxn modelId="{1209F148-79B1-4A88-B0AF-98FF4BBC3695}" type="presParOf" srcId="{CDC49A59-01CA-4868-9626-36F0825A6676}" destId="{8E957E39-C0EB-4C24-BC26-FA05AEBADB67}" srcOrd="0" destOrd="0" presId="urn:microsoft.com/office/officeart/2005/8/layout/hierarchy3"/>
    <dgm:cxn modelId="{2E389AD8-77B8-4ACF-B5AC-1365C1B9F8B5}" type="presParOf" srcId="{CDC49A59-01CA-4868-9626-36F0825A6676}" destId="{54217EDD-A9D5-4661-B354-B98A2D82FCCF}" srcOrd="1" destOrd="0" presId="urn:microsoft.com/office/officeart/2005/8/layout/hierarchy3"/>
    <dgm:cxn modelId="{3871A60A-93AA-4D23-A40F-3D8F33C4D3AF}" type="presParOf" srcId="{4DEECD99-0962-4A48-B396-DD28CA4928DF}" destId="{0F44EC64-96F9-47DC-A941-DBE8AC6D3F37}" srcOrd="1" destOrd="0" presId="urn:microsoft.com/office/officeart/2005/8/layout/hierarchy3"/>
    <dgm:cxn modelId="{E999A88B-5E4F-40E1-AE25-71AB4B2B9761}" type="presParOf" srcId="{0F44EC64-96F9-47DC-A941-DBE8AC6D3F37}" destId="{3E77DECC-7EC3-4861-B1A7-27F0B7DEFB8D}" srcOrd="0" destOrd="0" presId="urn:microsoft.com/office/officeart/2005/8/layout/hierarchy3"/>
    <dgm:cxn modelId="{1E439AD1-DBDD-468A-98EF-09E02B737ED9}" type="presParOf" srcId="{0F44EC64-96F9-47DC-A941-DBE8AC6D3F37}" destId="{D7E59DF2-8562-4372-8D50-786D6D14B111}" srcOrd="1" destOrd="0" presId="urn:microsoft.com/office/officeart/2005/8/layout/hierarchy3"/>
    <dgm:cxn modelId="{4799930C-DA86-4C6A-ACAD-74808E7E7691}" type="presParOf" srcId="{0F44EC64-96F9-47DC-A941-DBE8AC6D3F37}" destId="{62B54EBF-B40A-4308-861E-DF22E7AA1316}" srcOrd="2" destOrd="0" presId="urn:microsoft.com/office/officeart/2005/8/layout/hierarchy3"/>
    <dgm:cxn modelId="{C2AAF6BB-1627-4232-A99B-A68950EB9587}" type="presParOf" srcId="{0F44EC64-96F9-47DC-A941-DBE8AC6D3F37}" destId="{132A3D58-44DD-44B3-815C-FF6C2ADD0F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ru-RU" sz="2100" u="sng" dirty="0" smtClean="0">
              <a:latin typeface="Calibri" pitchFamily="34" charset="0"/>
            </a:rPr>
            <a:t>ОПРЕДЕЛЕНИЕ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C00000"/>
              </a:solidFill>
              <a:latin typeface="Calibri" pitchFamily="34" charset="0"/>
            </a:rPr>
            <a:t>Ассоциация «Объединение АХП» </a:t>
          </a:r>
          <a:r>
            <a:rPr lang="ru-RU" sz="1800" dirty="0" smtClean="0">
              <a:latin typeface="Calibri" pitchFamily="34" charset="0"/>
            </a:rPr>
            <a:t>- 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это профессиональное сообщество специалистов, деятельностью которых является управление хозяйственной частью компании, предприятия.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62041" custScaleY="31705" custLinFactNeighborX="443" custLinFactNeighborY="-56214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13829" custScaleY="81211" custLinFactNeighborX="-8962" custLinFactNeighborY="-7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303E1-EA60-4355-8039-C553D5D70686}" type="presOf" srcId="{6A6D5FC6-1351-4C24-81A0-6AA26AD724D6}" destId="{5E83DDD1-AC38-43EC-AE9A-619E47220FD9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3CB9BDAE-6033-48A2-B4B4-D0EC4D92270D}" type="presOf" srcId="{D2B21991-8426-4910-B139-ABA6E27135FA}" destId="{1DD0039E-8AA3-4484-99DD-6DA003344BAC}" srcOrd="0" destOrd="0" presId="urn:microsoft.com/office/officeart/2005/8/layout/hierarchy3"/>
    <dgm:cxn modelId="{A6F86BCB-D7E9-41B7-A069-EEDB069EFD0D}" type="presOf" srcId="{5CF9E6C2-82AE-473D-9E95-CAACAA08666E}" destId="{BEDB1D3F-E62A-49F9-885D-05264077630D}" srcOrd="1" destOrd="0" presId="urn:microsoft.com/office/officeart/2005/8/layout/hierarchy3"/>
    <dgm:cxn modelId="{9A47D7F7-1420-486F-8A08-C56AC9E4CCA5}" type="presOf" srcId="{E30D79D8-8134-4ED6-922F-2699ECFB68B7}" destId="{2DD41A58-258E-4A1E-8475-C5B9E89C54EB}" srcOrd="0" destOrd="0" presId="urn:microsoft.com/office/officeart/2005/8/layout/hierarchy3"/>
    <dgm:cxn modelId="{CDF1375D-7C66-4C05-A230-C31C89CD8AAB}" type="presOf" srcId="{5CF9E6C2-82AE-473D-9E95-CAACAA08666E}" destId="{B837B1B8-8784-404D-9978-DEA84AE9606C}" srcOrd="0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CD9E407B-16AD-4468-955A-00C188AAB447}" type="presParOf" srcId="{2DD41A58-258E-4A1E-8475-C5B9E89C54EB}" destId="{FFA1F6F5-57BE-4C90-BECF-E662098CC7B7}" srcOrd="0" destOrd="0" presId="urn:microsoft.com/office/officeart/2005/8/layout/hierarchy3"/>
    <dgm:cxn modelId="{C72AAFC6-431E-475F-992F-7BD9F72A82D5}" type="presParOf" srcId="{FFA1F6F5-57BE-4C90-BECF-E662098CC7B7}" destId="{14D06B35-0AAA-4197-8954-7F45F6DDAE59}" srcOrd="0" destOrd="0" presId="urn:microsoft.com/office/officeart/2005/8/layout/hierarchy3"/>
    <dgm:cxn modelId="{561D7355-C7AA-4979-A3F0-636545F3FF85}" type="presParOf" srcId="{14D06B35-0AAA-4197-8954-7F45F6DDAE59}" destId="{B837B1B8-8784-404D-9978-DEA84AE9606C}" srcOrd="0" destOrd="0" presId="urn:microsoft.com/office/officeart/2005/8/layout/hierarchy3"/>
    <dgm:cxn modelId="{49FBA1E5-27A0-4C27-BBB9-A7CF53FA55F2}" type="presParOf" srcId="{14D06B35-0AAA-4197-8954-7F45F6DDAE59}" destId="{BEDB1D3F-E62A-49F9-885D-05264077630D}" srcOrd="1" destOrd="0" presId="urn:microsoft.com/office/officeart/2005/8/layout/hierarchy3"/>
    <dgm:cxn modelId="{FDCED158-A1FA-4BB0-8475-629BA8D9160F}" type="presParOf" srcId="{FFA1F6F5-57BE-4C90-BECF-E662098CC7B7}" destId="{671DFC54-BEFB-4617-9910-6444407F3A31}" srcOrd="1" destOrd="0" presId="urn:microsoft.com/office/officeart/2005/8/layout/hierarchy3"/>
    <dgm:cxn modelId="{78AF1EAC-D7F6-492D-889F-2E23C91870F5}" type="presParOf" srcId="{671DFC54-BEFB-4617-9910-6444407F3A31}" destId="{5E83DDD1-AC38-43EC-AE9A-619E47220FD9}" srcOrd="0" destOrd="0" presId="urn:microsoft.com/office/officeart/2005/8/layout/hierarchy3"/>
    <dgm:cxn modelId="{9966902E-08EE-4BA6-94EF-0456CA16C8BA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74348-FAEB-4C15-99AE-5545ECF21D6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45373-1CFE-4D83-B528-3487E00E352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ЧЛЕНЫ АХП ОБЪЕДИНЕНИЯ </a:t>
          </a:r>
          <a:endParaRPr lang="ru-RU" sz="2100" u="sng" dirty="0">
            <a:latin typeface="Calibri" pitchFamily="34" charset="0"/>
          </a:endParaRPr>
        </a:p>
      </dgm:t>
    </dgm:pt>
    <dgm:pt modelId="{06AFC81D-3E2C-4F01-AFB0-4F5B9FB5A654}" type="parTrans" cxnId="{DDAD7E70-9772-4F34-8338-CD4F847F31AF}">
      <dgm:prSet/>
      <dgm:spPr/>
      <dgm:t>
        <a:bodyPr/>
        <a:lstStyle/>
        <a:p>
          <a:endParaRPr lang="ru-RU"/>
        </a:p>
      </dgm:t>
    </dgm:pt>
    <dgm:pt modelId="{36C3C589-787F-4D38-AD8A-B310184B978D}" type="sibTrans" cxnId="{DDAD7E70-9772-4F34-8338-CD4F847F31AF}">
      <dgm:prSet/>
      <dgm:spPr/>
      <dgm:t>
        <a:bodyPr/>
        <a:lstStyle/>
        <a:p>
          <a:endParaRPr lang="ru-RU"/>
        </a:p>
      </dgm:t>
    </dgm:pt>
    <dgm:pt modelId="{824C783C-FAB0-4A81-9108-F72A6DA46627}">
      <dgm:prSet custT="1"/>
      <dgm:spPr/>
      <dgm:t>
        <a:bodyPr/>
        <a:lstStyle/>
        <a:p>
          <a:pPr algn="l" rtl="0"/>
          <a:endParaRPr lang="ru-RU" sz="1800" b="1" u="sng" dirty="0" smtClean="0">
            <a:latin typeface="Calibri" pitchFamily="34" charset="0"/>
          </a:endParaRPr>
        </a:p>
        <a:p>
          <a:pPr algn="l" rtl="0"/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ЮРИДИЧЕСКИЕ ЛИЦА:</a:t>
          </a:r>
        </a:p>
        <a:p>
          <a:pPr algn="just" rtl="0"/>
          <a:r>
            <a:rPr lang="ru-RU" sz="1800" b="0" u="none" dirty="0" smtClean="0">
              <a:latin typeface="Calibri" pitchFamily="34" charset="0"/>
            </a:rPr>
            <a:t>компании – поставщики товаров и услуг по административно-хозяйственной деятельности. В Ассоциацию принимается по одной компании от отрасли.</a:t>
          </a:r>
        </a:p>
        <a:p>
          <a:pPr algn="l" rtl="0"/>
          <a:endParaRPr lang="ru-RU" sz="1400" b="1" u="sng" dirty="0" smtClean="0">
            <a:latin typeface="Calibri" pitchFamily="34" charset="0"/>
          </a:endParaRPr>
        </a:p>
        <a:p>
          <a:pPr algn="l" rtl="0"/>
          <a:endParaRPr lang="ru-RU" sz="1200" b="1" u="sng" dirty="0">
            <a:latin typeface="Calibri" pitchFamily="34" charset="0"/>
          </a:endParaRPr>
        </a:p>
      </dgm:t>
    </dgm:pt>
    <dgm:pt modelId="{4D1B3EF2-2D42-4576-897F-173B9E1E55D2}" type="parTrans" cxnId="{9633D247-CB0B-4EAD-A721-8AD79E9FE507}">
      <dgm:prSet/>
      <dgm:spPr/>
      <dgm:t>
        <a:bodyPr/>
        <a:lstStyle/>
        <a:p>
          <a:endParaRPr lang="ru-RU"/>
        </a:p>
      </dgm:t>
    </dgm:pt>
    <dgm:pt modelId="{95688EF2-7F35-4406-8928-8620CBAF79A9}" type="sibTrans" cxnId="{9633D247-CB0B-4EAD-A721-8AD79E9FE507}">
      <dgm:prSet/>
      <dgm:spPr/>
      <dgm:t>
        <a:bodyPr/>
        <a:lstStyle/>
        <a:p>
          <a:endParaRPr lang="ru-RU"/>
        </a:p>
      </dgm:t>
    </dgm:pt>
    <dgm:pt modelId="{31CE4AE8-83C6-48D9-B6BE-C7628CCE4D1E}">
      <dgm:prSet custT="1"/>
      <dgm:spPr/>
      <dgm:t>
        <a:bodyPr/>
        <a:lstStyle/>
        <a:p>
          <a:pPr algn="just" rtl="0"/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ФИЗИЧЕСКИЕ ЛИЦА:</a:t>
          </a:r>
        </a:p>
        <a:p>
          <a:pPr algn="just" rtl="0"/>
          <a:r>
            <a:rPr lang="ru-RU" sz="1800" b="0" u="none" dirty="0" smtClean="0">
              <a:latin typeface="Calibri" pitchFamily="34" charset="0"/>
            </a:rPr>
            <a:t>граждане, профессиональной деятельностью которых является административно-хозяйственное управление офисом, предприятием.</a:t>
          </a:r>
          <a:endParaRPr lang="ru-RU" sz="1800" b="0" u="sng" dirty="0" smtClean="0">
            <a:latin typeface="Calibri" pitchFamily="34" charset="0"/>
          </a:endParaRPr>
        </a:p>
      </dgm:t>
    </dgm:pt>
    <dgm:pt modelId="{723CB8C8-8970-4DCC-AC2B-3EFF646C5ECB}" type="sibTrans" cxnId="{D17ACE5B-7D81-4CE1-849C-A27563667A87}">
      <dgm:prSet/>
      <dgm:spPr/>
      <dgm:t>
        <a:bodyPr/>
        <a:lstStyle/>
        <a:p>
          <a:endParaRPr lang="ru-RU"/>
        </a:p>
      </dgm:t>
    </dgm:pt>
    <dgm:pt modelId="{0590583E-6A54-46C8-A032-7545E4FB2307}" type="parTrans" cxnId="{D17ACE5B-7D81-4CE1-849C-A27563667A87}">
      <dgm:prSet/>
      <dgm:spPr/>
      <dgm:t>
        <a:bodyPr/>
        <a:lstStyle/>
        <a:p>
          <a:endParaRPr lang="ru-RU"/>
        </a:p>
      </dgm:t>
    </dgm:pt>
    <dgm:pt modelId="{2C0A60D5-1691-48C8-9860-ECB44BA801E0}" type="pres">
      <dgm:prSet presAssocID="{3B874348-FAEB-4C15-99AE-5545ECF21D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EECD99-0962-4A48-B396-DD28CA4928DF}" type="pres">
      <dgm:prSet presAssocID="{37C45373-1CFE-4D83-B528-3487E00E3527}" presName="root" presStyleCnt="0"/>
      <dgm:spPr/>
    </dgm:pt>
    <dgm:pt modelId="{CDC49A59-01CA-4868-9626-36F0825A6676}" type="pres">
      <dgm:prSet presAssocID="{37C45373-1CFE-4D83-B528-3487E00E3527}" presName="rootComposite" presStyleCnt="0"/>
      <dgm:spPr/>
    </dgm:pt>
    <dgm:pt modelId="{8E957E39-C0EB-4C24-BC26-FA05AEBADB67}" type="pres">
      <dgm:prSet presAssocID="{37C45373-1CFE-4D83-B528-3487E00E3527}" presName="rootText" presStyleLbl="node1" presStyleIdx="0" presStyleCnt="1" custScaleX="236110" custScaleY="96126" custLinFactNeighborX="-267" custLinFactNeighborY="-26256"/>
      <dgm:spPr/>
      <dgm:t>
        <a:bodyPr/>
        <a:lstStyle/>
        <a:p>
          <a:endParaRPr lang="ru-RU"/>
        </a:p>
      </dgm:t>
    </dgm:pt>
    <dgm:pt modelId="{54217EDD-A9D5-4661-B354-B98A2D82FCCF}" type="pres">
      <dgm:prSet presAssocID="{37C45373-1CFE-4D83-B528-3487E00E35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4EC64-96F9-47DC-A941-DBE8AC6D3F37}" type="pres">
      <dgm:prSet presAssocID="{37C45373-1CFE-4D83-B528-3487E00E3527}" presName="childShape" presStyleCnt="0"/>
      <dgm:spPr/>
    </dgm:pt>
    <dgm:pt modelId="{3E77DECC-7EC3-4861-B1A7-27F0B7DEFB8D}" type="pres">
      <dgm:prSet presAssocID="{0590583E-6A54-46C8-A032-7545E4FB230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7E59DF2-8562-4372-8D50-786D6D14B111}" type="pres">
      <dgm:prSet presAssocID="{31CE4AE8-83C6-48D9-B6BE-C7628CCE4D1E}" presName="childText" presStyleLbl="bgAcc1" presStyleIdx="0" presStyleCnt="2" custScaleX="255678" custScaleY="229070" custLinFactNeighborX="-5103" custLinFactNeighborY="-1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54EBF-B40A-4308-861E-DF22E7AA1316}" type="pres">
      <dgm:prSet presAssocID="{4D1B3EF2-2D42-4576-897F-173B9E1E55D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32A3D58-44DD-44B3-815C-FF6C2ADD0FE5}" type="pres">
      <dgm:prSet presAssocID="{824C783C-FAB0-4A81-9108-F72A6DA46627}" presName="childText" presStyleLbl="bgAcc1" presStyleIdx="1" presStyleCnt="2" custScaleX="246572" custScaleY="334102" custLinFactNeighborX="-1652" custLinFactNeighborY="-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ACE5B-7D81-4CE1-849C-A27563667A87}" srcId="{37C45373-1CFE-4D83-B528-3487E00E3527}" destId="{31CE4AE8-83C6-48D9-B6BE-C7628CCE4D1E}" srcOrd="0" destOrd="0" parTransId="{0590583E-6A54-46C8-A032-7545E4FB2307}" sibTransId="{723CB8C8-8970-4DCC-AC2B-3EFF646C5ECB}"/>
    <dgm:cxn modelId="{B7902741-5536-42B6-A672-D7C95477B516}" type="presOf" srcId="{37C45373-1CFE-4D83-B528-3487E00E3527}" destId="{8E957E39-C0EB-4C24-BC26-FA05AEBADB67}" srcOrd="0" destOrd="0" presId="urn:microsoft.com/office/officeart/2005/8/layout/hierarchy3"/>
    <dgm:cxn modelId="{2F52397E-3419-4504-98C3-16A6E412CEA4}" type="presOf" srcId="{0590583E-6A54-46C8-A032-7545E4FB2307}" destId="{3E77DECC-7EC3-4861-B1A7-27F0B7DEFB8D}" srcOrd="0" destOrd="0" presId="urn:microsoft.com/office/officeart/2005/8/layout/hierarchy3"/>
    <dgm:cxn modelId="{AAE6C94E-A3B3-4D5A-A6F9-5928CDF13EF2}" type="presOf" srcId="{37C45373-1CFE-4D83-B528-3487E00E3527}" destId="{54217EDD-A9D5-4661-B354-B98A2D82FCCF}" srcOrd="1" destOrd="0" presId="urn:microsoft.com/office/officeart/2005/8/layout/hierarchy3"/>
    <dgm:cxn modelId="{780B9CFC-BDCA-46B6-9560-8794AE396F23}" type="presOf" srcId="{824C783C-FAB0-4A81-9108-F72A6DA46627}" destId="{132A3D58-44DD-44B3-815C-FF6C2ADD0FE5}" srcOrd="0" destOrd="0" presId="urn:microsoft.com/office/officeart/2005/8/layout/hierarchy3"/>
    <dgm:cxn modelId="{9633D247-CB0B-4EAD-A721-8AD79E9FE507}" srcId="{37C45373-1CFE-4D83-B528-3487E00E3527}" destId="{824C783C-FAB0-4A81-9108-F72A6DA46627}" srcOrd="1" destOrd="0" parTransId="{4D1B3EF2-2D42-4576-897F-173B9E1E55D2}" sibTransId="{95688EF2-7F35-4406-8928-8620CBAF79A9}"/>
    <dgm:cxn modelId="{DDAD7E70-9772-4F34-8338-CD4F847F31AF}" srcId="{3B874348-FAEB-4C15-99AE-5545ECF21D60}" destId="{37C45373-1CFE-4D83-B528-3487E00E3527}" srcOrd="0" destOrd="0" parTransId="{06AFC81D-3E2C-4F01-AFB0-4F5B9FB5A654}" sibTransId="{36C3C589-787F-4D38-AD8A-B310184B978D}"/>
    <dgm:cxn modelId="{0350914A-1045-4A34-AA91-B7AB491C9C30}" type="presOf" srcId="{3B874348-FAEB-4C15-99AE-5545ECF21D60}" destId="{2C0A60D5-1691-48C8-9860-ECB44BA801E0}" srcOrd="0" destOrd="0" presId="urn:microsoft.com/office/officeart/2005/8/layout/hierarchy3"/>
    <dgm:cxn modelId="{F9C28793-9610-41F8-BC88-DDA16F2E80F4}" type="presOf" srcId="{4D1B3EF2-2D42-4576-897F-173B9E1E55D2}" destId="{62B54EBF-B40A-4308-861E-DF22E7AA1316}" srcOrd="0" destOrd="0" presId="urn:microsoft.com/office/officeart/2005/8/layout/hierarchy3"/>
    <dgm:cxn modelId="{BA5DB8BF-A4A0-4BAC-951F-09D602146CAF}" type="presOf" srcId="{31CE4AE8-83C6-48D9-B6BE-C7628CCE4D1E}" destId="{D7E59DF2-8562-4372-8D50-786D6D14B111}" srcOrd="0" destOrd="0" presId="urn:microsoft.com/office/officeart/2005/8/layout/hierarchy3"/>
    <dgm:cxn modelId="{81BD4CE3-EAEC-4AA1-B400-937542EF92E2}" type="presParOf" srcId="{2C0A60D5-1691-48C8-9860-ECB44BA801E0}" destId="{4DEECD99-0962-4A48-B396-DD28CA4928DF}" srcOrd="0" destOrd="0" presId="urn:microsoft.com/office/officeart/2005/8/layout/hierarchy3"/>
    <dgm:cxn modelId="{19A76C89-187A-496F-BD98-B873D1C51870}" type="presParOf" srcId="{4DEECD99-0962-4A48-B396-DD28CA4928DF}" destId="{CDC49A59-01CA-4868-9626-36F0825A6676}" srcOrd="0" destOrd="0" presId="urn:microsoft.com/office/officeart/2005/8/layout/hierarchy3"/>
    <dgm:cxn modelId="{080444A3-D358-40B8-B528-D232C627B080}" type="presParOf" srcId="{CDC49A59-01CA-4868-9626-36F0825A6676}" destId="{8E957E39-C0EB-4C24-BC26-FA05AEBADB67}" srcOrd="0" destOrd="0" presId="urn:microsoft.com/office/officeart/2005/8/layout/hierarchy3"/>
    <dgm:cxn modelId="{BC48E71A-27C3-46A6-9FC6-BFF5001A3958}" type="presParOf" srcId="{CDC49A59-01CA-4868-9626-36F0825A6676}" destId="{54217EDD-A9D5-4661-B354-B98A2D82FCCF}" srcOrd="1" destOrd="0" presId="urn:microsoft.com/office/officeart/2005/8/layout/hierarchy3"/>
    <dgm:cxn modelId="{9DD359EE-08BB-478A-89E4-048FFF70781D}" type="presParOf" srcId="{4DEECD99-0962-4A48-B396-DD28CA4928DF}" destId="{0F44EC64-96F9-47DC-A941-DBE8AC6D3F37}" srcOrd="1" destOrd="0" presId="urn:microsoft.com/office/officeart/2005/8/layout/hierarchy3"/>
    <dgm:cxn modelId="{D9ED845A-DDF7-4554-BC5B-199AE1C68F4E}" type="presParOf" srcId="{0F44EC64-96F9-47DC-A941-DBE8AC6D3F37}" destId="{3E77DECC-7EC3-4861-B1A7-27F0B7DEFB8D}" srcOrd="0" destOrd="0" presId="urn:microsoft.com/office/officeart/2005/8/layout/hierarchy3"/>
    <dgm:cxn modelId="{FC97DDDC-D0DD-4E45-96F9-398F0FD5FABF}" type="presParOf" srcId="{0F44EC64-96F9-47DC-A941-DBE8AC6D3F37}" destId="{D7E59DF2-8562-4372-8D50-786D6D14B111}" srcOrd="1" destOrd="0" presId="urn:microsoft.com/office/officeart/2005/8/layout/hierarchy3"/>
    <dgm:cxn modelId="{6A99B5D8-2BCA-4E3A-850A-05565CD21BB8}" type="presParOf" srcId="{0F44EC64-96F9-47DC-A941-DBE8AC6D3F37}" destId="{62B54EBF-B40A-4308-861E-DF22E7AA1316}" srcOrd="2" destOrd="0" presId="urn:microsoft.com/office/officeart/2005/8/layout/hierarchy3"/>
    <dgm:cxn modelId="{05510630-17C6-4485-BB4E-A595833D0F58}" type="presParOf" srcId="{0F44EC64-96F9-47DC-A941-DBE8AC6D3F37}" destId="{132A3D58-44DD-44B3-815C-FF6C2ADD0F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ЦЕЛЬ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/>
      <dgm:spPr/>
      <dgm:t>
        <a:bodyPr/>
        <a:lstStyle/>
        <a:p>
          <a:pPr algn="just" rtl="0"/>
          <a:r>
            <a:rPr lang="ru-RU" b="0" dirty="0" smtClean="0">
              <a:latin typeface="Calibri" pitchFamily="34" charset="0"/>
            </a:rPr>
            <a:t>Содействовать появлению </a:t>
          </a:r>
          <a:r>
            <a:rPr lang="ru-RU" b="1" dirty="0" smtClean="0">
              <a:solidFill>
                <a:srgbClr val="C00000"/>
              </a:solidFill>
              <a:latin typeface="Calibri" pitchFamily="34" charset="0"/>
            </a:rPr>
            <a:t>профильного образования </a:t>
          </a:r>
          <a:r>
            <a:rPr lang="ru-RU" b="0" dirty="0" smtClean="0">
              <a:latin typeface="Calibri" pitchFamily="34" charset="0"/>
            </a:rPr>
            <a:t>для административно-хозяйственных специалистов на базе государственных ВУЗов.</a:t>
          </a:r>
          <a:endParaRPr lang="ru-RU" b="0" dirty="0"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38078" custScaleY="24618" custLinFactNeighborX="443" custLinFactNeighborY="-56214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13829" custScaleY="82124" custLinFactNeighborX="-8962" custLinFactNeighborY="-7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746B80-1152-4CB6-8B26-6FF57F463506}" type="presOf" srcId="{E30D79D8-8134-4ED6-922F-2699ECFB68B7}" destId="{2DD41A58-258E-4A1E-8475-C5B9E89C54EB}" srcOrd="0" destOrd="0" presId="urn:microsoft.com/office/officeart/2005/8/layout/hierarchy3"/>
    <dgm:cxn modelId="{350E91A2-574A-4B51-A44B-CA0ACDDBB9E2}" type="presOf" srcId="{5CF9E6C2-82AE-473D-9E95-CAACAA08666E}" destId="{B837B1B8-8784-404D-9978-DEA84AE9606C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CCFCD492-4FBC-4F41-BF74-B0C68757D3D8}" type="presOf" srcId="{6A6D5FC6-1351-4C24-81A0-6AA26AD724D6}" destId="{5E83DDD1-AC38-43EC-AE9A-619E47220FD9}" srcOrd="0" destOrd="0" presId="urn:microsoft.com/office/officeart/2005/8/layout/hierarchy3"/>
    <dgm:cxn modelId="{B6EABAA0-6912-4DA8-A66A-15378604F530}" type="presOf" srcId="{D2B21991-8426-4910-B139-ABA6E27135FA}" destId="{1DD0039E-8AA3-4484-99DD-6DA003344BAC}" srcOrd="0" destOrd="0" presId="urn:microsoft.com/office/officeart/2005/8/layout/hierarchy3"/>
    <dgm:cxn modelId="{F3BD1C1E-C509-44F9-A922-DFAD7CC65FE6}" type="presOf" srcId="{5CF9E6C2-82AE-473D-9E95-CAACAA08666E}" destId="{BEDB1D3F-E62A-49F9-885D-05264077630D}" srcOrd="1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E9A999AC-2D4B-4B34-AD69-CD20C887B85F}" type="presParOf" srcId="{2DD41A58-258E-4A1E-8475-C5B9E89C54EB}" destId="{FFA1F6F5-57BE-4C90-BECF-E662098CC7B7}" srcOrd="0" destOrd="0" presId="urn:microsoft.com/office/officeart/2005/8/layout/hierarchy3"/>
    <dgm:cxn modelId="{F52C5C2E-859A-4651-A206-4B3BCC3B2245}" type="presParOf" srcId="{FFA1F6F5-57BE-4C90-BECF-E662098CC7B7}" destId="{14D06B35-0AAA-4197-8954-7F45F6DDAE59}" srcOrd="0" destOrd="0" presId="urn:microsoft.com/office/officeart/2005/8/layout/hierarchy3"/>
    <dgm:cxn modelId="{45A62739-9AE0-4262-93A8-A62965AFFA1D}" type="presParOf" srcId="{14D06B35-0AAA-4197-8954-7F45F6DDAE59}" destId="{B837B1B8-8784-404D-9978-DEA84AE9606C}" srcOrd="0" destOrd="0" presId="urn:microsoft.com/office/officeart/2005/8/layout/hierarchy3"/>
    <dgm:cxn modelId="{26EA2668-0D67-4119-BCA3-339E75073451}" type="presParOf" srcId="{14D06B35-0AAA-4197-8954-7F45F6DDAE59}" destId="{BEDB1D3F-E62A-49F9-885D-05264077630D}" srcOrd="1" destOrd="0" presId="urn:microsoft.com/office/officeart/2005/8/layout/hierarchy3"/>
    <dgm:cxn modelId="{09301F59-44F6-4180-AF0D-7D8D94671750}" type="presParOf" srcId="{FFA1F6F5-57BE-4C90-BECF-E662098CC7B7}" destId="{671DFC54-BEFB-4617-9910-6444407F3A31}" srcOrd="1" destOrd="0" presId="urn:microsoft.com/office/officeart/2005/8/layout/hierarchy3"/>
    <dgm:cxn modelId="{22FEBFBF-3112-4F42-89D3-760E956DE4B9}" type="presParOf" srcId="{671DFC54-BEFB-4617-9910-6444407F3A31}" destId="{5E83DDD1-AC38-43EC-AE9A-619E47220FD9}" srcOrd="0" destOrd="0" presId="urn:microsoft.com/office/officeart/2005/8/layout/hierarchy3"/>
    <dgm:cxn modelId="{F50B2074-8E75-478D-B36C-3520A07F66E2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874348-FAEB-4C15-99AE-5545ECF21D6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45373-1CFE-4D83-B528-3487E00E352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ЗАЧЕМ?</a:t>
          </a:r>
          <a:endParaRPr lang="ru-RU" sz="2100" u="sng" dirty="0">
            <a:latin typeface="Calibri" pitchFamily="34" charset="0"/>
          </a:endParaRPr>
        </a:p>
      </dgm:t>
    </dgm:pt>
    <dgm:pt modelId="{06AFC81D-3E2C-4F01-AFB0-4F5B9FB5A654}" type="parTrans" cxnId="{DDAD7E70-9772-4F34-8338-CD4F847F31AF}">
      <dgm:prSet/>
      <dgm:spPr/>
      <dgm:t>
        <a:bodyPr/>
        <a:lstStyle/>
        <a:p>
          <a:endParaRPr lang="ru-RU"/>
        </a:p>
      </dgm:t>
    </dgm:pt>
    <dgm:pt modelId="{36C3C589-787F-4D38-AD8A-B310184B978D}" type="sibTrans" cxnId="{DDAD7E70-9772-4F34-8338-CD4F847F31AF}">
      <dgm:prSet/>
      <dgm:spPr/>
      <dgm:t>
        <a:bodyPr/>
        <a:lstStyle/>
        <a:p>
          <a:endParaRPr lang="ru-RU"/>
        </a:p>
      </dgm:t>
    </dgm:pt>
    <dgm:pt modelId="{31CE4AE8-83C6-48D9-B6BE-C7628CCE4D1E}">
      <dgm:prSet/>
      <dgm:spPr/>
      <dgm:t>
        <a:bodyPr/>
        <a:lstStyle/>
        <a:p>
          <a:pPr algn="just" rtl="0"/>
          <a:r>
            <a:rPr lang="ru-RU" b="1" dirty="0" smtClean="0">
              <a:solidFill>
                <a:srgbClr val="C00000"/>
              </a:solidFill>
              <a:latin typeface="Calibri" pitchFamily="34" charset="0"/>
            </a:rPr>
            <a:t>Оптимизация бюджета </a:t>
          </a:r>
          <a:r>
            <a:rPr lang="ru-RU" b="0" dirty="0" smtClean="0">
              <a:latin typeface="Calibri" pitchFamily="34" charset="0"/>
            </a:rPr>
            <a:t>на административно-хозяйственные нужды влечет за собой повышение рентабельности российского бизнеса.</a:t>
          </a:r>
          <a:endParaRPr lang="ru-RU" b="0" dirty="0">
            <a:latin typeface="Calibri" pitchFamily="34" charset="0"/>
          </a:endParaRPr>
        </a:p>
      </dgm:t>
    </dgm:pt>
    <dgm:pt modelId="{0590583E-6A54-46C8-A032-7545E4FB2307}" type="parTrans" cxnId="{D17ACE5B-7D81-4CE1-849C-A27563667A87}">
      <dgm:prSet/>
      <dgm:spPr/>
      <dgm:t>
        <a:bodyPr/>
        <a:lstStyle/>
        <a:p>
          <a:endParaRPr lang="ru-RU"/>
        </a:p>
      </dgm:t>
    </dgm:pt>
    <dgm:pt modelId="{723CB8C8-8970-4DCC-AC2B-3EFF646C5ECB}" type="sibTrans" cxnId="{D17ACE5B-7D81-4CE1-849C-A27563667A87}">
      <dgm:prSet/>
      <dgm:spPr/>
      <dgm:t>
        <a:bodyPr/>
        <a:lstStyle/>
        <a:p>
          <a:endParaRPr lang="ru-RU"/>
        </a:p>
      </dgm:t>
    </dgm:pt>
    <dgm:pt modelId="{824C783C-FAB0-4A81-9108-F72A6DA46627}">
      <dgm:prSet/>
      <dgm:spPr/>
      <dgm:t>
        <a:bodyPr/>
        <a:lstStyle/>
        <a:p>
          <a:pPr algn="just" rtl="0"/>
          <a:r>
            <a:rPr lang="ru-RU" dirty="0" smtClean="0">
              <a:latin typeface="Calibri" pitchFamily="34" charset="0"/>
            </a:rPr>
            <a:t>Специалисты, прошедшие профильную подготовку </a:t>
          </a:r>
          <a:r>
            <a:rPr lang="ru-RU" b="1" dirty="0" smtClean="0">
              <a:solidFill>
                <a:srgbClr val="C00000"/>
              </a:solidFill>
              <a:latin typeface="Calibri" pitchFamily="34" charset="0"/>
            </a:rPr>
            <a:t>минимизируют штрафные санкции </a:t>
          </a:r>
          <a:r>
            <a:rPr lang="ru-RU" dirty="0" smtClean="0">
              <a:latin typeface="Calibri" pitchFamily="34" charset="0"/>
            </a:rPr>
            <a:t>от контролирующих органов, а также </a:t>
          </a:r>
          <a:r>
            <a:rPr lang="ru-RU" b="1" dirty="0" smtClean="0">
              <a:solidFill>
                <a:srgbClr val="C00000"/>
              </a:solidFill>
              <a:latin typeface="Calibri" pitchFamily="34" charset="0"/>
            </a:rPr>
            <a:t>снижают риски </a:t>
          </a:r>
          <a:r>
            <a:rPr lang="ru-RU" dirty="0" smtClean="0">
              <a:latin typeface="Calibri" pitchFamily="34" charset="0"/>
            </a:rPr>
            <a:t>форс-мажорных </a:t>
          </a:r>
          <a:r>
            <a:rPr lang="ru-RU" dirty="0" smtClean="0">
              <a:latin typeface="Calibri" pitchFamily="34" charset="0"/>
            </a:rPr>
            <a:t>ситуаций,  умеют выстраивать бизнес процессы с максимальной эффективностью, повышают внутренний сервис для сотрудников и компании</a:t>
          </a:r>
          <a:r>
            <a:rPr lang="ru-RU" smtClean="0">
              <a:latin typeface="Calibri" pitchFamily="34" charset="0"/>
            </a:rPr>
            <a:t>, снижают риски финансовых потерь.</a:t>
          </a:r>
          <a:endParaRPr lang="ru-RU" dirty="0">
            <a:latin typeface="Calibri" pitchFamily="34" charset="0"/>
          </a:endParaRPr>
        </a:p>
      </dgm:t>
    </dgm:pt>
    <dgm:pt modelId="{4D1B3EF2-2D42-4576-897F-173B9E1E55D2}" type="parTrans" cxnId="{9633D247-CB0B-4EAD-A721-8AD79E9FE507}">
      <dgm:prSet/>
      <dgm:spPr/>
      <dgm:t>
        <a:bodyPr/>
        <a:lstStyle/>
        <a:p>
          <a:endParaRPr lang="ru-RU"/>
        </a:p>
      </dgm:t>
    </dgm:pt>
    <dgm:pt modelId="{95688EF2-7F35-4406-8928-8620CBAF79A9}" type="sibTrans" cxnId="{9633D247-CB0B-4EAD-A721-8AD79E9FE507}">
      <dgm:prSet/>
      <dgm:spPr/>
      <dgm:t>
        <a:bodyPr/>
        <a:lstStyle/>
        <a:p>
          <a:endParaRPr lang="ru-RU"/>
        </a:p>
      </dgm:t>
    </dgm:pt>
    <dgm:pt modelId="{2C0A60D5-1691-48C8-9860-ECB44BA801E0}" type="pres">
      <dgm:prSet presAssocID="{3B874348-FAEB-4C15-99AE-5545ECF21D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EECD99-0962-4A48-B396-DD28CA4928DF}" type="pres">
      <dgm:prSet presAssocID="{37C45373-1CFE-4D83-B528-3487E00E3527}" presName="root" presStyleCnt="0"/>
      <dgm:spPr/>
    </dgm:pt>
    <dgm:pt modelId="{CDC49A59-01CA-4868-9626-36F0825A6676}" type="pres">
      <dgm:prSet presAssocID="{37C45373-1CFE-4D83-B528-3487E00E3527}" presName="rootComposite" presStyleCnt="0"/>
      <dgm:spPr/>
    </dgm:pt>
    <dgm:pt modelId="{8E957E39-C0EB-4C24-BC26-FA05AEBADB67}" type="pres">
      <dgm:prSet presAssocID="{37C45373-1CFE-4D83-B528-3487E00E3527}" presName="rootText" presStyleLbl="node1" presStyleIdx="0" presStyleCnt="1" custScaleX="77257" custScaleY="48478" custLinFactNeighborX="-3965" custLinFactNeighborY="-26256"/>
      <dgm:spPr/>
      <dgm:t>
        <a:bodyPr/>
        <a:lstStyle/>
        <a:p>
          <a:endParaRPr lang="ru-RU"/>
        </a:p>
      </dgm:t>
    </dgm:pt>
    <dgm:pt modelId="{54217EDD-A9D5-4661-B354-B98A2D82FCCF}" type="pres">
      <dgm:prSet presAssocID="{37C45373-1CFE-4D83-B528-3487E00E35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4EC64-96F9-47DC-A941-DBE8AC6D3F37}" type="pres">
      <dgm:prSet presAssocID="{37C45373-1CFE-4D83-B528-3487E00E3527}" presName="childShape" presStyleCnt="0"/>
      <dgm:spPr/>
    </dgm:pt>
    <dgm:pt modelId="{3E77DECC-7EC3-4861-B1A7-27F0B7DEFB8D}" type="pres">
      <dgm:prSet presAssocID="{0590583E-6A54-46C8-A032-7545E4FB230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7E59DF2-8562-4372-8D50-786D6D14B111}" type="pres">
      <dgm:prSet presAssocID="{31CE4AE8-83C6-48D9-B6BE-C7628CCE4D1E}" presName="childText" presStyleLbl="bgAcc1" presStyleIdx="0" presStyleCnt="2" custScaleX="255678" custScaleY="113114" custLinFactNeighborX="-5103" custLinFactNeighborY="-1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54EBF-B40A-4308-861E-DF22E7AA1316}" type="pres">
      <dgm:prSet presAssocID="{4D1B3EF2-2D42-4576-897F-173B9E1E55D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32A3D58-44DD-44B3-815C-FF6C2ADD0FE5}" type="pres">
      <dgm:prSet presAssocID="{824C783C-FAB0-4A81-9108-F72A6DA46627}" presName="childText" presStyleLbl="bgAcc1" presStyleIdx="1" presStyleCnt="2" custScaleX="254094" custScaleY="273326" custLinFactNeighborX="-1652" custLinFactNeighborY="-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CBF12-D45E-43E1-B46D-6C6FE6D1E467}" type="presOf" srcId="{37C45373-1CFE-4D83-B528-3487E00E3527}" destId="{8E957E39-C0EB-4C24-BC26-FA05AEBADB67}" srcOrd="0" destOrd="0" presId="urn:microsoft.com/office/officeart/2005/8/layout/hierarchy3"/>
    <dgm:cxn modelId="{C25EE104-E61B-4A50-9C1A-C3458E926EAB}" type="presOf" srcId="{37C45373-1CFE-4D83-B528-3487E00E3527}" destId="{54217EDD-A9D5-4661-B354-B98A2D82FCCF}" srcOrd="1" destOrd="0" presId="urn:microsoft.com/office/officeart/2005/8/layout/hierarchy3"/>
    <dgm:cxn modelId="{A21F2A07-48ED-40CD-A80B-860155AD084F}" type="presOf" srcId="{31CE4AE8-83C6-48D9-B6BE-C7628CCE4D1E}" destId="{D7E59DF2-8562-4372-8D50-786D6D14B111}" srcOrd="0" destOrd="0" presId="urn:microsoft.com/office/officeart/2005/8/layout/hierarchy3"/>
    <dgm:cxn modelId="{7E536115-6E43-461D-BD86-2EB7F950F7C8}" type="presOf" srcId="{0590583E-6A54-46C8-A032-7545E4FB2307}" destId="{3E77DECC-7EC3-4861-B1A7-27F0B7DEFB8D}" srcOrd="0" destOrd="0" presId="urn:microsoft.com/office/officeart/2005/8/layout/hierarchy3"/>
    <dgm:cxn modelId="{0C724882-B1DC-4D43-8EA0-7739F9D85657}" type="presOf" srcId="{4D1B3EF2-2D42-4576-897F-173B9E1E55D2}" destId="{62B54EBF-B40A-4308-861E-DF22E7AA1316}" srcOrd="0" destOrd="0" presId="urn:microsoft.com/office/officeart/2005/8/layout/hierarchy3"/>
    <dgm:cxn modelId="{9633D247-CB0B-4EAD-A721-8AD79E9FE507}" srcId="{37C45373-1CFE-4D83-B528-3487E00E3527}" destId="{824C783C-FAB0-4A81-9108-F72A6DA46627}" srcOrd="1" destOrd="0" parTransId="{4D1B3EF2-2D42-4576-897F-173B9E1E55D2}" sibTransId="{95688EF2-7F35-4406-8928-8620CBAF79A9}"/>
    <dgm:cxn modelId="{DDAD7E70-9772-4F34-8338-CD4F847F31AF}" srcId="{3B874348-FAEB-4C15-99AE-5545ECF21D60}" destId="{37C45373-1CFE-4D83-B528-3487E00E3527}" srcOrd="0" destOrd="0" parTransId="{06AFC81D-3E2C-4F01-AFB0-4F5B9FB5A654}" sibTransId="{36C3C589-787F-4D38-AD8A-B310184B978D}"/>
    <dgm:cxn modelId="{FD8CE009-C674-478C-A87B-93E4C8B52A4C}" type="presOf" srcId="{3B874348-FAEB-4C15-99AE-5545ECF21D60}" destId="{2C0A60D5-1691-48C8-9860-ECB44BA801E0}" srcOrd="0" destOrd="0" presId="urn:microsoft.com/office/officeart/2005/8/layout/hierarchy3"/>
    <dgm:cxn modelId="{D17ACE5B-7D81-4CE1-849C-A27563667A87}" srcId="{37C45373-1CFE-4D83-B528-3487E00E3527}" destId="{31CE4AE8-83C6-48D9-B6BE-C7628CCE4D1E}" srcOrd="0" destOrd="0" parTransId="{0590583E-6A54-46C8-A032-7545E4FB2307}" sibTransId="{723CB8C8-8970-4DCC-AC2B-3EFF646C5ECB}"/>
    <dgm:cxn modelId="{59EBD37E-FE31-4B52-8754-C8EFB1C3618D}" type="presOf" srcId="{824C783C-FAB0-4A81-9108-F72A6DA46627}" destId="{132A3D58-44DD-44B3-815C-FF6C2ADD0FE5}" srcOrd="0" destOrd="0" presId="urn:microsoft.com/office/officeart/2005/8/layout/hierarchy3"/>
    <dgm:cxn modelId="{58B884F6-5033-4A05-85B4-834A995BEA9E}" type="presParOf" srcId="{2C0A60D5-1691-48C8-9860-ECB44BA801E0}" destId="{4DEECD99-0962-4A48-B396-DD28CA4928DF}" srcOrd="0" destOrd="0" presId="urn:microsoft.com/office/officeart/2005/8/layout/hierarchy3"/>
    <dgm:cxn modelId="{E2A6C1EC-E2DF-41CF-B014-80896E227222}" type="presParOf" srcId="{4DEECD99-0962-4A48-B396-DD28CA4928DF}" destId="{CDC49A59-01CA-4868-9626-36F0825A6676}" srcOrd="0" destOrd="0" presId="urn:microsoft.com/office/officeart/2005/8/layout/hierarchy3"/>
    <dgm:cxn modelId="{F387F539-E0CD-4601-80D1-85304AACBC0B}" type="presParOf" srcId="{CDC49A59-01CA-4868-9626-36F0825A6676}" destId="{8E957E39-C0EB-4C24-BC26-FA05AEBADB67}" srcOrd="0" destOrd="0" presId="urn:microsoft.com/office/officeart/2005/8/layout/hierarchy3"/>
    <dgm:cxn modelId="{92DC8A83-8E37-464A-AA39-3D42871BA007}" type="presParOf" srcId="{CDC49A59-01CA-4868-9626-36F0825A6676}" destId="{54217EDD-A9D5-4661-B354-B98A2D82FCCF}" srcOrd="1" destOrd="0" presId="urn:microsoft.com/office/officeart/2005/8/layout/hierarchy3"/>
    <dgm:cxn modelId="{077313FF-0C77-4459-9FF2-7BDF17898392}" type="presParOf" srcId="{4DEECD99-0962-4A48-B396-DD28CA4928DF}" destId="{0F44EC64-96F9-47DC-A941-DBE8AC6D3F37}" srcOrd="1" destOrd="0" presId="urn:microsoft.com/office/officeart/2005/8/layout/hierarchy3"/>
    <dgm:cxn modelId="{CD92ABB3-69E0-4FF6-BFE6-47CF9513F3AA}" type="presParOf" srcId="{0F44EC64-96F9-47DC-A941-DBE8AC6D3F37}" destId="{3E77DECC-7EC3-4861-B1A7-27F0B7DEFB8D}" srcOrd="0" destOrd="0" presId="urn:microsoft.com/office/officeart/2005/8/layout/hierarchy3"/>
    <dgm:cxn modelId="{390DE15B-6316-48A9-ABDD-8D2864D7CC86}" type="presParOf" srcId="{0F44EC64-96F9-47DC-A941-DBE8AC6D3F37}" destId="{D7E59DF2-8562-4372-8D50-786D6D14B111}" srcOrd="1" destOrd="0" presId="urn:microsoft.com/office/officeart/2005/8/layout/hierarchy3"/>
    <dgm:cxn modelId="{77820B92-D5CB-4BA9-8BB5-A81D62DE1D47}" type="presParOf" srcId="{0F44EC64-96F9-47DC-A941-DBE8AC6D3F37}" destId="{62B54EBF-B40A-4308-861E-DF22E7AA1316}" srcOrd="2" destOrd="0" presId="urn:microsoft.com/office/officeart/2005/8/layout/hierarchy3"/>
    <dgm:cxn modelId="{6AA35102-D7B8-47DC-A9F9-DD047F6D65B5}" type="presParOf" srcId="{0F44EC64-96F9-47DC-A941-DBE8AC6D3F37}" destId="{132A3D58-44DD-44B3-815C-FF6C2ADD0F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РАЗРАБОТАТЬ ПРОФСТАНДАРТ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 custT="1"/>
      <dgm:spPr/>
      <dgm:t>
        <a:bodyPr/>
        <a:lstStyle/>
        <a:p>
          <a:pPr algn="just" rtl="0"/>
          <a:r>
            <a:rPr lang="ru-RU" sz="1800" b="0" dirty="0" smtClean="0">
              <a:latin typeface="Calibri" pitchFamily="34" charset="0"/>
            </a:rPr>
            <a:t>Разработать </a:t>
          </a:r>
          <a:r>
            <a:rPr lang="ru-RU" sz="1800" b="1" dirty="0" smtClean="0">
              <a:solidFill>
                <a:srgbClr val="C00000"/>
              </a:solidFill>
              <a:latin typeface="Calibri" pitchFamily="34" charset="0"/>
            </a:rPr>
            <a:t>профстандарт </a:t>
          </a:r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по административно-хозяйственной деятельности. 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100887" custScaleY="26512" custLinFactNeighborX="443" custLinFactNeighborY="-81734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10067" custScaleY="39355" custLinFactNeighborX="-229" custLinFactNeighborY="-87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3623C-5043-4035-8FC4-A23A4CD4D556}" type="presOf" srcId="{5CF9E6C2-82AE-473D-9E95-CAACAA08666E}" destId="{B837B1B8-8784-404D-9978-DEA84AE9606C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D772DD5A-2C79-43A4-A2B9-E12097F0CE06}" type="presOf" srcId="{5CF9E6C2-82AE-473D-9E95-CAACAA08666E}" destId="{BEDB1D3F-E62A-49F9-885D-05264077630D}" srcOrd="1" destOrd="0" presId="urn:microsoft.com/office/officeart/2005/8/layout/hierarchy3"/>
    <dgm:cxn modelId="{48B9B5E2-E0C1-4922-8819-4C645845794B}" type="presOf" srcId="{6A6D5FC6-1351-4C24-81A0-6AA26AD724D6}" destId="{5E83DDD1-AC38-43EC-AE9A-619E47220FD9}" srcOrd="0" destOrd="0" presId="urn:microsoft.com/office/officeart/2005/8/layout/hierarchy3"/>
    <dgm:cxn modelId="{2C94231C-3E40-4423-8A02-682D31CED46E}" type="presOf" srcId="{D2B21991-8426-4910-B139-ABA6E27135FA}" destId="{1DD0039E-8AA3-4484-99DD-6DA003344BAC}" srcOrd="0" destOrd="0" presId="urn:microsoft.com/office/officeart/2005/8/layout/hierarchy3"/>
    <dgm:cxn modelId="{EA3BFD9A-0475-47B2-8EB5-3418C2E141E2}" type="presOf" srcId="{E30D79D8-8134-4ED6-922F-2699ECFB68B7}" destId="{2DD41A58-258E-4A1E-8475-C5B9E89C54EB}" srcOrd="0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2C6AEA8A-B382-42C0-BD6F-748F2BA44CC4}" type="presParOf" srcId="{2DD41A58-258E-4A1E-8475-C5B9E89C54EB}" destId="{FFA1F6F5-57BE-4C90-BECF-E662098CC7B7}" srcOrd="0" destOrd="0" presId="urn:microsoft.com/office/officeart/2005/8/layout/hierarchy3"/>
    <dgm:cxn modelId="{49DABDD3-BB92-4B94-9CEF-2A321F4BB246}" type="presParOf" srcId="{FFA1F6F5-57BE-4C90-BECF-E662098CC7B7}" destId="{14D06B35-0AAA-4197-8954-7F45F6DDAE59}" srcOrd="0" destOrd="0" presId="urn:microsoft.com/office/officeart/2005/8/layout/hierarchy3"/>
    <dgm:cxn modelId="{3527CC14-4AEE-4059-B763-6D795C00581E}" type="presParOf" srcId="{14D06B35-0AAA-4197-8954-7F45F6DDAE59}" destId="{B837B1B8-8784-404D-9978-DEA84AE9606C}" srcOrd="0" destOrd="0" presId="urn:microsoft.com/office/officeart/2005/8/layout/hierarchy3"/>
    <dgm:cxn modelId="{77202F1C-163E-4AC4-9F7B-257C459FA8A3}" type="presParOf" srcId="{14D06B35-0AAA-4197-8954-7F45F6DDAE59}" destId="{BEDB1D3F-E62A-49F9-885D-05264077630D}" srcOrd="1" destOrd="0" presId="urn:microsoft.com/office/officeart/2005/8/layout/hierarchy3"/>
    <dgm:cxn modelId="{F03B2B9C-BB5D-4BA9-B056-66F7243C5E1E}" type="presParOf" srcId="{FFA1F6F5-57BE-4C90-BECF-E662098CC7B7}" destId="{671DFC54-BEFB-4617-9910-6444407F3A31}" srcOrd="1" destOrd="0" presId="urn:microsoft.com/office/officeart/2005/8/layout/hierarchy3"/>
    <dgm:cxn modelId="{999F4138-1B7C-4107-A155-FD4033585C2C}" type="presParOf" srcId="{671DFC54-BEFB-4617-9910-6444407F3A31}" destId="{5E83DDD1-AC38-43EC-AE9A-619E47220FD9}" srcOrd="0" destOrd="0" presId="urn:microsoft.com/office/officeart/2005/8/layout/hierarchy3"/>
    <dgm:cxn modelId="{738BE4D0-A8CA-4DD4-B17D-D691C2DFBB38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РАЗРАБОТАТЬ ПРОЕКТ ФГОС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 custT="1"/>
      <dgm:spPr/>
      <dgm:t>
        <a:bodyPr/>
        <a:lstStyle/>
        <a:p>
          <a:pPr algn="just" rtl="0"/>
          <a:r>
            <a:rPr lang="ru-RU" sz="1800" b="0" dirty="0" smtClean="0">
              <a:latin typeface="Calibri" pitchFamily="34" charset="0"/>
            </a:rPr>
            <a:t>Разработать </a:t>
          </a:r>
          <a:r>
            <a:rPr lang="ru-RU" sz="1800" b="1" dirty="0" smtClean="0">
              <a:solidFill>
                <a:srgbClr val="C00000"/>
              </a:solidFill>
              <a:latin typeface="Calibri" pitchFamily="34" charset="0"/>
            </a:rPr>
            <a:t>проект ФГОС </a:t>
          </a:r>
          <a:r>
            <a:rPr lang="ru-RU" sz="1800" b="0" dirty="0" smtClean="0">
              <a:latin typeface="Calibri" pitchFamily="34" charset="0"/>
            </a:rPr>
            <a:t>по направлению подготовки магистров. Разрабатывает ВУЗ на основе  утвержденного профстандарта.</a:t>
          </a:r>
          <a:endParaRPr lang="ru-RU" sz="1800" b="0" dirty="0"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83741" custScaleY="27406" custLinFactNeighborX="2971" custLinFactNeighborY="-80638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21864" custScaleY="57347" custLinFactNeighborX="309" custLinFactNeighborY="83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25C48-CB35-4B1E-9807-76EA48D98788}" type="presOf" srcId="{E30D79D8-8134-4ED6-922F-2699ECFB68B7}" destId="{2DD41A58-258E-4A1E-8475-C5B9E89C54EB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B108BA2B-30F0-4567-98D0-4F64BD6E4BC2}" type="presOf" srcId="{5CF9E6C2-82AE-473D-9E95-CAACAA08666E}" destId="{BEDB1D3F-E62A-49F9-885D-05264077630D}" srcOrd="1" destOrd="0" presId="urn:microsoft.com/office/officeart/2005/8/layout/hierarchy3"/>
    <dgm:cxn modelId="{C4BF2CF5-615C-48AB-BBC1-D2B7DB8E3DE9}" type="presOf" srcId="{6A6D5FC6-1351-4C24-81A0-6AA26AD724D6}" destId="{5E83DDD1-AC38-43EC-AE9A-619E47220FD9}" srcOrd="0" destOrd="0" presId="urn:microsoft.com/office/officeart/2005/8/layout/hierarchy3"/>
    <dgm:cxn modelId="{39FA609F-D054-4A58-8137-63B810CBC7B9}" type="presOf" srcId="{5CF9E6C2-82AE-473D-9E95-CAACAA08666E}" destId="{B837B1B8-8784-404D-9978-DEA84AE9606C}" srcOrd="0" destOrd="0" presId="urn:microsoft.com/office/officeart/2005/8/layout/hierarchy3"/>
    <dgm:cxn modelId="{85CC23F0-4475-45A3-9394-69A97B3A0127}" type="presOf" srcId="{D2B21991-8426-4910-B139-ABA6E27135FA}" destId="{1DD0039E-8AA3-4484-99DD-6DA003344BAC}" srcOrd="0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D77B0A9D-CF4F-4E21-B91C-1A5A45B00A1A}" type="presParOf" srcId="{2DD41A58-258E-4A1E-8475-C5B9E89C54EB}" destId="{FFA1F6F5-57BE-4C90-BECF-E662098CC7B7}" srcOrd="0" destOrd="0" presId="urn:microsoft.com/office/officeart/2005/8/layout/hierarchy3"/>
    <dgm:cxn modelId="{5B7C04C4-1239-4B4E-BC51-B84272FFA30E}" type="presParOf" srcId="{FFA1F6F5-57BE-4C90-BECF-E662098CC7B7}" destId="{14D06B35-0AAA-4197-8954-7F45F6DDAE59}" srcOrd="0" destOrd="0" presId="urn:microsoft.com/office/officeart/2005/8/layout/hierarchy3"/>
    <dgm:cxn modelId="{DD8BADF3-B9D6-4663-8E73-6E18D034BB0A}" type="presParOf" srcId="{14D06B35-0AAA-4197-8954-7F45F6DDAE59}" destId="{B837B1B8-8784-404D-9978-DEA84AE9606C}" srcOrd="0" destOrd="0" presId="urn:microsoft.com/office/officeart/2005/8/layout/hierarchy3"/>
    <dgm:cxn modelId="{FD3EB0DB-5B9C-4D31-8703-E46071D1B6BF}" type="presParOf" srcId="{14D06B35-0AAA-4197-8954-7F45F6DDAE59}" destId="{BEDB1D3F-E62A-49F9-885D-05264077630D}" srcOrd="1" destOrd="0" presId="urn:microsoft.com/office/officeart/2005/8/layout/hierarchy3"/>
    <dgm:cxn modelId="{C9D63E58-BD72-4BD9-9783-9BA2D2F4F99D}" type="presParOf" srcId="{FFA1F6F5-57BE-4C90-BECF-E662098CC7B7}" destId="{671DFC54-BEFB-4617-9910-6444407F3A31}" srcOrd="1" destOrd="0" presId="urn:microsoft.com/office/officeart/2005/8/layout/hierarchy3"/>
    <dgm:cxn modelId="{0886505E-D303-4A2C-A67F-9CABB0708891}" type="presParOf" srcId="{671DFC54-BEFB-4617-9910-6444407F3A31}" destId="{5E83DDD1-AC38-43EC-AE9A-619E47220FD9}" srcOrd="0" destOrd="0" presId="urn:microsoft.com/office/officeart/2005/8/layout/hierarchy3"/>
    <dgm:cxn modelId="{058D4A3A-3C4F-46EA-BA0D-2F6034A3DDE3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94A390-82E7-415A-B831-F0042BC767CE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B9C6CCD-6BF0-439D-A774-2304077899A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700" dirty="0" smtClean="0">
              <a:latin typeface="Calibri" pitchFamily="34" charset="0"/>
              <a:cs typeface="Calibri" pitchFamily="34" charset="0"/>
            </a:rPr>
            <a:t>Членские взносы </a:t>
          </a:r>
          <a:endParaRPr lang="ru-RU" sz="2700" dirty="0">
            <a:latin typeface="Calibri" pitchFamily="34" charset="0"/>
            <a:cs typeface="Calibri" pitchFamily="34" charset="0"/>
          </a:endParaRPr>
        </a:p>
      </dgm:t>
    </dgm:pt>
    <dgm:pt modelId="{3E7FEA97-7C29-4105-8E88-1E71552C6DB9}" type="parTrans" cxnId="{A5601CEB-5E1B-41AF-BBE0-34518C32D7B9}">
      <dgm:prSet/>
      <dgm:spPr/>
      <dgm:t>
        <a:bodyPr/>
        <a:lstStyle/>
        <a:p>
          <a:endParaRPr lang="ru-RU"/>
        </a:p>
      </dgm:t>
    </dgm:pt>
    <dgm:pt modelId="{54E73E7D-AB4E-4672-8FEA-48C44C0519D4}" type="sibTrans" cxnId="{A5601CEB-5E1B-41AF-BBE0-34518C32D7B9}">
      <dgm:prSet/>
      <dgm:spPr/>
      <dgm:t>
        <a:bodyPr/>
        <a:lstStyle/>
        <a:p>
          <a:endParaRPr lang="ru-RU"/>
        </a:p>
      </dgm:t>
    </dgm:pt>
    <dgm:pt modelId="{6AEF8FF7-7F43-4E25-9A77-908AE764CBD3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Calibri" pitchFamily="34" charset="0"/>
              <a:cs typeface="Calibri" pitchFamily="34" charset="0"/>
            </a:rPr>
            <a:t>Целевые взносы 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7FBB806D-2057-4047-BE15-C55E9BB2DADF}" type="parTrans" cxnId="{707C3564-12A7-4EDA-9CC8-61A05D6EA7DB}">
      <dgm:prSet/>
      <dgm:spPr/>
      <dgm:t>
        <a:bodyPr/>
        <a:lstStyle/>
        <a:p>
          <a:endParaRPr lang="ru-RU"/>
        </a:p>
      </dgm:t>
    </dgm:pt>
    <dgm:pt modelId="{80CE16D4-D77A-4BDE-82F4-75ABD88D04F7}" type="sibTrans" cxnId="{707C3564-12A7-4EDA-9CC8-61A05D6EA7DB}">
      <dgm:prSet/>
      <dgm:spPr/>
      <dgm:t>
        <a:bodyPr/>
        <a:lstStyle/>
        <a:p>
          <a:endParaRPr lang="ru-RU"/>
        </a:p>
      </dgm:t>
    </dgm:pt>
    <dgm:pt modelId="{15B0BB92-E76A-4002-BB0F-1CB5951EC53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700" dirty="0" smtClean="0">
              <a:latin typeface="Calibri" pitchFamily="34" charset="0"/>
              <a:cs typeface="Calibri" pitchFamily="34" charset="0"/>
            </a:rPr>
            <a:t>Вступительный взнос </a:t>
          </a:r>
          <a:endParaRPr lang="ru-RU" sz="2700" dirty="0">
            <a:latin typeface="Calibri" pitchFamily="34" charset="0"/>
            <a:cs typeface="Calibri" pitchFamily="34" charset="0"/>
          </a:endParaRPr>
        </a:p>
      </dgm:t>
    </dgm:pt>
    <dgm:pt modelId="{0AF222E7-96DA-417F-BF42-AB520AC634C3}" type="parTrans" cxnId="{A146163C-832D-4F8D-B0EF-054A99DFEBC3}">
      <dgm:prSet/>
      <dgm:spPr/>
      <dgm:t>
        <a:bodyPr/>
        <a:lstStyle/>
        <a:p>
          <a:endParaRPr lang="ru-RU"/>
        </a:p>
      </dgm:t>
    </dgm:pt>
    <dgm:pt modelId="{C6A79DEC-821D-48C3-8A5A-A41DD55E4C11}" type="sibTrans" cxnId="{A146163C-832D-4F8D-B0EF-054A99DFEBC3}">
      <dgm:prSet/>
      <dgm:spPr/>
      <dgm:t>
        <a:bodyPr/>
        <a:lstStyle/>
        <a:p>
          <a:endParaRPr lang="ru-RU"/>
        </a:p>
      </dgm:t>
    </dgm:pt>
    <dgm:pt modelId="{85A87847-817E-437B-8DFF-596F59BB457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B955A17-2BA9-4227-BB19-7C4F3BDC437E}" type="parTrans" cxnId="{55FB65F0-2783-45CA-8C44-A5CB442A79CB}">
      <dgm:prSet/>
      <dgm:spPr/>
      <dgm:t>
        <a:bodyPr/>
        <a:lstStyle/>
        <a:p>
          <a:endParaRPr lang="ru-RU"/>
        </a:p>
      </dgm:t>
    </dgm:pt>
    <dgm:pt modelId="{034DB6CB-E9A5-4272-8E96-C31A605270BA}" type="sibTrans" cxnId="{55FB65F0-2783-45CA-8C44-A5CB442A79CB}">
      <dgm:prSet/>
      <dgm:spPr/>
      <dgm:t>
        <a:bodyPr/>
        <a:lstStyle/>
        <a:p>
          <a:endParaRPr lang="ru-RU"/>
        </a:p>
      </dgm:t>
    </dgm:pt>
    <dgm:pt modelId="{0E2728ED-100F-419B-9C20-47B6CC0D3005}">
      <dgm:prSet custT="1"/>
      <dgm:spPr/>
      <dgm:t>
        <a:bodyPr/>
        <a:lstStyle/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НЕТ</a:t>
          </a:r>
          <a:endParaRPr lang="ru-RU" sz="4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E62049-D283-4F17-BC9E-E196C7D8CA1A}" type="parTrans" cxnId="{95056C71-5BF1-4D08-8527-EED0475B936B}">
      <dgm:prSet/>
      <dgm:spPr/>
      <dgm:t>
        <a:bodyPr/>
        <a:lstStyle/>
        <a:p>
          <a:endParaRPr lang="ru-RU"/>
        </a:p>
      </dgm:t>
    </dgm:pt>
    <dgm:pt modelId="{874557A0-9815-442F-81B9-1A6FBD17BE61}" type="sibTrans" cxnId="{95056C71-5BF1-4D08-8527-EED0475B936B}">
      <dgm:prSet/>
      <dgm:spPr/>
      <dgm:t>
        <a:bodyPr/>
        <a:lstStyle/>
        <a:p>
          <a:endParaRPr lang="ru-RU"/>
        </a:p>
      </dgm:t>
    </dgm:pt>
    <dgm:pt modelId="{5AF2B5B8-277E-4D04-BC3A-04EA1185562B}">
      <dgm:prSet custT="1"/>
      <dgm:spPr/>
      <dgm:t>
        <a:bodyPr/>
        <a:lstStyle/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НЕТ</a:t>
          </a:r>
          <a:endParaRPr lang="ru-RU" sz="4800" dirty="0">
            <a:solidFill>
              <a:srgbClr val="FF0000"/>
            </a:solidFill>
          </a:endParaRPr>
        </a:p>
      </dgm:t>
    </dgm:pt>
    <dgm:pt modelId="{A40CDD40-0C04-4C41-8C6E-48952A082A1D}" type="parTrans" cxnId="{4E9C6115-05CE-40C9-ADF8-7A4198D606E0}">
      <dgm:prSet/>
      <dgm:spPr/>
      <dgm:t>
        <a:bodyPr/>
        <a:lstStyle/>
        <a:p>
          <a:endParaRPr lang="ru-RU"/>
        </a:p>
      </dgm:t>
    </dgm:pt>
    <dgm:pt modelId="{E13615DF-140F-4E16-9485-B9F8CF7B8B19}" type="sibTrans" cxnId="{4E9C6115-05CE-40C9-ADF8-7A4198D606E0}">
      <dgm:prSet/>
      <dgm:spPr/>
      <dgm:t>
        <a:bodyPr/>
        <a:lstStyle/>
        <a:p>
          <a:endParaRPr lang="ru-RU"/>
        </a:p>
      </dgm:t>
    </dgm:pt>
    <dgm:pt modelId="{F647689F-EFB1-4EC8-B795-83D0636BC4AF}" type="pres">
      <dgm:prSet presAssocID="{C794A390-82E7-415A-B831-F0042BC767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D699F-77C8-479A-8740-33585E8F548F}" type="pres">
      <dgm:prSet presAssocID="{BB9C6CCD-6BF0-439D-A774-2304077899A2}" presName="composite" presStyleCnt="0"/>
      <dgm:spPr/>
    </dgm:pt>
    <dgm:pt modelId="{BA2EC318-9A42-4E0D-8C58-FC1D21B82E07}" type="pres">
      <dgm:prSet presAssocID="{BB9C6CCD-6BF0-439D-A774-2304077899A2}" presName="parTx" presStyleLbl="alignNode1" presStyleIdx="0" presStyleCnt="3" custScaleY="127288" custLinFactNeighborX="-103" custLinFactNeighborY="-1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43E5A-CAAB-4229-B338-3EA15AA7DD10}" type="pres">
      <dgm:prSet presAssocID="{BB9C6CCD-6BF0-439D-A774-2304077899A2}" presName="desTx" presStyleLbl="alignAccFollowNode1" presStyleIdx="0" presStyleCnt="3" custLinFactNeighborX="-103" custLinFactNeighborY="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865B6-2070-4894-A67C-3C9B32776483}" type="pres">
      <dgm:prSet presAssocID="{54E73E7D-AB4E-4672-8FEA-48C44C0519D4}" presName="space" presStyleCnt="0"/>
      <dgm:spPr/>
    </dgm:pt>
    <dgm:pt modelId="{F3A392F5-CDFB-4276-B41F-315F4AF43447}" type="pres">
      <dgm:prSet presAssocID="{6AEF8FF7-7F43-4E25-9A77-908AE764CBD3}" presName="composite" presStyleCnt="0"/>
      <dgm:spPr/>
    </dgm:pt>
    <dgm:pt modelId="{C20B9A72-8E25-4A2A-8199-693374FE63FF}" type="pres">
      <dgm:prSet presAssocID="{6AEF8FF7-7F43-4E25-9A77-908AE764CBD3}" presName="parTx" presStyleLbl="alignNode1" presStyleIdx="1" presStyleCnt="3" custScaleY="129705" custLinFactNeighborX="163" custLinFactNeighborY="-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F3CC4-E37F-4F35-807F-2D66A013A320}" type="pres">
      <dgm:prSet presAssocID="{6AEF8FF7-7F43-4E25-9A77-908AE764CBD3}" presName="desTx" presStyleLbl="alignAccFollowNode1" presStyleIdx="1" presStyleCnt="3" custLinFactNeighborX="163" custLinFactNeighborY="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23CF2-AC04-496A-AAF2-108E4FC4D61F}" type="pres">
      <dgm:prSet presAssocID="{80CE16D4-D77A-4BDE-82F4-75ABD88D04F7}" presName="space" presStyleCnt="0"/>
      <dgm:spPr/>
    </dgm:pt>
    <dgm:pt modelId="{B280A95C-A74C-4D3A-BA4D-34B276A9CBF1}" type="pres">
      <dgm:prSet presAssocID="{15B0BB92-E76A-4002-BB0F-1CB5951EC532}" presName="composite" presStyleCnt="0"/>
      <dgm:spPr/>
    </dgm:pt>
    <dgm:pt modelId="{BAE75732-6037-4E92-8297-83CC40156F69}" type="pres">
      <dgm:prSet presAssocID="{15B0BB92-E76A-4002-BB0F-1CB5951EC532}" presName="parTx" presStyleLbl="alignNode1" presStyleIdx="2" presStyleCnt="3" custScaleY="127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2291A-CAE9-434F-9717-8F41DE4E5EAB}" type="pres">
      <dgm:prSet presAssocID="{15B0BB92-E76A-4002-BB0F-1CB5951EC532}" presName="desTx" presStyleLbl="alignAccFollowNode1" presStyleIdx="2" presStyleCnt="3" custScaleX="97504" custScaleY="97145" custLinFactNeighborX="-194" custLinFactNeighborY="1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BA329-4831-48C2-8AD9-0F4909FE8D14}" type="presOf" srcId="{C794A390-82E7-415A-B831-F0042BC767CE}" destId="{F647689F-EFB1-4EC8-B795-83D0636BC4AF}" srcOrd="0" destOrd="0" presId="urn:microsoft.com/office/officeart/2005/8/layout/hList1"/>
    <dgm:cxn modelId="{5EB9B04B-6AD7-4C81-8333-877C56228AC4}" type="presOf" srcId="{0E2728ED-100F-419B-9C20-47B6CC0D3005}" destId="{C3343E5A-CAAB-4229-B338-3EA15AA7DD10}" srcOrd="0" destOrd="0" presId="urn:microsoft.com/office/officeart/2005/8/layout/hList1"/>
    <dgm:cxn modelId="{95056C71-5BF1-4D08-8527-EED0475B936B}" srcId="{BB9C6CCD-6BF0-439D-A774-2304077899A2}" destId="{0E2728ED-100F-419B-9C20-47B6CC0D3005}" srcOrd="0" destOrd="0" parTransId="{9BE62049-D283-4F17-BC9E-E196C7D8CA1A}" sibTransId="{874557A0-9815-442F-81B9-1A6FBD17BE61}"/>
    <dgm:cxn modelId="{A5601CEB-5E1B-41AF-BBE0-34518C32D7B9}" srcId="{C794A390-82E7-415A-B831-F0042BC767CE}" destId="{BB9C6CCD-6BF0-439D-A774-2304077899A2}" srcOrd="0" destOrd="0" parTransId="{3E7FEA97-7C29-4105-8E88-1E71552C6DB9}" sibTransId="{54E73E7D-AB4E-4672-8FEA-48C44C0519D4}"/>
    <dgm:cxn modelId="{55FB65F0-2783-45CA-8C44-A5CB442A79CB}" srcId="{15B0BB92-E76A-4002-BB0F-1CB5951EC532}" destId="{85A87847-817E-437B-8DFF-596F59BB457E}" srcOrd="0" destOrd="0" parTransId="{DB955A17-2BA9-4227-BB19-7C4F3BDC437E}" sibTransId="{034DB6CB-E9A5-4272-8E96-C31A605270BA}"/>
    <dgm:cxn modelId="{707C3564-12A7-4EDA-9CC8-61A05D6EA7DB}" srcId="{C794A390-82E7-415A-B831-F0042BC767CE}" destId="{6AEF8FF7-7F43-4E25-9A77-908AE764CBD3}" srcOrd="1" destOrd="0" parTransId="{7FBB806D-2057-4047-BE15-C55E9BB2DADF}" sibTransId="{80CE16D4-D77A-4BDE-82F4-75ABD88D04F7}"/>
    <dgm:cxn modelId="{55E38D52-06ED-40A6-A65A-091E9D2E3DE3}" type="presOf" srcId="{85A87847-817E-437B-8DFF-596F59BB457E}" destId="{58C2291A-CAE9-434F-9717-8F41DE4E5EAB}" srcOrd="0" destOrd="0" presId="urn:microsoft.com/office/officeart/2005/8/layout/hList1"/>
    <dgm:cxn modelId="{A4F546F5-6063-4AE5-9811-95385857C513}" type="presOf" srcId="{15B0BB92-E76A-4002-BB0F-1CB5951EC532}" destId="{BAE75732-6037-4E92-8297-83CC40156F69}" srcOrd="0" destOrd="0" presId="urn:microsoft.com/office/officeart/2005/8/layout/hList1"/>
    <dgm:cxn modelId="{A146163C-832D-4F8D-B0EF-054A99DFEBC3}" srcId="{C794A390-82E7-415A-B831-F0042BC767CE}" destId="{15B0BB92-E76A-4002-BB0F-1CB5951EC532}" srcOrd="2" destOrd="0" parTransId="{0AF222E7-96DA-417F-BF42-AB520AC634C3}" sibTransId="{C6A79DEC-821D-48C3-8A5A-A41DD55E4C11}"/>
    <dgm:cxn modelId="{57DAC077-2091-4801-8867-67A19D1EAD9E}" type="presOf" srcId="{5AF2B5B8-277E-4D04-BC3A-04EA1185562B}" destId="{B90F3CC4-E37F-4F35-807F-2D66A013A320}" srcOrd="0" destOrd="0" presId="urn:microsoft.com/office/officeart/2005/8/layout/hList1"/>
    <dgm:cxn modelId="{65DEE6A3-58A4-433D-BCF2-75184BEAFA28}" type="presOf" srcId="{BB9C6CCD-6BF0-439D-A774-2304077899A2}" destId="{BA2EC318-9A42-4E0D-8C58-FC1D21B82E07}" srcOrd="0" destOrd="0" presId="urn:microsoft.com/office/officeart/2005/8/layout/hList1"/>
    <dgm:cxn modelId="{4E9C6115-05CE-40C9-ADF8-7A4198D606E0}" srcId="{6AEF8FF7-7F43-4E25-9A77-908AE764CBD3}" destId="{5AF2B5B8-277E-4D04-BC3A-04EA1185562B}" srcOrd="0" destOrd="0" parTransId="{A40CDD40-0C04-4C41-8C6E-48952A082A1D}" sibTransId="{E13615DF-140F-4E16-9485-B9F8CF7B8B19}"/>
    <dgm:cxn modelId="{F61021A3-12AB-4EB1-ACA5-523AB0A98CC8}" type="presOf" srcId="{6AEF8FF7-7F43-4E25-9A77-908AE764CBD3}" destId="{C20B9A72-8E25-4A2A-8199-693374FE63FF}" srcOrd="0" destOrd="0" presId="urn:microsoft.com/office/officeart/2005/8/layout/hList1"/>
    <dgm:cxn modelId="{DB462574-B70D-4039-B14F-BA4C16095E5B}" type="presParOf" srcId="{F647689F-EFB1-4EC8-B795-83D0636BC4AF}" destId="{B22D699F-77C8-479A-8740-33585E8F548F}" srcOrd="0" destOrd="0" presId="urn:microsoft.com/office/officeart/2005/8/layout/hList1"/>
    <dgm:cxn modelId="{7899A2C6-C6CC-4B1A-8119-D2E9D90CB18D}" type="presParOf" srcId="{B22D699F-77C8-479A-8740-33585E8F548F}" destId="{BA2EC318-9A42-4E0D-8C58-FC1D21B82E07}" srcOrd="0" destOrd="0" presId="urn:microsoft.com/office/officeart/2005/8/layout/hList1"/>
    <dgm:cxn modelId="{2C1DA66D-A15E-4ACF-A466-DE18ED4A4026}" type="presParOf" srcId="{B22D699F-77C8-479A-8740-33585E8F548F}" destId="{C3343E5A-CAAB-4229-B338-3EA15AA7DD10}" srcOrd="1" destOrd="0" presId="urn:microsoft.com/office/officeart/2005/8/layout/hList1"/>
    <dgm:cxn modelId="{6A43A203-FBA8-4569-9DB4-50FFA7196225}" type="presParOf" srcId="{F647689F-EFB1-4EC8-B795-83D0636BC4AF}" destId="{C93865B6-2070-4894-A67C-3C9B32776483}" srcOrd="1" destOrd="0" presId="urn:microsoft.com/office/officeart/2005/8/layout/hList1"/>
    <dgm:cxn modelId="{97A744E2-4335-43DD-9E7B-C1E51D5AEDE9}" type="presParOf" srcId="{F647689F-EFB1-4EC8-B795-83D0636BC4AF}" destId="{F3A392F5-CDFB-4276-B41F-315F4AF43447}" srcOrd="2" destOrd="0" presId="urn:microsoft.com/office/officeart/2005/8/layout/hList1"/>
    <dgm:cxn modelId="{B37087CE-482B-4C4B-86C1-E8CF9D623EB7}" type="presParOf" srcId="{F3A392F5-CDFB-4276-B41F-315F4AF43447}" destId="{C20B9A72-8E25-4A2A-8199-693374FE63FF}" srcOrd="0" destOrd="0" presId="urn:microsoft.com/office/officeart/2005/8/layout/hList1"/>
    <dgm:cxn modelId="{6ADC7ED7-071D-44DC-8F62-0989833DFFC2}" type="presParOf" srcId="{F3A392F5-CDFB-4276-B41F-315F4AF43447}" destId="{B90F3CC4-E37F-4F35-807F-2D66A013A320}" srcOrd="1" destOrd="0" presId="urn:microsoft.com/office/officeart/2005/8/layout/hList1"/>
    <dgm:cxn modelId="{E1F49767-DFAA-4460-A147-22C8D9ECB94F}" type="presParOf" srcId="{F647689F-EFB1-4EC8-B795-83D0636BC4AF}" destId="{A9523CF2-AC04-496A-AAF2-108E4FC4D61F}" srcOrd="3" destOrd="0" presId="urn:microsoft.com/office/officeart/2005/8/layout/hList1"/>
    <dgm:cxn modelId="{7CC66418-D07E-44A3-B012-1A8A45DA5F90}" type="presParOf" srcId="{F647689F-EFB1-4EC8-B795-83D0636BC4AF}" destId="{B280A95C-A74C-4D3A-BA4D-34B276A9CBF1}" srcOrd="4" destOrd="0" presId="urn:microsoft.com/office/officeart/2005/8/layout/hList1"/>
    <dgm:cxn modelId="{25B56514-16FA-435F-AD32-73E45C8BCE52}" type="presParOf" srcId="{B280A95C-A74C-4D3A-BA4D-34B276A9CBF1}" destId="{BAE75732-6037-4E92-8297-83CC40156F69}" srcOrd="0" destOrd="0" presId="urn:microsoft.com/office/officeart/2005/8/layout/hList1"/>
    <dgm:cxn modelId="{101AC4EE-37FE-4810-8A74-D9F66A900CB1}" type="presParOf" srcId="{B280A95C-A74C-4D3A-BA4D-34B276A9CBF1}" destId="{58C2291A-CAE9-434F-9717-8F41DE4E5E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18736" y="116788"/>
          <a:ext cx="2646057" cy="64462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ОПРЕДЕЛЕНИЕ</a:t>
          </a:r>
          <a:endParaRPr lang="ru-RU" sz="2100" u="sng" kern="1200" dirty="0">
            <a:latin typeface="Calibri" pitchFamily="34" charset="0"/>
          </a:endParaRPr>
        </a:p>
      </dsp:txBody>
      <dsp:txXfrm>
        <a:off x="37616" y="135668"/>
        <a:ext cx="2608297" cy="606864"/>
      </dsp:txXfrm>
    </dsp:sp>
    <dsp:sp modelId="{5E83DDD1-AC38-43EC-AE9A-619E47220FD9}">
      <dsp:nvSpPr>
        <dsp:cNvPr id="0" name=""/>
        <dsp:cNvSpPr/>
      </dsp:nvSpPr>
      <dsp:spPr>
        <a:xfrm>
          <a:off x="196269" y="761412"/>
          <a:ext cx="91440" cy="978882"/>
        </a:xfrm>
        <a:custGeom>
          <a:avLst/>
          <a:gdLst/>
          <a:ahLst/>
          <a:cxnLst/>
          <a:rect l="0" t="0" r="0" b="0"/>
          <a:pathLst>
            <a:path>
              <a:moveTo>
                <a:pt x="87072" y="0"/>
              </a:moveTo>
              <a:lnTo>
                <a:pt x="45720" y="978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241989" y="924306"/>
          <a:ext cx="3659924" cy="163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Административно-хозяйственные специалисты 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– это персонал, обеспечивающий бесперебойное функционирование всех подразделений компании, предприятия.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sp:txBody>
      <dsp:txXfrm>
        <a:off x="289788" y="972105"/>
        <a:ext cx="3564326" cy="1536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7E39-C0EB-4C24-BC26-FA05AEBADB67}">
      <dsp:nvSpPr>
        <dsp:cNvPr id="0" name=""/>
        <dsp:cNvSpPr/>
      </dsp:nvSpPr>
      <dsp:spPr>
        <a:xfrm>
          <a:off x="0" y="0"/>
          <a:ext cx="3168787" cy="70509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ИХ ДОЛЖНОСТИ И СФЕРА ВОСТРЕБОВАННОСТИ </a:t>
          </a:r>
          <a:endParaRPr lang="ru-RU" sz="2100" u="sng" kern="1200" dirty="0">
            <a:latin typeface="Calibri" pitchFamily="34" charset="0"/>
          </a:endParaRPr>
        </a:p>
      </dsp:txBody>
      <dsp:txXfrm>
        <a:off x="20652" y="20652"/>
        <a:ext cx="3127483" cy="663791"/>
      </dsp:txXfrm>
    </dsp:sp>
    <dsp:sp modelId="{3E77DECC-7EC3-4861-B1A7-27F0B7DEFB8D}">
      <dsp:nvSpPr>
        <dsp:cNvPr id="0" name=""/>
        <dsp:cNvSpPr/>
      </dsp:nvSpPr>
      <dsp:spPr>
        <a:xfrm>
          <a:off x="316878" y="705095"/>
          <a:ext cx="243206" cy="137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939"/>
              </a:lnTo>
              <a:lnTo>
                <a:pt x="243206" y="1379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9DF2-8562-4372-8D50-786D6D14B111}">
      <dsp:nvSpPr>
        <dsp:cNvPr id="0" name=""/>
        <dsp:cNvSpPr/>
      </dsp:nvSpPr>
      <dsp:spPr>
        <a:xfrm>
          <a:off x="560085" y="792091"/>
          <a:ext cx="3708935" cy="2585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solidFill>
              <a:srgbClr val="C00000"/>
            </a:solidFill>
            <a:latin typeface="Calibri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ДОЛЖНОСТИ: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Административный директор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Директор по общим вопросам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Директор по хозяйственной части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Руководитель АХО, АХЧ, АХС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Административный менеджер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Офис-менеджер и пр.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Calibri" pitchFamily="34" charset="0"/>
          </a:endParaRPr>
        </a:p>
      </dsp:txBody>
      <dsp:txXfrm>
        <a:off x="635823" y="867829"/>
        <a:ext cx="3557459" cy="2434412"/>
      </dsp:txXfrm>
    </dsp:sp>
    <dsp:sp modelId="{62B54EBF-B40A-4308-861E-DF22E7AA1316}">
      <dsp:nvSpPr>
        <dsp:cNvPr id="0" name=""/>
        <dsp:cNvSpPr/>
      </dsp:nvSpPr>
      <dsp:spPr>
        <a:xfrm>
          <a:off x="316878" y="705095"/>
          <a:ext cx="187183" cy="4027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403"/>
              </a:lnTo>
              <a:lnTo>
                <a:pt x="187183" y="40274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3D58-44DD-44B3-815C-FF6C2ADD0FE5}">
      <dsp:nvSpPr>
        <dsp:cNvPr id="0" name=""/>
        <dsp:cNvSpPr/>
      </dsp:nvSpPr>
      <dsp:spPr>
        <a:xfrm>
          <a:off x="504061" y="3703836"/>
          <a:ext cx="3576841" cy="2057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СФЕРА ВОСТРЕБОВАННОСТИ: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- Государственные организации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- Муниципальные организации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- Коммерческие организации с численностью персонала от 50 человек</a:t>
          </a:r>
          <a:endParaRPr lang="ru-RU" sz="1800" b="0" u="sng" kern="1200" dirty="0">
            <a:latin typeface="Calibri" pitchFamily="34" charset="0"/>
          </a:endParaRPr>
        </a:p>
      </dsp:txBody>
      <dsp:txXfrm>
        <a:off x="564318" y="3764093"/>
        <a:ext cx="3456327" cy="1936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19298" y="210617"/>
          <a:ext cx="2511266" cy="6416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ОПРЕДЕЛЕНИЕ</a:t>
          </a:r>
          <a:endParaRPr lang="ru-RU" sz="2100" u="sng" kern="1200" dirty="0">
            <a:latin typeface="Calibri" pitchFamily="34" charset="0"/>
          </a:endParaRPr>
        </a:p>
      </dsp:txBody>
      <dsp:txXfrm>
        <a:off x="38092" y="229411"/>
        <a:ext cx="2473678" cy="604082"/>
      </dsp:txXfrm>
    </dsp:sp>
    <dsp:sp modelId="{5E83DDD1-AC38-43EC-AE9A-619E47220FD9}">
      <dsp:nvSpPr>
        <dsp:cNvPr id="0" name=""/>
        <dsp:cNvSpPr/>
      </dsp:nvSpPr>
      <dsp:spPr>
        <a:xfrm>
          <a:off x="167692" y="852287"/>
          <a:ext cx="91440" cy="985860"/>
        </a:xfrm>
        <a:custGeom>
          <a:avLst/>
          <a:gdLst/>
          <a:ahLst/>
          <a:cxnLst/>
          <a:rect l="0" t="0" r="0" b="0"/>
          <a:pathLst>
            <a:path>
              <a:moveTo>
                <a:pt x="102732" y="0"/>
              </a:moveTo>
              <a:lnTo>
                <a:pt x="45720" y="985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213412" y="1016342"/>
          <a:ext cx="3686013" cy="1643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Ассоциация «Объединение АХП» </a:t>
          </a:r>
          <a:r>
            <a:rPr lang="ru-RU" sz="1800" kern="1200" dirty="0" smtClean="0">
              <a:latin typeface="Calibri" pitchFamily="34" charset="0"/>
            </a:rPr>
            <a:t>- 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это профессиональное сообщество специалистов, деятельностью которых является управление хозяйственной частью компании, предприятия.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sp:txBody>
      <dsp:txXfrm>
        <a:off x="261552" y="1064482"/>
        <a:ext cx="3589733" cy="1547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7E39-C0EB-4C24-BC26-FA05AEBADB67}">
      <dsp:nvSpPr>
        <dsp:cNvPr id="0" name=""/>
        <dsp:cNvSpPr/>
      </dsp:nvSpPr>
      <dsp:spPr>
        <a:xfrm>
          <a:off x="108987" y="0"/>
          <a:ext cx="3860722" cy="7858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ЧЛЕНЫ АХП ОБЪЕДИНЕНИЯ </a:t>
          </a:r>
          <a:endParaRPr lang="ru-RU" sz="2100" u="sng" kern="1200" dirty="0">
            <a:latin typeface="Calibri" pitchFamily="34" charset="0"/>
          </a:endParaRPr>
        </a:p>
      </dsp:txBody>
      <dsp:txXfrm>
        <a:off x="132005" y="23018"/>
        <a:ext cx="3814686" cy="739860"/>
      </dsp:txXfrm>
    </dsp:sp>
    <dsp:sp modelId="{3E77DECC-7EC3-4861-B1A7-27F0B7DEFB8D}">
      <dsp:nvSpPr>
        <dsp:cNvPr id="0" name=""/>
        <dsp:cNvSpPr/>
      </dsp:nvSpPr>
      <dsp:spPr>
        <a:xfrm>
          <a:off x="495059" y="785896"/>
          <a:ext cx="323685" cy="101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345"/>
              </a:lnTo>
              <a:lnTo>
                <a:pt x="323685" y="1016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9DF2-8562-4372-8D50-786D6D14B111}">
      <dsp:nvSpPr>
        <dsp:cNvPr id="0" name=""/>
        <dsp:cNvSpPr/>
      </dsp:nvSpPr>
      <dsp:spPr>
        <a:xfrm>
          <a:off x="818744" y="865839"/>
          <a:ext cx="3344549" cy="1872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ФИЗИЧЕСКИЕ ЛИЦА: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граждане, профессиональной деятельностью которых является административно-хозяйственное управление офисом, предприятием.</a:t>
          </a:r>
          <a:endParaRPr lang="ru-RU" sz="1800" b="0" u="sng" kern="1200" dirty="0" smtClean="0">
            <a:latin typeface="Calibri" pitchFamily="34" charset="0"/>
          </a:endParaRPr>
        </a:p>
      </dsp:txBody>
      <dsp:txXfrm>
        <a:off x="873597" y="920692"/>
        <a:ext cx="3234843" cy="1763098"/>
      </dsp:txXfrm>
    </dsp:sp>
    <dsp:sp modelId="{62B54EBF-B40A-4308-861E-DF22E7AA1316}">
      <dsp:nvSpPr>
        <dsp:cNvPr id="0" name=""/>
        <dsp:cNvSpPr/>
      </dsp:nvSpPr>
      <dsp:spPr>
        <a:xfrm>
          <a:off x="495059" y="785896"/>
          <a:ext cx="368828" cy="364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482"/>
              </a:lnTo>
              <a:lnTo>
                <a:pt x="368828" y="3642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3D58-44DD-44B3-815C-FF6C2ADD0FE5}">
      <dsp:nvSpPr>
        <dsp:cNvPr id="0" name=""/>
        <dsp:cNvSpPr/>
      </dsp:nvSpPr>
      <dsp:spPr>
        <a:xfrm>
          <a:off x="863887" y="3062622"/>
          <a:ext cx="3225432" cy="2731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latin typeface="Calibri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ЮРИДИЧЕСКИЕ ЛИЦА: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компании – поставщики товаров и услуг по административно-хозяйственной деятельности. В Ассоциацию принимается по одной компании от отрасли.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kern="1200" dirty="0" smtClean="0">
            <a:latin typeface="Calibri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>
            <a:latin typeface="Calibri" pitchFamily="34" charset="0"/>
          </a:endParaRPr>
        </a:p>
      </dsp:txBody>
      <dsp:txXfrm>
        <a:off x="943890" y="3142625"/>
        <a:ext cx="3065426" cy="2571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46251" y="113644"/>
          <a:ext cx="1595848" cy="5158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ЦЕЛЬ</a:t>
          </a:r>
          <a:endParaRPr lang="ru-RU" sz="2100" u="sng" kern="1200" dirty="0">
            <a:latin typeface="Calibri" pitchFamily="34" charset="0"/>
          </a:endParaRPr>
        </a:p>
      </dsp:txBody>
      <dsp:txXfrm>
        <a:off x="61360" y="128753"/>
        <a:ext cx="1565630" cy="485652"/>
      </dsp:txXfrm>
    </dsp:sp>
    <dsp:sp modelId="{5E83DDD1-AC38-43EC-AE9A-619E47220FD9}">
      <dsp:nvSpPr>
        <dsp:cNvPr id="0" name=""/>
        <dsp:cNvSpPr/>
      </dsp:nvSpPr>
      <dsp:spPr>
        <a:xfrm>
          <a:off x="46377" y="629515"/>
          <a:ext cx="159459" cy="1030315"/>
        </a:xfrm>
        <a:custGeom>
          <a:avLst/>
          <a:gdLst/>
          <a:ahLst/>
          <a:cxnLst/>
          <a:rect l="0" t="0" r="0" b="0"/>
          <a:pathLst>
            <a:path>
              <a:moveTo>
                <a:pt x="159459" y="0"/>
              </a:moveTo>
              <a:lnTo>
                <a:pt x="0" y="1030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46377" y="799376"/>
          <a:ext cx="3816458" cy="172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Calibri" pitchFamily="34" charset="0"/>
            </a:rPr>
            <a:t>Содействовать появлению </a:t>
          </a:r>
          <a:r>
            <a:rPr lang="ru-RU" sz="2000" b="1" kern="1200" dirty="0" smtClean="0">
              <a:solidFill>
                <a:srgbClr val="C00000"/>
              </a:solidFill>
              <a:latin typeface="Calibri" pitchFamily="34" charset="0"/>
            </a:rPr>
            <a:t>профильного образования </a:t>
          </a:r>
          <a:r>
            <a:rPr lang="ru-RU" sz="2000" b="0" kern="1200" dirty="0" smtClean="0">
              <a:latin typeface="Calibri" pitchFamily="34" charset="0"/>
            </a:rPr>
            <a:t>для административно-хозяйственных специалистов на базе государственных ВУЗов.</a:t>
          </a:r>
          <a:endParaRPr lang="ru-RU" sz="2000" b="0" kern="1200" dirty="0">
            <a:latin typeface="Calibri" pitchFamily="34" charset="0"/>
          </a:endParaRPr>
        </a:p>
      </dsp:txBody>
      <dsp:txXfrm>
        <a:off x="96781" y="849780"/>
        <a:ext cx="3715650" cy="1620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7E39-C0EB-4C24-BC26-FA05AEBADB67}">
      <dsp:nvSpPr>
        <dsp:cNvPr id="0" name=""/>
        <dsp:cNvSpPr/>
      </dsp:nvSpPr>
      <dsp:spPr>
        <a:xfrm>
          <a:off x="0" y="158318"/>
          <a:ext cx="1523774" cy="4780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ЗАЧЕМ?</a:t>
          </a:r>
          <a:endParaRPr lang="ru-RU" sz="2100" u="sng" kern="1200" dirty="0">
            <a:latin typeface="Calibri" pitchFamily="34" charset="0"/>
          </a:endParaRPr>
        </a:p>
      </dsp:txBody>
      <dsp:txXfrm>
        <a:off x="14002" y="172320"/>
        <a:ext cx="1495770" cy="450072"/>
      </dsp:txXfrm>
    </dsp:sp>
    <dsp:sp modelId="{3E77DECC-7EC3-4861-B1A7-27F0B7DEFB8D}">
      <dsp:nvSpPr>
        <dsp:cNvPr id="0" name=""/>
        <dsp:cNvSpPr/>
      </dsp:nvSpPr>
      <dsp:spPr>
        <a:xfrm>
          <a:off x="106657" y="636395"/>
          <a:ext cx="91440" cy="909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9329"/>
              </a:lnTo>
              <a:lnTo>
                <a:pt x="119760" y="909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9DF2-8562-4372-8D50-786D6D14B111}">
      <dsp:nvSpPr>
        <dsp:cNvPr id="0" name=""/>
        <dsp:cNvSpPr/>
      </dsp:nvSpPr>
      <dsp:spPr>
        <a:xfrm>
          <a:off x="226417" y="987975"/>
          <a:ext cx="4034281" cy="1115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  <a:latin typeface="Calibri" pitchFamily="34" charset="0"/>
            </a:rPr>
            <a:t>Оптимизация бюджета </a:t>
          </a:r>
          <a:r>
            <a:rPr lang="ru-RU" sz="1700" b="0" kern="1200" dirty="0" smtClean="0">
              <a:latin typeface="Calibri" pitchFamily="34" charset="0"/>
            </a:rPr>
            <a:t>на административно-хозяйственные нужды влечет за собой повышение рентабельности российского бизнеса.</a:t>
          </a:r>
          <a:endParaRPr lang="ru-RU" sz="1700" b="0" kern="1200" dirty="0">
            <a:latin typeface="Calibri" pitchFamily="34" charset="0"/>
          </a:endParaRPr>
        </a:p>
      </dsp:txBody>
      <dsp:txXfrm>
        <a:off x="259089" y="1020647"/>
        <a:ext cx="3968937" cy="1050155"/>
      </dsp:txXfrm>
    </dsp:sp>
    <dsp:sp modelId="{62B54EBF-B40A-4308-861E-DF22E7AA1316}">
      <dsp:nvSpPr>
        <dsp:cNvPr id="0" name=""/>
        <dsp:cNvSpPr/>
      </dsp:nvSpPr>
      <dsp:spPr>
        <a:xfrm>
          <a:off x="152377" y="636395"/>
          <a:ext cx="128492" cy="320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602"/>
              </a:lnTo>
              <a:lnTo>
                <a:pt x="128492" y="3205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3D58-44DD-44B3-815C-FF6C2ADD0FE5}">
      <dsp:nvSpPr>
        <dsp:cNvPr id="0" name=""/>
        <dsp:cNvSpPr/>
      </dsp:nvSpPr>
      <dsp:spPr>
        <a:xfrm>
          <a:off x="280870" y="2494265"/>
          <a:ext cx="4009287" cy="2695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libri" pitchFamily="34" charset="0"/>
            </a:rPr>
            <a:t>Специалисты, прошедшие профильную подготовку </a:t>
          </a:r>
          <a:r>
            <a:rPr lang="ru-RU" sz="1700" b="1" kern="1200" dirty="0" smtClean="0">
              <a:solidFill>
                <a:srgbClr val="C00000"/>
              </a:solidFill>
              <a:latin typeface="Calibri" pitchFamily="34" charset="0"/>
            </a:rPr>
            <a:t>минимизируют штрафные санкции </a:t>
          </a:r>
          <a:r>
            <a:rPr lang="ru-RU" sz="1700" kern="1200" dirty="0" smtClean="0">
              <a:latin typeface="Calibri" pitchFamily="34" charset="0"/>
            </a:rPr>
            <a:t>от контролирующих органов, а также </a:t>
          </a:r>
          <a:r>
            <a:rPr lang="ru-RU" sz="1700" b="1" kern="1200" dirty="0" smtClean="0">
              <a:solidFill>
                <a:srgbClr val="C00000"/>
              </a:solidFill>
              <a:latin typeface="Calibri" pitchFamily="34" charset="0"/>
            </a:rPr>
            <a:t>снижают риски </a:t>
          </a:r>
          <a:r>
            <a:rPr lang="ru-RU" sz="1700" kern="1200" dirty="0" smtClean="0">
              <a:latin typeface="Calibri" pitchFamily="34" charset="0"/>
            </a:rPr>
            <a:t>форс-мажорных </a:t>
          </a:r>
          <a:r>
            <a:rPr lang="ru-RU" sz="1700" kern="1200" dirty="0" smtClean="0">
              <a:latin typeface="Calibri" pitchFamily="34" charset="0"/>
            </a:rPr>
            <a:t>ситуаций,  умеют выстраивать бизнес процессы с максимальной эффективностью, повышают внутренний сервис для сотрудников и компании</a:t>
          </a:r>
          <a:r>
            <a:rPr lang="ru-RU" sz="1700" kern="1200" smtClean="0">
              <a:latin typeface="Calibri" pitchFamily="34" charset="0"/>
            </a:rPr>
            <a:t>, снижают риски финансовых потерь.</a:t>
          </a:r>
          <a:endParaRPr lang="ru-RU" sz="1700" kern="1200" dirty="0">
            <a:latin typeface="Calibri" pitchFamily="34" charset="0"/>
          </a:endParaRPr>
        </a:p>
      </dsp:txBody>
      <dsp:txXfrm>
        <a:off x="359817" y="2573212"/>
        <a:ext cx="3851393" cy="2537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18248" y="446630"/>
          <a:ext cx="4089990" cy="53740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РАЗРАБОТАТЬ ПРОФСТАНДАРТ</a:t>
          </a:r>
          <a:endParaRPr lang="ru-RU" sz="2100" u="sng" kern="1200" dirty="0">
            <a:latin typeface="Calibri" pitchFamily="34" charset="0"/>
          </a:endParaRPr>
        </a:p>
      </dsp:txBody>
      <dsp:txXfrm>
        <a:off x="33988" y="462370"/>
        <a:ext cx="4058510" cy="505922"/>
      </dsp:txXfrm>
    </dsp:sp>
    <dsp:sp modelId="{5E83DDD1-AC38-43EC-AE9A-619E47220FD9}">
      <dsp:nvSpPr>
        <dsp:cNvPr id="0" name=""/>
        <dsp:cNvSpPr/>
      </dsp:nvSpPr>
      <dsp:spPr>
        <a:xfrm>
          <a:off x="427247" y="984033"/>
          <a:ext cx="383612" cy="789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938"/>
              </a:lnTo>
              <a:lnTo>
                <a:pt x="383612" y="789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810859" y="1375105"/>
          <a:ext cx="3569720" cy="79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Разработать </a:t>
          </a: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профстандарт </a:t>
          </a:r>
          <a:r>
            <a:rPr lang="ru-RU" sz="18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по административно-хозяйственной деятельности. </a:t>
          </a:r>
          <a:endParaRPr lang="ru-RU" sz="1800" b="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sp:txBody>
      <dsp:txXfrm>
        <a:off x="834224" y="1398470"/>
        <a:ext cx="3522990" cy="751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119662" y="180022"/>
          <a:ext cx="3346732" cy="54764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РАЗРАБОТАТЬ ПРОЕКТ ФГОС</a:t>
          </a:r>
          <a:endParaRPr lang="ru-RU" sz="2100" u="sng" kern="1200" dirty="0">
            <a:latin typeface="Calibri" pitchFamily="34" charset="0"/>
          </a:endParaRPr>
        </a:p>
      </dsp:txBody>
      <dsp:txXfrm>
        <a:off x="135702" y="196062"/>
        <a:ext cx="3314652" cy="515564"/>
      </dsp:txXfrm>
    </dsp:sp>
    <dsp:sp modelId="{5E83DDD1-AC38-43EC-AE9A-619E47220FD9}">
      <dsp:nvSpPr>
        <dsp:cNvPr id="0" name=""/>
        <dsp:cNvSpPr/>
      </dsp:nvSpPr>
      <dsp:spPr>
        <a:xfrm>
          <a:off x="454335" y="727666"/>
          <a:ext cx="216861" cy="4356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325"/>
              </a:lnTo>
              <a:lnTo>
                <a:pt x="216861" y="4356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671197" y="4511020"/>
          <a:ext cx="3896263" cy="1145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Разработать </a:t>
          </a: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проект ФГОС </a:t>
          </a:r>
          <a:r>
            <a:rPr lang="ru-RU" sz="1800" b="0" kern="1200" dirty="0" smtClean="0">
              <a:latin typeface="Calibri" pitchFamily="34" charset="0"/>
            </a:rPr>
            <a:t>по направлению подготовки магистров. Разрабатывает ВУЗ на основе  утвержденного профстандарта.</a:t>
          </a:r>
          <a:endParaRPr lang="ru-RU" sz="1800" b="0" kern="1200" dirty="0">
            <a:latin typeface="Calibri" pitchFamily="34" charset="0"/>
          </a:endParaRPr>
        </a:p>
      </dsp:txBody>
      <dsp:txXfrm>
        <a:off x="704761" y="4544584"/>
        <a:ext cx="3829135" cy="1078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BE206-882D-4CCF-A6C8-6E8241836E51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fadmin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Ассоциации «Объединение административно-хозяйственных профессионалов» 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600" cap="none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СОЗДАНА В МАРТЕ 2014 Г. </a:t>
            </a:r>
            <a:endParaRPr lang="ru-RU" sz="1600" cap="none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«Реализованные шаги и промежуточные результаты работы Ассоциации». Закупки расходных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материалов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для оргтехники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профстандарте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"Специалист административно-хозяйственной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деятельности"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96" y="1124744"/>
            <a:ext cx="2664296" cy="26642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542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4624"/>
            <a:ext cx="9252520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к цели - разработаны программы ДПО.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980728"/>
            <a:ext cx="4644008" cy="5544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На основе профстандарта Финансовым университетом при Правительстве РФ при участии членов «Объединения АХП» разработаны и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утверждены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программы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ДПО: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Административно-хозяйственная деятельность в сфере управления объектами недвижимости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»; 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Управление административно-хозяйственной деятельностью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».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 апреле 2016 г. - запуск первого в России профильного образования на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базе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Финансового университета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Правительстве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Российской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Федерации: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Очное обучение в Финансовом университете на Тверской, 22 б;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Очное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обучение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 Финансовом университете в учебно-оздоровительном комплексе «Лесное озеро».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Стоимость обучения 53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тыс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руб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72" y="1340768"/>
            <a:ext cx="4127376" cy="125496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Скрепка-2\Desktop\Метроприятия\Конференция 29 октября 2015 года в ТПП РФ\фотоотчет\ТПП Отделка офиса\tpp-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012157" cy="2200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5070668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Разработчик  образовательных программ  </a:t>
            </a:r>
            <a:r>
              <a:rPr lang="ru-RU" dirty="0" smtClean="0"/>
              <a:t>Иванов </a:t>
            </a:r>
            <a:r>
              <a:rPr lang="ru-RU" dirty="0"/>
              <a:t>Анатолий Викторович - профессор Финансового университета при Правительстве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1164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к цели – консолидация проф. </a:t>
            </a:r>
            <a:r>
              <a:rPr lang="ru-RU" b="1" cap="none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ообщества.</a:t>
            </a:r>
            <a:endParaRPr lang="ru-RU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www.Proffadmin.ru</a:t>
            </a:r>
            <a:endParaRPr lang="ru-RU" sz="54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itchFamily="2" charset="2"/>
              <a:buChar char="q"/>
            </a:pPr>
            <a:r>
              <a:rPr lang="ru-RU" sz="30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</a:t>
            </a: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убрика документация АХО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Рубрика обмен опытом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Рубрика консультации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Реестр поставщиков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Раздел обсуждения профстандарта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Регулярные бесплатные мероприятия</a:t>
            </a:r>
          </a:p>
          <a:p>
            <a:pPr>
              <a:buFont typeface="Wingdings" pitchFamily="2" charset="2"/>
              <a:buChar char="q"/>
            </a:pPr>
            <a:endParaRPr lang="ru-RU" sz="2200" b="1" cap="all" dirty="0" smtClean="0"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108 членов объединения</a:t>
            </a:r>
          </a:p>
          <a:p>
            <a:pPr marL="0" indent="0" algn="ctr">
              <a:buNone/>
            </a:pPr>
            <a:endParaRPr lang="ru-RU" sz="54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80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к цели - открыт филиал в Санкт–Петербурге.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4104456" cy="288032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1998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Руководитель филиала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Рейзентул Елена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Аркадьевна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Административный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директор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"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Яндекс. Деньги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", ООО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НКО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Открытие филиала состоялось 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15 октября 2015 года</a:t>
            </a:r>
            <a:endParaRPr lang="ru-RU" sz="18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30" name="Picture 6" descr="http://dmphoto.spb.ru/pan.files/004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" y="4274417"/>
            <a:ext cx="8256587" cy="2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 для достижения цели.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50017"/>
              </p:ext>
            </p:extLst>
          </p:nvPr>
        </p:nvGraphicFramePr>
        <p:xfrm>
          <a:off x="251520" y="1700808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Скрепка-2\Desktop\Сайт\Логотипы, баннеры\logo 100-10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47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EC318-9A42-4E0D-8C58-FC1D21B82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A2EC318-9A42-4E0D-8C58-FC1D21B82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A2EC318-9A42-4E0D-8C58-FC1D21B82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A2EC318-9A42-4E0D-8C58-FC1D21B82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B9A72-8E25-4A2A-8199-693374FE6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C20B9A72-8E25-4A2A-8199-693374FE6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C20B9A72-8E25-4A2A-8199-693374FE6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C20B9A72-8E25-4A2A-8199-693374FE6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75732-6037-4E92-8297-83CC4015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BAE75732-6037-4E92-8297-83CC40156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AE75732-6037-4E92-8297-83CC4015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AE75732-6037-4E92-8297-83CC4015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217024" cy="9807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 для достижения цели - </a:t>
            </a:r>
            <a:r>
              <a:rPr lang="ru-RU" b="1" cap="none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осударственная поддержка.</a:t>
            </a:r>
            <a:endParaRPr lang="ru-RU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43978"/>
              </p:ext>
            </p:extLst>
          </p:nvPr>
        </p:nvGraphicFramePr>
        <p:xfrm>
          <a:off x="304800" y="980728"/>
          <a:ext cx="8686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368"/>
            <a:ext cx="9144000" cy="24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Без имени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C:\Users\user\AppData\Local\Microsoft\Windows\INetCache\Content.Word\logo_ko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765175"/>
            <a:ext cx="33766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00088"/>
            <a:ext cx="1362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:\Users\Скрепка-2\Desktop\Конференция 25 мая на ВВЦ\лого\sindoh_logo_creat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70138"/>
            <a:ext cx="2843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5084763"/>
            <a:ext cx="5834063" cy="7985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/>
              <a:t>Спонсоры конференции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3876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C:\Users\Скрепка-2\Desktop\Конференция 25 мая на ВВЦ\лого\delacam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78163"/>
            <a:ext cx="28860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Users\Скрепка-2\Desktop\Конференция 25 мая на ВВЦ\лого\ram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48050"/>
            <a:ext cx="47672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Без имени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C:\Users\user\AppData\Local\Microsoft\Windows\INetCache\Content.Word\logo_ko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765175"/>
            <a:ext cx="33766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00088"/>
            <a:ext cx="1362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:\Users\Скрепка-2\Desktop\Конференция 25 мая на ВВЦ\лого\sindoh_logo_creat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70138"/>
            <a:ext cx="28432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5084763"/>
            <a:ext cx="5834063" cy="7985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/>
              <a:t>Спонсоры конференции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387600"/>
            <a:ext cx="411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C:\Users\Скрепка-2\Desktop\Конференция 25 мая на ВВЦ\лого\delacam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78163"/>
            <a:ext cx="28860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Users\Скрепка-2\Desktop\Конференция 25 мая на ВВЦ\лого\ram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48050"/>
            <a:ext cx="47672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997" y="558546"/>
            <a:ext cx="9144000" cy="45725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Благодарим вас!</a:t>
            </a:r>
            <a:endParaRPr lang="ru-RU" sz="9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43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17968"/>
              </p:ext>
            </p:extLst>
          </p:nvPr>
        </p:nvGraphicFramePr>
        <p:xfrm>
          <a:off x="323528" y="980728"/>
          <a:ext cx="8496943" cy="5669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71561"/>
                <a:gridCol w="5995425"/>
                <a:gridCol w="1329957"/>
              </a:tblGrid>
              <a:tr h="80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Обеспечение работников расходными материалами, товарами, оборудованием и услугами для создания оптимальных условий выполнения трудовых функций работниками организации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B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поездок работников, визовая поддержка, обеспечение деловых мероприятий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C</a:t>
                      </a:r>
                      <a:endParaRPr lang="ru-RU" sz="16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Материально-техническое и документационное сопровождение работы транспорта организации в целях обеспечения её деятельности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D</a:t>
                      </a:r>
                      <a:endParaRPr lang="ru-RU" sz="16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Материально-техническое и документационное сопровождение процесса управления недвижимостью организации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6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рабочего пространства, создание и обеспечение оптимальных условий выполнения трудовых функций работниками  организации 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F</a:t>
                      </a:r>
                      <a:endParaRPr lang="ru-RU" sz="16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процесса перевозки работников, доставки грузов и управление корпоративным транспортом организации 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G</a:t>
                      </a:r>
                      <a:endParaRPr lang="ru-RU" sz="16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Управление объектами недвижимости организации, находящимися в собственности организации или используемые на условиях аренды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H</a:t>
                      </a:r>
                      <a:endParaRPr lang="ru-RU" sz="16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Операционное и стратегическое управление процессами административного, хозяйственного, документационного и организационного сопровождения и обеспечения </a:t>
                      </a: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681" marR="62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Обобщённые трудовые функции</a:t>
            </a:r>
            <a:endParaRPr lang="ru-RU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68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Трудовые функции</a:t>
            </a:r>
            <a:endParaRPr lang="ru-RU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255147"/>
              </p:ext>
            </p:extLst>
          </p:nvPr>
        </p:nvGraphicFramePr>
        <p:xfrm>
          <a:off x="323526" y="908720"/>
          <a:ext cx="8496945" cy="511256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51942"/>
                <a:gridCol w="2782185"/>
                <a:gridCol w="601554"/>
                <a:gridCol w="4361264"/>
              </a:tblGrid>
              <a:tr h="1278142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37828" marR="3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Обеспечение работников расходными материалами, товарами, оборудованием и услугами для создания оптимальных условий выполнения трудовых функций работниками организации</a:t>
                      </a:r>
                    </a:p>
                  </a:txBody>
                  <a:tcPr marL="37828" marR="3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7828" marR="3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Определение потребностей в товарах и услугах для создания оптимальных условий выполнения трудовых функций работниками организации</a:t>
                      </a:r>
                    </a:p>
                  </a:txBody>
                  <a:tcPr marL="37828" marR="3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7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процедур закупки и приобретения товаров и услуг для создания оптимальных условий выполнения трудовых функций работниками организации</a:t>
                      </a:r>
                    </a:p>
                  </a:txBody>
                  <a:tcPr marL="37828" marR="3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Контроль исполнения условий договоров на поставку товаров и услуг</a:t>
                      </a:r>
                    </a:p>
                  </a:txBody>
                  <a:tcPr marL="37828" marR="3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8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работы складского хозяйства организации. Учёт товарно-материальных ценностей (ТМЦ)</a:t>
                      </a:r>
                    </a:p>
                  </a:txBody>
                  <a:tcPr marL="37828" marR="3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8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Контроль состояния ТМЦ. Обеспечение технического и сервисного обслуживания приобретенного офисного оборудования </a:t>
                      </a:r>
                    </a:p>
                  </a:txBody>
                  <a:tcPr marL="37828" marR="3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85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Трудовые функции</a:t>
            </a:r>
            <a:endParaRPr lang="ru-RU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74777"/>
              </p:ext>
            </p:extLst>
          </p:nvPr>
        </p:nvGraphicFramePr>
        <p:xfrm>
          <a:off x="323527" y="980728"/>
          <a:ext cx="8496945" cy="302433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26235"/>
                <a:gridCol w="2832315"/>
                <a:gridCol w="653611"/>
                <a:gridCol w="4284784"/>
              </a:tblGrid>
              <a:tr h="1008112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рабочего пространства, создание и обеспечение оптимальных условий выполнения трудовых функций работниками  организации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размещения работников, зонирование и обеспечение эффективного использования помещений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и контроль материально-технического обеспечения деятельности работников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Организация работы службы приёма посетителей. Организация деловых мероприятий и приёмов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323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такие административно-хозяйственные специалисты?</a:t>
            </a:r>
            <a:endParaRPr lang="ru-RU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9567702"/>
              </p:ext>
            </p:extLst>
          </p:nvPr>
        </p:nvGraphicFramePr>
        <p:xfrm>
          <a:off x="304800" y="1052736"/>
          <a:ext cx="4191000" cy="527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8855331"/>
              </p:ext>
            </p:extLst>
          </p:nvPr>
        </p:nvGraphicFramePr>
        <p:xfrm>
          <a:off x="4572000" y="1052736"/>
          <a:ext cx="43434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3"/>
            <a:ext cx="2952328" cy="271686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54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21088"/>
            <a:ext cx="9036496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itchFamily="34" charset="0"/>
              </a:rPr>
              <a:t>Мы ждем вас в </a:t>
            </a:r>
            <a:r>
              <a:rPr lang="ru-RU" sz="4400" cap="none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itchFamily="34" charset="0"/>
              </a:rPr>
              <a:t>О</a:t>
            </a:r>
            <a:r>
              <a:rPr lang="ru-RU" sz="4400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itchFamily="34" charset="0"/>
              </a:rPr>
              <a:t>бъединении АХП!</a:t>
            </a:r>
            <a:endParaRPr lang="ru-RU" sz="4400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5085184"/>
            <a:ext cx="9144000" cy="1216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5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 НАШЕМ ЕДИНСТВЕ И ПОСИЛЬНОМ ВКЛАДЕ КАЖДОГО – ЗАЛОГ НАШЕЙ УСПЕШНОЙ РАБОТЫ!</a:t>
            </a:r>
            <a:endParaRPr lang="ru-RU" sz="5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3075" name="Picture 3" descr="C:\Users\Скрепка-2\Desktop\Сайт\Логотипы, баннеры\logo 100-1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99" y="1394731"/>
            <a:ext cx="2377802" cy="237780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980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их сферу деятельности входят: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1052736"/>
            <a:ext cx="9036496" cy="5400600"/>
            <a:chOff x="0" y="1830840"/>
            <a:chExt cx="9036496" cy="3830408"/>
          </a:xfrm>
        </p:grpSpPr>
        <p:sp>
          <p:nvSpPr>
            <p:cNvPr id="9" name="Полилиния 8"/>
            <p:cNvSpPr/>
            <p:nvPr/>
          </p:nvSpPr>
          <p:spPr>
            <a:xfrm>
              <a:off x="0" y="1830840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1. Административные услуги.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0" y="219056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2. Материально-техническое обеспечение.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0" y="255029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3. Управление недвижимостью. Организация работ по эксплуатации и обслуживанию.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0" y="291002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4. Организация социально-бытового обслуживания сотрудников.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326975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5. Взаимодействие с надзорными организациями. 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0" y="3629488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6. Управление бюджетом на административно-хоз. нужды и оптимизация расходов.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0" y="3989218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7. Закупочная деятельность. Проведения тендерных  процедур и договорная работа.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0" y="442121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8. Отделка офисов и проведение ремонтных работ . 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0" y="4853220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smtClean="0">
                  <a:latin typeface="+mj-lt"/>
                </a:rPr>
                <a:t>9. Управление секретариатом.</a:t>
              </a:r>
              <a:endParaRPr lang="ru-RU" kern="1200">
                <a:latin typeface="+mj-lt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0" y="5300385"/>
              <a:ext cx="9036496" cy="360863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bg1"/>
                  </a:solidFill>
                  <a:latin typeface="+mj-lt"/>
                </a:rPr>
                <a:t>10. Управление корпоративным транспортом.</a:t>
              </a:r>
              <a:endParaRPr lang="ru-RU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3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8" y="44624"/>
            <a:ext cx="9132912" cy="9361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 - отсутствие профильного образования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052736"/>
            <a:ext cx="9122246" cy="56886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 России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не существует профильного образования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 административно-хозяйственной деятельности на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базе ВУЗ-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 На наш взгляд, причиной этого является то,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что: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переходом страны к рыночной экономике не было уделено должное внимание к формированию единого функционала  специалистов, отвечающих за хозяйственную часть компании,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предприятия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опыт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 советских «завхозов» оказался не востребованным в новых экономических условиях.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конца 90-х годов XX века российские компании самостоятельно перенимали европейский и американский опыт ведения хозяйственной деятельности, пытаясь адаптировать его к российским условиям. Это привело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к: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появлению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разноплановых названий должностей в штатных расписаниях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организаций;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отсутствию универсальных должностных инструкций по этой специальности. 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51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252520" cy="9361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Объединение АХП?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0652022"/>
              </p:ext>
            </p:extLst>
          </p:nvPr>
        </p:nvGraphicFramePr>
        <p:xfrm>
          <a:off x="304800" y="836712"/>
          <a:ext cx="4191000" cy="548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0634264"/>
              </p:ext>
            </p:extLst>
          </p:nvPr>
        </p:nvGraphicFramePr>
        <p:xfrm>
          <a:off x="4572000" y="1052736"/>
          <a:ext cx="43434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7861"/>
            <a:ext cx="4482498" cy="29883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создания Объединения АХП.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0337814"/>
              </p:ext>
            </p:extLst>
          </p:nvPr>
        </p:nvGraphicFramePr>
        <p:xfrm>
          <a:off x="304800" y="980728"/>
          <a:ext cx="4191000" cy="5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0085244"/>
              </p:ext>
            </p:extLst>
          </p:nvPr>
        </p:nvGraphicFramePr>
        <p:xfrm>
          <a:off x="4648200" y="908720"/>
          <a:ext cx="43434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61048"/>
            <a:ext cx="4248473" cy="286928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01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Минобрнауки</a:t>
            </a:r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РФ указало путь к цели.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1278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48741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Письмо «О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подготовке квалифицированных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кадров в сфере административно-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хозяйственного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персонала»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Заместитель </a:t>
            </a: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директора Департамента                                                                             Мосичева Ирина Аркадьевна,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сентябрь 2014 г: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«Административно-хозяйственные специалисты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являются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узкоквалифицированными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кадрами, требующими освоения дисциплин по профилю подготовки в течение не более двух лет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, поэтому наиболее предпочтительна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разработка проекта ФГОС по направлению подготовки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магистров».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556792"/>
            <a:ext cx="4038600" cy="144016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s://im3-tub-ru.yandex.net/i?id=5e67fc0d795979da3f6ad4b9c0303cc5&amp;n=33&amp;h=190&amp;w=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4005064"/>
            <a:ext cx="4038600" cy="18002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3001660"/>
              </p:ext>
            </p:extLst>
          </p:nvPr>
        </p:nvGraphicFramePr>
        <p:xfrm>
          <a:off x="107504" y="692696"/>
          <a:ext cx="43882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104456" cy="46958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906651"/>
              </p:ext>
            </p:extLst>
          </p:nvPr>
        </p:nvGraphicFramePr>
        <p:xfrm>
          <a:off x="4576538" y="908720"/>
          <a:ext cx="4567461" cy="57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80512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на </a:t>
            </a:r>
            <a:r>
              <a:rPr lang="ru-RU" sz="3200" b="1" cap="none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пути к цели</a:t>
            </a:r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img.dni.ru/binaries/v2_articlepic/59496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" y="2852936"/>
            <a:ext cx="28098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826675"/>
            <a:ext cx="442798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В.В. Путин: «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Профстандарты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должны стать обязательными для государственных организаций и компаний с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госучастием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Прошу Правительство вместе с Агентством стратегических инициатив сделать это».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к цели - разработан профстандарт.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1872208" cy="230505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644008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Рабочая группа членов «Объединения АХП» под руководством </a:t>
            </a:r>
            <a:r>
              <a:rPr lang="ru-RU" sz="1800" b="1" u="sng" dirty="0" err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Егменовой</a:t>
            </a:r>
            <a:r>
              <a:rPr lang="ru-RU" sz="1800" b="1" u="sng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Наталии Алексеевны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разработала профстандарт: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«Специалист административно-хозяйственной деятельности».</a:t>
            </a:r>
          </a:p>
          <a:p>
            <a:pPr marL="0" indent="0">
              <a:buNone/>
            </a:pPr>
            <a:endParaRPr lang="ru-RU" sz="18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Профстандарт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описывает все трудовые функции сотрудников, работающих в этой сфере от низшего звена к высшему, а также определяет требования к квалификационному уровню специалистов и руководителей.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Ведутся профессионально-общественные обсуждения профстандарта.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2182979" cy="230425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5157192"/>
            <a:ext cx="295232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Егменова Наталия Алексеевна - 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административный директор с восьмилетним стажем работы, в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т.ч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 ЗАО «Страховая группа УралСиб»</a:t>
            </a:r>
          </a:p>
        </p:txBody>
      </p:sp>
    </p:spTree>
    <p:extLst>
      <p:ext uri="{BB962C8B-B14F-4D97-AF65-F5344CB8AC3E}">
        <p14:creationId xmlns:p14="http://schemas.microsoft.com/office/powerpoint/2010/main" val="40022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1915</TotalTime>
  <Words>1062</Words>
  <Application>Microsoft Office PowerPoint</Application>
  <PresentationFormat>Экран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Ассоциации «Объединение административно-хозяйственных профессионалов»  СОЗДАНА В МАРТЕ 2014 Г. </vt:lpstr>
      <vt:lpstr>Кто такие административно-хозяйственные специалисты?</vt:lpstr>
      <vt:lpstr>В их сферу деятельности входят:</vt:lpstr>
      <vt:lpstr>Проблема - отсутствие профильного образования</vt:lpstr>
      <vt:lpstr>Что такое Объединение АХП?</vt:lpstr>
      <vt:lpstr>Цель создания Объединения АХП.</vt:lpstr>
      <vt:lpstr>Минобрнауки РФ указало путь к цели.</vt:lpstr>
      <vt:lpstr>Задачи на пути к цели:</vt:lpstr>
      <vt:lpstr>Шаг к цели - разработан профстандарт.</vt:lpstr>
      <vt:lpstr>Шаг к цели - разработаны программы ДПО.</vt:lpstr>
      <vt:lpstr>Шаг к цели – консолидация проф. сообщества.</vt:lpstr>
      <vt:lpstr>Шаг к цели - открыт филиал в Санкт–Петербурге.</vt:lpstr>
      <vt:lpstr>Ресурсы для достижения цели.</vt:lpstr>
      <vt:lpstr>Ресурсы для достижения цели - государственная поддержка.</vt:lpstr>
      <vt:lpstr>Презентация PowerPoint</vt:lpstr>
      <vt:lpstr>Презентация PowerPoint</vt:lpstr>
      <vt:lpstr>Обобщённые трудовые функции</vt:lpstr>
      <vt:lpstr>Трудовые функции</vt:lpstr>
      <vt:lpstr>Трудовые функции</vt:lpstr>
      <vt:lpstr>Мы ждем вас в Объединении АХП!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Объединение административно-хозяйственных профессионалов</dc:title>
  <dc:creator>Скрепка-2</dc:creator>
  <cp:lastModifiedBy>Скрепка-2</cp:lastModifiedBy>
  <cp:revision>383</cp:revision>
  <dcterms:created xsi:type="dcterms:W3CDTF">2014-02-24T06:03:22Z</dcterms:created>
  <dcterms:modified xsi:type="dcterms:W3CDTF">2016-05-24T17:21:40Z</dcterms:modified>
</cp:coreProperties>
</file>