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9" r:id="rId6"/>
    <p:sldId id="260" r:id="rId7"/>
    <p:sldId id="262" r:id="rId8"/>
    <p:sldId id="268" r:id="rId9"/>
    <p:sldId id="266" r:id="rId10"/>
    <p:sldId id="265" r:id="rId11"/>
    <p:sldId id="263" r:id="rId12"/>
    <p:sldId id="267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4660"/>
  </p:normalViewPr>
  <p:slideViewPr>
    <p:cSldViewPr snapToGrid="0">
      <p:cViewPr>
        <p:scale>
          <a:sx n="125" d="100"/>
          <a:sy n="125" d="100"/>
        </p:scale>
        <p:origin x="348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3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6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7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8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7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9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76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7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7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5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DCCFB-1BC2-4C3F-BB17-4DE314FA9CE0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6BB3-320D-4FDB-9D83-B3B22FCBCF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va@komus.ne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komus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48875"/>
            <a:ext cx="9144000" cy="2296158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Снижение затрат на расходные материалы: способы повышения эффективности закупок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9188" y="3774935"/>
            <a:ext cx="9144000" cy="1236058"/>
          </a:xfrm>
        </p:spPr>
        <p:txBody>
          <a:bodyPr/>
          <a:lstStyle/>
          <a:p>
            <a:r>
              <a:rPr lang="ru-RU" dirty="0" smtClean="0"/>
              <a:t>Владимир Залозный</a:t>
            </a:r>
          </a:p>
          <a:p>
            <a:r>
              <a:rPr lang="ru-RU" dirty="0" smtClean="0"/>
              <a:t>Старший байер, Компания «Комус»</a:t>
            </a:r>
            <a:endParaRPr lang="ru-RU" dirty="0"/>
          </a:p>
        </p:txBody>
      </p:sp>
      <p:pic>
        <p:nvPicPr>
          <p:cNvPr id="2050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2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3" y="816723"/>
            <a:ext cx="78724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Совместимые картриджи </a:t>
            </a:r>
            <a:r>
              <a:rPr lang="en-US" sz="2400" b="1" dirty="0" err="1" smtClean="0"/>
              <a:t>ProMega</a:t>
            </a:r>
            <a:r>
              <a:rPr lang="ru-RU" sz="2400" b="1" dirty="0" smtClean="0"/>
              <a:t> </a:t>
            </a:r>
            <a:r>
              <a:rPr lang="en-US" sz="2400" b="1" dirty="0" smtClean="0"/>
              <a:t>Print</a:t>
            </a:r>
            <a:endParaRPr lang="ru-RU" sz="2400" b="1" dirty="0" smtClean="0"/>
          </a:p>
          <a:p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Широкий ассортимент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Гарантия качества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Лидерство на рынке</a:t>
            </a:r>
            <a:endParaRPr lang="ru-RU" sz="2000" dirty="0"/>
          </a:p>
          <a:p>
            <a:pPr marL="342900" indent="-342900">
              <a:buFontTx/>
              <a:buAutoNum type="arabicPeriod"/>
            </a:pP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www.komus.ru/photo/_full/138976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349" y="2878826"/>
            <a:ext cx="3159125" cy="315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ртинки по запросу promega pri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428" y="5429250"/>
            <a:ext cx="1696471" cy="60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3" y="816723"/>
            <a:ext cx="102727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Еще методы снижении затрат</a:t>
            </a:r>
          </a:p>
          <a:p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Предзаказ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Получение спец. цены на лотовые поставки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Фиксирование цен (рублевых и долларовых)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Хеджирование рублевой цены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И далее, далее, далее…</a:t>
            </a:r>
            <a:endParaRPr lang="ru-RU" sz="2000" dirty="0"/>
          </a:p>
          <a:p>
            <a:pPr marL="342900" indent="-342900">
              <a:buFontTx/>
              <a:buAutoNum type="arabicPeriod"/>
            </a:pP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71" descr="未标题-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966123" y="5096607"/>
            <a:ext cx="828777" cy="745900"/>
          </a:xfrm>
          <a:prstGeom prst="rect">
            <a:avLst/>
          </a:prstGeom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9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3" y="816723"/>
            <a:ext cx="102727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Немного о </a:t>
            </a:r>
            <a:r>
              <a:rPr lang="ru-RU" sz="2800" b="1" dirty="0" smtClean="0">
                <a:solidFill>
                  <a:srgbClr val="FF0000"/>
                </a:solidFill>
              </a:rPr>
              <a:t>Комус</a:t>
            </a:r>
          </a:p>
          <a:p>
            <a:endParaRPr lang="en-US" sz="2400" b="1" dirty="0" smtClean="0"/>
          </a:p>
          <a:p>
            <a:r>
              <a:rPr lang="ru-RU" sz="2000" dirty="0" smtClean="0"/>
              <a:t>Представительства в 44 регионах</a:t>
            </a:r>
          </a:p>
          <a:p>
            <a:r>
              <a:rPr lang="ru-RU" sz="2000" dirty="0" smtClean="0"/>
              <a:t>Офисы </a:t>
            </a:r>
            <a:r>
              <a:rPr lang="ru-RU" sz="2000" dirty="0"/>
              <a:t>продаж в 84 городах </a:t>
            </a:r>
            <a:r>
              <a:rPr lang="ru-RU" sz="2000" dirty="0" smtClean="0"/>
              <a:t>России</a:t>
            </a:r>
          </a:p>
          <a:p>
            <a:r>
              <a:rPr lang="ru-RU" sz="2000" dirty="0"/>
              <a:t>7 производственно-логистических комплексов</a:t>
            </a:r>
          </a:p>
          <a:p>
            <a:r>
              <a:rPr lang="ru-RU" sz="2000" dirty="0" smtClean="0"/>
              <a:t>Более 100 000 партнеров</a:t>
            </a:r>
          </a:p>
          <a:p>
            <a:r>
              <a:rPr lang="ru-RU" sz="2000" dirty="0" smtClean="0"/>
              <a:t>13 000 сотрудников</a:t>
            </a:r>
            <a:endParaRPr lang="en-US" sz="2000" dirty="0" smtClean="0"/>
          </a:p>
          <a:p>
            <a:r>
              <a:rPr lang="ru-RU" sz="2000" dirty="0" smtClean="0"/>
              <a:t>Лидерство на рынке бумаге и </a:t>
            </a:r>
            <a:r>
              <a:rPr lang="ru-RU" sz="2000" dirty="0" err="1" smtClean="0"/>
              <a:t>канц.товаров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70"/>
          <p:cNvGrpSpPr>
            <a:grpSpLocks/>
          </p:cNvGrpSpPr>
          <p:nvPr/>
        </p:nvGrpSpPr>
        <p:grpSpPr bwMode="auto">
          <a:xfrm>
            <a:off x="10829925" y="4686300"/>
            <a:ext cx="776288" cy="1089026"/>
            <a:chOff x="11645900" y="5445125"/>
            <a:chExt cx="273050" cy="396875"/>
          </a:xfrm>
          <a:solidFill>
            <a:srgbClr val="FF0000"/>
          </a:solidFill>
        </p:grpSpPr>
        <p:sp>
          <p:nvSpPr>
            <p:cNvPr id="7" name="Rectangle 48"/>
            <p:cNvSpPr>
              <a:spLocks noChangeArrowheads="1"/>
            </p:cNvSpPr>
            <p:nvPr/>
          </p:nvSpPr>
          <p:spPr bwMode="auto">
            <a:xfrm>
              <a:off x="11645900" y="5807075"/>
              <a:ext cx="273050" cy="349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Rectangle 49"/>
            <p:cNvSpPr>
              <a:spLocks noChangeArrowheads="1"/>
            </p:cNvSpPr>
            <p:nvPr/>
          </p:nvSpPr>
          <p:spPr bwMode="auto">
            <a:xfrm>
              <a:off x="11861800" y="5576888"/>
              <a:ext cx="57150" cy="2016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11757025" y="5645150"/>
              <a:ext cx="57150" cy="1333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11645900" y="5689600"/>
              <a:ext cx="58738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Freeform 52"/>
            <p:cNvSpPr>
              <a:spLocks/>
            </p:cNvSpPr>
            <p:nvPr/>
          </p:nvSpPr>
          <p:spPr bwMode="auto">
            <a:xfrm>
              <a:off x="11645900" y="5445125"/>
              <a:ext cx="260350" cy="168275"/>
            </a:xfrm>
            <a:custGeom>
              <a:avLst/>
              <a:gdLst>
                <a:gd name="T0" fmla="*/ 86 w 99"/>
                <a:gd name="T1" fmla="*/ 25 h 64"/>
                <a:gd name="T2" fmla="*/ 91 w 99"/>
                <a:gd name="T3" fmla="*/ 30 h 64"/>
                <a:gd name="T4" fmla="*/ 99 w 99"/>
                <a:gd name="T5" fmla="*/ 0 h 64"/>
                <a:gd name="T6" fmla="*/ 69 w 99"/>
                <a:gd name="T7" fmla="*/ 7 h 64"/>
                <a:gd name="T8" fmla="*/ 73 w 99"/>
                <a:gd name="T9" fmla="*/ 12 h 64"/>
                <a:gd name="T10" fmla="*/ 0 w 99"/>
                <a:gd name="T11" fmla="*/ 64 h 64"/>
                <a:gd name="T12" fmla="*/ 86 w 99"/>
                <a:gd name="T13" fmla="*/ 25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9"/>
                <a:gd name="T22" fmla="*/ 0 h 64"/>
                <a:gd name="T23" fmla="*/ 99 w 99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9" h="64">
                  <a:moveTo>
                    <a:pt x="86" y="25"/>
                  </a:moveTo>
                  <a:cubicBezTo>
                    <a:pt x="91" y="30"/>
                    <a:pt x="91" y="30"/>
                    <a:pt x="91" y="3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65" y="24"/>
                    <a:pt x="43" y="53"/>
                    <a:pt x="0" y="64"/>
                  </a:cubicBezTo>
                  <a:cubicBezTo>
                    <a:pt x="0" y="64"/>
                    <a:pt x="50" y="62"/>
                    <a:pt x="86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5873" y="2816973"/>
            <a:ext cx="102727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Спасибо за внимание</a:t>
            </a:r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ru-RU" sz="2400" b="1" dirty="0" smtClean="0"/>
          </a:p>
          <a:p>
            <a:pPr algn="ctr"/>
            <a:r>
              <a:rPr lang="ru-RU" b="1" dirty="0" smtClean="0"/>
              <a:t>Залозный Владимир</a:t>
            </a:r>
          </a:p>
          <a:p>
            <a:pPr algn="ctr"/>
            <a:r>
              <a:rPr lang="en-US" b="1" dirty="0">
                <a:hlinkClick r:id="rId2"/>
              </a:rPr>
              <a:t>zva@komus.net</a:t>
            </a:r>
            <a:endParaRPr lang="ru-RU" b="1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8541" y="1016168"/>
            <a:ext cx="100276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 снизить расходы при покупке расходных материалов?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Виды расходов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Оригинальные картриджи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Совместимые картриджи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Перезаправка и восстановление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Оперативная </a:t>
            </a:r>
            <a:r>
              <a:rPr lang="ru-RU" sz="2800" dirty="0"/>
              <a:t>Замена Картриджей (ОЗК)</a:t>
            </a:r>
          </a:p>
        </p:txBody>
      </p:sp>
      <p:pic>
        <p:nvPicPr>
          <p:cNvPr id="4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5" name="图片 371" descr="未标题-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787152" y="5029932"/>
            <a:ext cx="828777" cy="745900"/>
          </a:xfrm>
          <a:prstGeom prst="rect">
            <a:avLst/>
          </a:prstGeom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7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quikshiptoner.com/catalog/images/C8543YC-oem.jpg?osCsid=e0lt0jhbq8rsfp2i67sikkv0u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643" y="1171575"/>
            <a:ext cx="3393281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3474" y="816723"/>
            <a:ext cx="71770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SBD – </a:t>
            </a:r>
            <a:r>
              <a:rPr lang="ru-RU" sz="2400" b="1" dirty="0"/>
              <a:t>контракты с контрактными </a:t>
            </a:r>
            <a:r>
              <a:rPr lang="ru-RU" sz="2400" b="1" dirty="0" smtClean="0"/>
              <a:t>картриджами </a:t>
            </a:r>
            <a:r>
              <a:rPr lang="en-US" sz="2400" b="1" dirty="0" smtClean="0"/>
              <a:t>HP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HP Supplies Big </a:t>
            </a:r>
            <a:r>
              <a:rPr lang="en-US" sz="2000" dirty="0" smtClean="0"/>
              <a:t>Deal)</a:t>
            </a:r>
            <a:endParaRPr lang="en-US" sz="2000" dirty="0"/>
          </a:p>
          <a:p>
            <a:endParaRPr lang="ru-RU" sz="2000" dirty="0" smtClean="0"/>
          </a:p>
          <a:p>
            <a:r>
              <a:rPr lang="ru-RU" sz="2000" dirty="0" smtClean="0"/>
              <a:t>Условие: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Годовая потребность в расходных материалах </a:t>
            </a:r>
            <a:r>
              <a:rPr lang="en-US" sz="2000" dirty="0" smtClean="0"/>
              <a:t>HP</a:t>
            </a:r>
            <a:r>
              <a:rPr lang="ru-RU" sz="2000" dirty="0" smtClean="0"/>
              <a:t> сопоставима с 100 тыс. </a:t>
            </a:r>
            <a:r>
              <a:rPr lang="en-US" sz="2000" dirty="0" smtClean="0"/>
              <a:t>$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Отсутствие партнера в санкционном списке США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Прописывание в ТЗ возможности замены стандартных картриджей на контрактные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ru-RU" sz="2000" dirty="0" smtClean="0"/>
              <a:t>Что получаете: 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Фиксация цен (при желании)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Снижение цены, </a:t>
            </a:r>
            <a:r>
              <a:rPr lang="ru-RU" sz="2000" dirty="0" smtClean="0">
                <a:solidFill>
                  <a:srgbClr val="FF0000"/>
                </a:solidFill>
              </a:rPr>
              <a:t>скидка до 30% </a:t>
            </a:r>
            <a:r>
              <a:rPr lang="ru-RU" sz="2000" dirty="0" smtClean="0"/>
              <a:t>(и более)</a:t>
            </a:r>
            <a:endParaRPr lang="en-US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1026" name="Picture 2" descr="Platinum_Partner_Insign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499" y="4933949"/>
            <a:ext cx="1994105" cy="90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4" y="816723"/>
            <a:ext cx="717707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OPG – </a:t>
            </a:r>
            <a:r>
              <a:rPr lang="ru-RU" sz="2400" b="1" dirty="0"/>
              <a:t>контракты </a:t>
            </a:r>
            <a:r>
              <a:rPr lang="en-US" sz="2400" b="1" dirty="0" smtClean="0"/>
              <a:t>HP</a:t>
            </a:r>
          </a:p>
          <a:p>
            <a:r>
              <a:rPr lang="en-US" sz="2000" dirty="0" smtClean="0"/>
              <a:t>(</a:t>
            </a:r>
            <a:r>
              <a:rPr lang="en-US" sz="2000" dirty="0"/>
              <a:t>HP Order Processing </a:t>
            </a:r>
            <a:r>
              <a:rPr lang="en-US" sz="2000" dirty="0" smtClean="0"/>
              <a:t>Guideline)</a:t>
            </a:r>
            <a:endParaRPr lang="en-US" sz="2000" dirty="0"/>
          </a:p>
          <a:p>
            <a:endParaRPr lang="ru-RU" sz="2000" dirty="0" smtClean="0"/>
          </a:p>
          <a:p>
            <a:r>
              <a:rPr lang="ru-RU" sz="2000" dirty="0" smtClean="0"/>
              <a:t>Условие: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Годовая потребность в расходных материалах </a:t>
            </a:r>
            <a:r>
              <a:rPr lang="en-US" sz="2000" dirty="0" smtClean="0"/>
              <a:t>HP</a:t>
            </a:r>
            <a:r>
              <a:rPr lang="ru-RU" sz="2000" dirty="0" smtClean="0"/>
              <a:t> сопоставима с 20 тыс. </a:t>
            </a:r>
            <a:r>
              <a:rPr lang="en-US" sz="2000" dirty="0" smtClean="0"/>
              <a:t>$</a:t>
            </a:r>
            <a:endParaRPr lang="ru-RU" sz="2000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Отсутствие партнера в санкционном списке США</a:t>
            </a:r>
            <a:endParaRPr lang="en-US" sz="2000" dirty="0" smtClean="0"/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r>
              <a:rPr lang="ru-RU" sz="2000" dirty="0" smtClean="0"/>
              <a:t>Что получаете: 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Фиксация цен (при желании)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 smtClean="0"/>
              <a:t>Специальные цены и скидки на протяжении года</a:t>
            </a:r>
            <a:endParaRPr lang="en-US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1026" name="Picture 2" descr="Platinum_Partner_Insig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8499" y="4933949"/>
            <a:ext cx="1994105" cy="90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4" y="816723"/>
            <a:ext cx="71770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Санкционный список США</a:t>
            </a:r>
          </a:p>
          <a:p>
            <a:r>
              <a:rPr lang="en-US" sz="2000" b="1" dirty="0"/>
              <a:t>Specially Designated Nationals List (SDN)</a:t>
            </a:r>
          </a:p>
          <a:p>
            <a:endParaRPr lang="en-US" sz="2000" dirty="0"/>
          </a:p>
          <a:p>
            <a:r>
              <a:rPr lang="ru-RU" sz="2000" dirty="0" smtClean="0"/>
              <a:t>Общий список составляет </a:t>
            </a:r>
          </a:p>
          <a:p>
            <a:r>
              <a:rPr lang="ru-RU" sz="2000" dirty="0" smtClean="0"/>
              <a:t>более 1000 страниц.</a:t>
            </a:r>
          </a:p>
          <a:p>
            <a:r>
              <a:rPr lang="ru-RU" sz="2000" dirty="0" smtClean="0"/>
              <a:t>Американская компания </a:t>
            </a:r>
            <a:r>
              <a:rPr lang="en-US" sz="2000" dirty="0" smtClean="0"/>
              <a:t>HP </a:t>
            </a:r>
            <a:r>
              <a:rPr lang="en-US" sz="2000" dirty="0" err="1" smtClean="0"/>
              <a:t>Inc</a:t>
            </a:r>
            <a:endParaRPr lang="en-US" sz="2000" dirty="0" smtClean="0"/>
          </a:p>
          <a:p>
            <a:r>
              <a:rPr lang="ru-RU" sz="2000" dirty="0" smtClean="0"/>
              <a:t>придерживается этих санкций</a:t>
            </a:r>
          </a:p>
          <a:p>
            <a:endParaRPr lang="ru-RU" sz="2000" dirty="0" smtClean="0"/>
          </a:p>
          <a:p>
            <a:r>
              <a:rPr lang="ru-RU" sz="2000" dirty="0" smtClean="0"/>
              <a:t>Из Российских предприятий в нем: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«Оборонпром» и дочки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«Ростех» и дочки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Бизнесмены «ближнего круга» </a:t>
            </a:r>
            <a:br>
              <a:rPr lang="ru-RU" sz="2000" dirty="0" smtClean="0"/>
            </a:br>
            <a:r>
              <a:rPr lang="ru-RU" sz="2000" dirty="0" smtClean="0"/>
              <a:t>и их предприятия</a:t>
            </a:r>
          </a:p>
          <a:p>
            <a:endParaRPr lang="en-US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394" y="374965"/>
            <a:ext cx="5530209" cy="4597085"/>
          </a:xfrm>
          <a:prstGeom prst="rect">
            <a:avLst/>
          </a:prstGeom>
        </p:spPr>
      </p:pic>
      <p:pic>
        <p:nvPicPr>
          <p:cNvPr id="14338" name="Picture 2" descr="https://ucallweconn.net/img/call-from-to-country/frc19/toc17/calls-from-USA-to-Russ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414" y="5162551"/>
            <a:ext cx="2202486" cy="78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0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5375" y="479221"/>
            <a:ext cx="106205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endParaRPr lang="en-US" sz="2000" dirty="0" smtClean="0"/>
          </a:p>
          <a:p>
            <a:r>
              <a:rPr lang="ru-RU" sz="2000" b="1" dirty="0" smtClean="0"/>
              <a:t>Снижение затрат через анализ потребности партнера</a:t>
            </a:r>
          </a:p>
          <a:p>
            <a:endParaRPr lang="ru-RU" sz="2000" b="1" dirty="0" smtClean="0"/>
          </a:p>
          <a:p>
            <a:r>
              <a:rPr lang="ru-RU" sz="2000" dirty="0" smtClean="0"/>
              <a:t>Каждая сделка или запрос партнера (или ТЗ) может быть на проверена через специальный модуль на предмет эффективности траты денег и партнеру могут быть даны </a:t>
            </a:r>
          </a:p>
          <a:p>
            <a:r>
              <a:rPr lang="ru-RU" sz="2000" dirty="0" smtClean="0"/>
              <a:t>рекомендации по замене покупаемого расходного материала на более </a:t>
            </a:r>
            <a:r>
              <a:rPr lang="ru-RU" sz="2000" b="1" dirty="0" smtClean="0"/>
              <a:t>выгодный для него</a:t>
            </a:r>
            <a:r>
              <a:rPr lang="en-US" sz="2000" b="1" dirty="0" smtClean="0"/>
              <a:t> </a:t>
            </a:r>
            <a:r>
              <a:rPr lang="ru-RU" sz="2000" dirty="0" smtClean="0"/>
              <a:t>(повышенный ресурс, двойная упаковка и так далее).</a:t>
            </a:r>
          </a:p>
          <a:p>
            <a:endParaRPr lang="ru-RU" sz="2000" dirty="0"/>
          </a:p>
          <a:p>
            <a:r>
              <a:rPr lang="ru-RU" sz="2000" dirty="0" smtClean="0"/>
              <a:t>Также на сайте </a:t>
            </a:r>
            <a:r>
              <a:rPr lang="en-US" sz="2000" dirty="0" smtClean="0">
                <a:hlinkClick r:id="rId2"/>
              </a:rPr>
              <a:t>Komus.ru </a:t>
            </a:r>
            <a:r>
              <a:rPr lang="ru-RU" sz="2000" dirty="0" smtClean="0"/>
              <a:t>можно использовать удобный подбор картриджей, </a:t>
            </a:r>
            <a:endParaRPr lang="en-US" sz="2000" dirty="0" smtClean="0"/>
          </a:p>
          <a:p>
            <a:r>
              <a:rPr lang="ru-RU" sz="2000" dirty="0" smtClean="0"/>
              <a:t>показывающий все доступные варианты расходных материалов для нужной техники</a:t>
            </a:r>
            <a:endParaRPr lang="en-US" sz="2000" dirty="0"/>
          </a:p>
          <a:p>
            <a:pPr marL="342900" indent="-342900">
              <a:buAutoNum type="arabicPeriod"/>
            </a:pPr>
            <a:endParaRPr lang="ru-RU" sz="2000" dirty="0"/>
          </a:p>
          <a:p>
            <a:pPr marL="342900" indent="-342900">
              <a:buAutoNum type="arabicPeriod"/>
            </a:pPr>
            <a:endParaRPr lang="ru-RU" sz="2000" dirty="0" smtClean="0"/>
          </a:p>
          <a:p>
            <a:r>
              <a:rPr lang="en-US" sz="2000" dirty="0" smtClean="0"/>
              <a:t> </a:t>
            </a: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3"/>
          <p:cNvGrpSpPr>
            <a:grpSpLocks/>
          </p:cNvGrpSpPr>
          <p:nvPr/>
        </p:nvGrpSpPr>
        <p:grpSpPr bwMode="auto">
          <a:xfrm>
            <a:off x="10839450" y="5115747"/>
            <a:ext cx="776479" cy="726760"/>
            <a:chOff x="10634663" y="4465638"/>
            <a:chExt cx="368300" cy="304799"/>
          </a:xfrm>
          <a:solidFill>
            <a:srgbClr val="FF0000"/>
          </a:solidFill>
        </p:grpSpPr>
        <p:sp>
          <p:nvSpPr>
            <p:cNvPr id="8" name="Freeform 42"/>
            <p:cNvSpPr>
              <a:spLocks/>
            </p:cNvSpPr>
            <p:nvPr/>
          </p:nvSpPr>
          <p:spPr bwMode="auto">
            <a:xfrm>
              <a:off x="10634663" y="4465638"/>
              <a:ext cx="368300" cy="209550"/>
            </a:xfrm>
            <a:custGeom>
              <a:avLst/>
              <a:gdLst>
                <a:gd name="T0" fmla="*/ 137 w 141"/>
                <a:gd name="T1" fmla="*/ 22 h 80"/>
                <a:gd name="T2" fmla="*/ 130 w 141"/>
                <a:gd name="T3" fmla="*/ 25 h 80"/>
                <a:gd name="T4" fmla="*/ 113 w 141"/>
                <a:gd name="T5" fmla="*/ 70 h 80"/>
                <a:gd name="T6" fmla="*/ 87 w 141"/>
                <a:gd name="T7" fmla="*/ 70 h 80"/>
                <a:gd name="T8" fmla="*/ 62 w 141"/>
                <a:gd name="T9" fmla="*/ 70 h 80"/>
                <a:gd name="T10" fmla="*/ 35 w 141"/>
                <a:gd name="T11" fmla="*/ 0 h 80"/>
                <a:gd name="T12" fmla="*/ 5 w 141"/>
                <a:gd name="T13" fmla="*/ 0 h 80"/>
                <a:gd name="T14" fmla="*/ 0 w 141"/>
                <a:gd name="T15" fmla="*/ 6 h 80"/>
                <a:gd name="T16" fmla="*/ 5 w 141"/>
                <a:gd name="T17" fmla="*/ 11 h 80"/>
                <a:gd name="T18" fmla="*/ 28 w 141"/>
                <a:gd name="T19" fmla="*/ 11 h 80"/>
                <a:gd name="T20" fmla="*/ 55 w 141"/>
                <a:gd name="T21" fmla="*/ 80 h 80"/>
                <a:gd name="T22" fmla="*/ 87 w 141"/>
                <a:gd name="T23" fmla="*/ 80 h 80"/>
                <a:gd name="T24" fmla="*/ 120 w 141"/>
                <a:gd name="T25" fmla="*/ 80 h 80"/>
                <a:gd name="T26" fmla="*/ 140 w 141"/>
                <a:gd name="T27" fmla="*/ 29 h 80"/>
                <a:gd name="T28" fmla="*/ 137 w 141"/>
                <a:gd name="T29" fmla="*/ 22 h 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41"/>
                <a:gd name="T46" fmla="*/ 0 h 80"/>
                <a:gd name="T47" fmla="*/ 141 w 141"/>
                <a:gd name="T48" fmla="*/ 80 h 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41" h="80">
                  <a:moveTo>
                    <a:pt x="137" y="22"/>
                  </a:moveTo>
                  <a:cubicBezTo>
                    <a:pt x="134" y="21"/>
                    <a:pt x="131" y="23"/>
                    <a:pt x="130" y="25"/>
                  </a:cubicBezTo>
                  <a:cubicBezTo>
                    <a:pt x="113" y="70"/>
                    <a:pt x="113" y="70"/>
                    <a:pt x="113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62" y="70"/>
                    <a:pt x="62" y="70"/>
                    <a:pt x="62" y="7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28" y="11"/>
                    <a:pt x="28" y="11"/>
                    <a:pt x="28" y="11"/>
                  </a:cubicBezTo>
                  <a:cubicBezTo>
                    <a:pt x="55" y="80"/>
                    <a:pt x="55" y="80"/>
                    <a:pt x="55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120" y="80"/>
                    <a:pt x="120" y="80"/>
                    <a:pt x="120" y="80"/>
                  </a:cubicBezTo>
                  <a:cubicBezTo>
                    <a:pt x="140" y="29"/>
                    <a:pt x="140" y="29"/>
                    <a:pt x="140" y="29"/>
                  </a:cubicBezTo>
                  <a:cubicBezTo>
                    <a:pt x="141" y="26"/>
                    <a:pt x="139" y="23"/>
                    <a:pt x="137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Freeform 43"/>
            <p:cNvSpPr>
              <a:spLocks/>
            </p:cNvSpPr>
            <p:nvPr/>
          </p:nvSpPr>
          <p:spPr bwMode="auto">
            <a:xfrm>
              <a:off x="10775950" y="4522788"/>
              <a:ext cx="174625" cy="26987"/>
            </a:xfrm>
            <a:custGeom>
              <a:avLst/>
              <a:gdLst>
                <a:gd name="T0" fmla="*/ 5 w 67"/>
                <a:gd name="T1" fmla="*/ 10 h 10"/>
                <a:gd name="T2" fmla="*/ 62 w 67"/>
                <a:gd name="T3" fmla="*/ 10 h 10"/>
                <a:gd name="T4" fmla="*/ 67 w 67"/>
                <a:gd name="T5" fmla="*/ 5 h 10"/>
                <a:gd name="T6" fmla="*/ 62 w 67"/>
                <a:gd name="T7" fmla="*/ 0 h 10"/>
                <a:gd name="T8" fmla="*/ 5 w 67"/>
                <a:gd name="T9" fmla="*/ 0 h 10"/>
                <a:gd name="T10" fmla="*/ 0 w 67"/>
                <a:gd name="T11" fmla="*/ 5 h 10"/>
                <a:gd name="T12" fmla="*/ 5 w 67"/>
                <a:gd name="T13" fmla="*/ 1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10"/>
                <a:gd name="T23" fmla="*/ 67 w 67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10">
                  <a:moveTo>
                    <a:pt x="5" y="10"/>
                  </a:moveTo>
                  <a:cubicBezTo>
                    <a:pt x="62" y="10"/>
                    <a:pt x="62" y="10"/>
                    <a:pt x="62" y="10"/>
                  </a:cubicBezTo>
                  <a:cubicBezTo>
                    <a:pt x="65" y="10"/>
                    <a:pt x="67" y="8"/>
                    <a:pt x="67" y="5"/>
                  </a:cubicBezTo>
                  <a:cubicBezTo>
                    <a:pt x="67" y="2"/>
                    <a:pt x="65" y="0"/>
                    <a:pt x="6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44"/>
            <p:cNvSpPr>
              <a:spLocks/>
            </p:cNvSpPr>
            <p:nvPr/>
          </p:nvSpPr>
          <p:spPr bwMode="auto">
            <a:xfrm>
              <a:off x="10785475" y="4562475"/>
              <a:ext cx="158750" cy="28575"/>
            </a:xfrm>
            <a:custGeom>
              <a:avLst/>
              <a:gdLst>
                <a:gd name="T0" fmla="*/ 60 w 60"/>
                <a:gd name="T1" fmla="*/ 5 h 11"/>
                <a:gd name="T2" fmla="*/ 54 w 60"/>
                <a:gd name="T3" fmla="*/ 0 h 11"/>
                <a:gd name="T4" fmla="*/ 5 w 60"/>
                <a:gd name="T5" fmla="*/ 0 h 11"/>
                <a:gd name="T6" fmla="*/ 0 w 60"/>
                <a:gd name="T7" fmla="*/ 5 h 11"/>
                <a:gd name="T8" fmla="*/ 5 w 60"/>
                <a:gd name="T9" fmla="*/ 11 h 11"/>
                <a:gd name="T10" fmla="*/ 54 w 60"/>
                <a:gd name="T11" fmla="*/ 11 h 11"/>
                <a:gd name="T12" fmla="*/ 60 w 60"/>
                <a:gd name="T13" fmla="*/ 5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11"/>
                <a:gd name="T23" fmla="*/ 60 w 60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11">
                  <a:moveTo>
                    <a:pt x="60" y="5"/>
                  </a:moveTo>
                  <a:cubicBezTo>
                    <a:pt x="60" y="3"/>
                    <a:pt x="57" y="0"/>
                    <a:pt x="54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8"/>
                    <a:pt x="2" y="11"/>
                    <a:pt x="5" y="11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7" y="11"/>
                    <a:pt x="60" y="8"/>
                    <a:pt x="6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45"/>
            <p:cNvSpPr>
              <a:spLocks/>
            </p:cNvSpPr>
            <p:nvPr/>
          </p:nvSpPr>
          <p:spPr bwMode="auto">
            <a:xfrm>
              <a:off x="10799763" y="4605338"/>
              <a:ext cx="130175" cy="25400"/>
            </a:xfrm>
            <a:custGeom>
              <a:avLst/>
              <a:gdLst>
                <a:gd name="T0" fmla="*/ 44 w 50"/>
                <a:gd name="T1" fmla="*/ 0 h 10"/>
                <a:gd name="T2" fmla="*/ 5 w 50"/>
                <a:gd name="T3" fmla="*/ 0 h 10"/>
                <a:gd name="T4" fmla="*/ 0 w 50"/>
                <a:gd name="T5" fmla="*/ 5 h 10"/>
                <a:gd name="T6" fmla="*/ 5 w 50"/>
                <a:gd name="T7" fmla="*/ 10 h 10"/>
                <a:gd name="T8" fmla="*/ 44 w 50"/>
                <a:gd name="T9" fmla="*/ 10 h 10"/>
                <a:gd name="T10" fmla="*/ 50 w 50"/>
                <a:gd name="T11" fmla="*/ 5 h 10"/>
                <a:gd name="T12" fmla="*/ 44 w 50"/>
                <a:gd name="T13" fmla="*/ 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10"/>
                <a:gd name="T23" fmla="*/ 50 w 50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10">
                  <a:moveTo>
                    <a:pt x="4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7" y="10"/>
                    <a:pt x="50" y="8"/>
                    <a:pt x="50" y="5"/>
                  </a:cubicBezTo>
                  <a:cubicBezTo>
                    <a:pt x="50" y="2"/>
                    <a:pt x="47" y="0"/>
                    <a:pt x="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46"/>
            <p:cNvSpPr>
              <a:spLocks noChangeArrowheads="1"/>
            </p:cNvSpPr>
            <p:nvPr/>
          </p:nvSpPr>
          <p:spPr bwMode="auto">
            <a:xfrm>
              <a:off x="10772775" y="4702175"/>
              <a:ext cx="68263" cy="682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3" name="Oval 47"/>
            <p:cNvSpPr>
              <a:spLocks noChangeArrowheads="1"/>
            </p:cNvSpPr>
            <p:nvPr/>
          </p:nvSpPr>
          <p:spPr bwMode="auto">
            <a:xfrm>
              <a:off x="10877550" y="4702175"/>
              <a:ext cx="66675" cy="6826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mtClean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3" y="816723"/>
            <a:ext cx="78724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Совместимые картриджи</a:t>
            </a:r>
          </a:p>
          <a:p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Использование совместимых картриджей для черновой печати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Совместимые картриджи повышенной емкости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Перезаправка совместимых картриджей</a:t>
            </a:r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Компот ))</a:t>
            </a:r>
            <a:endParaRPr lang="ru-RU" sz="2000" dirty="0"/>
          </a:p>
          <a:p>
            <a:pPr marL="342900" indent="-342900">
              <a:buFontTx/>
              <a:buAutoNum type="arabicPeriod"/>
            </a:pP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Картинки по запросу promega pr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428" y="5429250"/>
            <a:ext cx="1696471" cy="60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6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473" y="816723"/>
            <a:ext cx="78724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Перезаправка</a:t>
            </a:r>
          </a:p>
          <a:p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ru-RU" sz="2000" dirty="0" smtClean="0"/>
              <a:t>Перезаправка и восстановление оригиналов (20 городов у Комус)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Перезаправка совместимых картриджей</a:t>
            </a:r>
          </a:p>
          <a:p>
            <a:pPr marL="342900" indent="-342900">
              <a:buFontTx/>
              <a:buAutoNum type="arabicPeriod"/>
            </a:pPr>
            <a:r>
              <a:rPr lang="ru-RU" sz="2000" dirty="0"/>
              <a:t>Оперативная Замена Картриджей </a:t>
            </a:r>
            <a:r>
              <a:rPr lang="ru-RU" sz="2000" dirty="0" smtClean="0"/>
              <a:t> (Оригиналов) (ОЗК</a:t>
            </a:r>
            <a:r>
              <a:rPr lang="ru-RU" sz="2000" dirty="0"/>
              <a:t>)</a:t>
            </a:r>
          </a:p>
          <a:p>
            <a:endParaRPr lang="ru-RU" sz="2000" dirty="0"/>
          </a:p>
          <a:p>
            <a:pPr marL="342900" indent="-342900">
              <a:buFontTx/>
              <a:buAutoNum type="arabicPeriod"/>
            </a:pPr>
            <a:endParaRPr lang="ru-RU" sz="2000" dirty="0"/>
          </a:p>
        </p:txBody>
      </p:sp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274" y="3186603"/>
            <a:ext cx="2324101" cy="233633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2" name="Picture 4" descr="Оперативная замена картриджа Xerox 006R0117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7" t="22254" r="22083" b="18911"/>
          <a:stretch/>
        </p:blipFill>
        <p:spPr bwMode="auto">
          <a:xfrm>
            <a:off x="2133598" y="3038701"/>
            <a:ext cx="2305052" cy="254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www.avers.fm/static/uploaded/images/game/zapravk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992" y="5029200"/>
            <a:ext cx="813307" cy="813307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761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mregister.ru/base/NEW/4366/436645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100" y="5842507"/>
            <a:ext cx="2253800" cy="78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174400" y="1457325"/>
            <a:ext cx="11696700" cy="2657476"/>
            <a:chOff x="174400" y="1457325"/>
            <a:chExt cx="11696700" cy="2657476"/>
          </a:xfrm>
        </p:grpSpPr>
        <p:pic>
          <p:nvPicPr>
            <p:cNvPr id="4" name="Picture 1" descr="Cover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1" t="145" r="81" b="59476"/>
            <a:stretch/>
          </p:blipFill>
          <p:spPr bwMode="auto">
            <a:xfrm>
              <a:off x="174400" y="1457325"/>
              <a:ext cx="11696700" cy="2657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4" name="Picture 2" descr="CENSORED - Mens White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3" t="9150" r="3120" b="57814"/>
            <a:stretch/>
          </p:blipFill>
          <p:spPr bwMode="auto">
            <a:xfrm>
              <a:off x="4219576" y="3899883"/>
              <a:ext cx="695325" cy="214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ENSORED - Mens White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63" t="9150" r="3120" b="57814"/>
            <a:stretch/>
          </p:blipFill>
          <p:spPr bwMode="auto">
            <a:xfrm>
              <a:off x="4219576" y="3395058"/>
              <a:ext cx="695325" cy="214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3264191" y="836355"/>
            <a:ext cx="56639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Совместимые картриджи </a:t>
            </a:r>
            <a:r>
              <a:rPr lang="en-US" sz="2400" b="1" dirty="0" err="1" smtClean="0">
                <a:solidFill>
                  <a:prstClr val="black"/>
                </a:solidFill>
              </a:rPr>
              <a:t>ProMega</a:t>
            </a:r>
            <a:r>
              <a:rPr lang="en-US" sz="2400" b="1" dirty="0" smtClean="0">
                <a:solidFill>
                  <a:prstClr val="black"/>
                </a:solidFill>
              </a:rPr>
              <a:t> Print</a:t>
            </a:r>
            <a:r>
              <a:rPr lang="ru-RU" sz="2400" b="1" dirty="0" smtClean="0">
                <a:solidFill>
                  <a:prstClr val="black"/>
                </a:solidFill>
              </a:rPr>
              <a:t>.</a:t>
            </a:r>
            <a:endParaRPr lang="en-US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2400" b="1" dirty="0" smtClean="0">
                <a:solidFill>
                  <a:prstClr val="black"/>
                </a:solidFill>
              </a:rPr>
              <a:t>Лидерство по данным </a:t>
            </a:r>
            <a:r>
              <a:rPr lang="en-US" sz="2400" b="1" dirty="0" smtClean="0">
                <a:solidFill>
                  <a:prstClr val="black"/>
                </a:solidFill>
              </a:rPr>
              <a:t>GFK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1191875" y="5295900"/>
            <a:ext cx="603025" cy="646112"/>
          </a:xfrm>
          <a:custGeom>
            <a:avLst/>
            <a:gdLst>
              <a:gd name="T0" fmla="*/ 507 w 526"/>
              <a:gd name="T1" fmla="*/ 85 h 533"/>
              <a:gd name="T2" fmla="*/ 434 w 526"/>
              <a:gd name="T3" fmla="*/ 52 h 533"/>
              <a:gd name="T4" fmla="*/ 436 w 526"/>
              <a:gd name="T5" fmla="*/ 0 h 533"/>
              <a:gd name="T6" fmla="*/ 90 w 526"/>
              <a:gd name="T7" fmla="*/ 0 h 533"/>
              <a:gd name="T8" fmla="*/ 92 w 526"/>
              <a:gd name="T9" fmla="*/ 52 h 533"/>
              <a:gd name="T10" fmla="*/ 19 w 526"/>
              <a:gd name="T11" fmla="*/ 85 h 533"/>
              <a:gd name="T12" fmla="*/ 17 w 526"/>
              <a:gd name="T13" fmla="*/ 181 h 533"/>
              <a:gd name="T14" fmla="*/ 98 w 526"/>
              <a:gd name="T15" fmla="*/ 275 h 533"/>
              <a:gd name="T16" fmla="*/ 165 w 526"/>
              <a:gd name="T17" fmla="*/ 310 h 533"/>
              <a:gd name="T18" fmla="*/ 239 w 526"/>
              <a:gd name="T19" fmla="*/ 374 h 533"/>
              <a:gd name="T20" fmla="*/ 239 w 526"/>
              <a:gd name="T21" fmla="*/ 437 h 533"/>
              <a:gd name="T22" fmla="*/ 239 w 526"/>
              <a:gd name="T23" fmla="*/ 437 h 533"/>
              <a:gd name="T24" fmla="*/ 228 w 526"/>
              <a:gd name="T25" fmla="*/ 474 h 533"/>
              <a:gd name="T26" fmla="*/ 166 w 526"/>
              <a:gd name="T27" fmla="*/ 499 h 533"/>
              <a:gd name="T28" fmla="*/ 166 w 526"/>
              <a:gd name="T29" fmla="*/ 499 h 533"/>
              <a:gd name="T30" fmla="*/ 143 w 526"/>
              <a:gd name="T31" fmla="*/ 499 h 533"/>
              <a:gd name="T32" fmla="*/ 143 w 526"/>
              <a:gd name="T33" fmla="*/ 533 h 533"/>
              <a:gd name="T34" fmla="*/ 263 w 526"/>
              <a:gd name="T35" fmla="*/ 533 h 533"/>
              <a:gd name="T36" fmla="*/ 383 w 526"/>
              <a:gd name="T37" fmla="*/ 533 h 533"/>
              <a:gd name="T38" fmla="*/ 383 w 526"/>
              <a:gd name="T39" fmla="*/ 499 h 533"/>
              <a:gd name="T40" fmla="*/ 360 w 526"/>
              <a:gd name="T41" fmla="*/ 499 h 533"/>
              <a:gd name="T42" fmla="*/ 360 w 526"/>
              <a:gd name="T43" fmla="*/ 499 h 533"/>
              <a:gd name="T44" fmla="*/ 298 w 526"/>
              <a:gd name="T45" fmla="*/ 474 h 533"/>
              <a:gd name="T46" fmla="*/ 287 w 526"/>
              <a:gd name="T47" fmla="*/ 437 h 533"/>
              <a:gd name="T48" fmla="*/ 287 w 526"/>
              <a:gd name="T49" fmla="*/ 437 h 533"/>
              <a:gd name="T50" fmla="*/ 287 w 526"/>
              <a:gd name="T51" fmla="*/ 374 h 533"/>
              <a:gd name="T52" fmla="*/ 362 w 526"/>
              <a:gd name="T53" fmla="*/ 310 h 533"/>
              <a:gd name="T54" fmla="*/ 428 w 526"/>
              <a:gd name="T55" fmla="*/ 275 h 533"/>
              <a:gd name="T56" fmla="*/ 509 w 526"/>
              <a:gd name="T57" fmla="*/ 181 h 533"/>
              <a:gd name="T58" fmla="*/ 507 w 526"/>
              <a:gd name="T59" fmla="*/ 85 h 533"/>
              <a:gd name="T60" fmla="*/ 117 w 526"/>
              <a:gd name="T61" fmla="*/ 248 h 533"/>
              <a:gd name="T62" fmla="*/ 47 w 526"/>
              <a:gd name="T63" fmla="*/ 167 h 533"/>
              <a:gd name="T64" fmla="*/ 46 w 526"/>
              <a:gd name="T65" fmla="*/ 104 h 533"/>
              <a:gd name="T66" fmla="*/ 93 w 526"/>
              <a:gd name="T67" fmla="*/ 85 h 533"/>
              <a:gd name="T68" fmla="*/ 95 w 526"/>
              <a:gd name="T69" fmla="*/ 85 h 533"/>
              <a:gd name="T70" fmla="*/ 138 w 526"/>
              <a:gd name="T71" fmla="*/ 262 h 533"/>
              <a:gd name="T72" fmla="*/ 117 w 526"/>
              <a:gd name="T73" fmla="*/ 248 h 533"/>
              <a:gd name="T74" fmla="*/ 479 w 526"/>
              <a:gd name="T75" fmla="*/ 167 h 533"/>
              <a:gd name="T76" fmla="*/ 409 w 526"/>
              <a:gd name="T77" fmla="*/ 248 h 533"/>
              <a:gd name="T78" fmla="*/ 388 w 526"/>
              <a:gd name="T79" fmla="*/ 262 h 533"/>
              <a:gd name="T80" fmla="*/ 431 w 526"/>
              <a:gd name="T81" fmla="*/ 85 h 533"/>
              <a:gd name="T82" fmla="*/ 433 w 526"/>
              <a:gd name="T83" fmla="*/ 85 h 533"/>
              <a:gd name="T84" fmla="*/ 480 w 526"/>
              <a:gd name="T85" fmla="*/ 104 h 533"/>
              <a:gd name="T86" fmla="*/ 479 w 526"/>
              <a:gd name="T87" fmla="*/ 167 h 53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526"/>
              <a:gd name="T133" fmla="*/ 0 h 533"/>
              <a:gd name="T134" fmla="*/ 526 w 526"/>
              <a:gd name="T135" fmla="*/ 533 h 53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526" h="533">
                <a:moveTo>
                  <a:pt x="507" y="85"/>
                </a:moveTo>
                <a:cubicBezTo>
                  <a:pt x="492" y="64"/>
                  <a:pt x="466" y="52"/>
                  <a:pt x="434" y="52"/>
                </a:cubicBezTo>
                <a:cubicBezTo>
                  <a:pt x="435" y="35"/>
                  <a:pt x="436" y="18"/>
                  <a:pt x="436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0" y="18"/>
                  <a:pt x="91" y="35"/>
                  <a:pt x="92" y="52"/>
                </a:cubicBezTo>
                <a:cubicBezTo>
                  <a:pt x="60" y="52"/>
                  <a:pt x="34" y="64"/>
                  <a:pt x="19" y="85"/>
                </a:cubicBezTo>
                <a:cubicBezTo>
                  <a:pt x="1" y="109"/>
                  <a:pt x="0" y="144"/>
                  <a:pt x="17" y="181"/>
                </a:cubicBezTo>
                <a:cubicBezTo>
                  <a:pt x="32" y="215"/>
                  <a:pt x="61" y="248"/>
                  <a:pt x="98" y="275"/>
                </a:cubicBezTo>
                <a:cubicBezTo>
                  <a:pt x="119" y="290"/>
                  <a:pt x="142" y="302"/>
                  <a:pt x="165" y="310"/>
                </a:cubicBezTo>
                <a:cubicBezTo>
                  <a:pt x="186" y="343"/>
                  <a:pt x="212" y="366"/>
                  <a:pt x="239" y="374"/>
                </a:cubicBezTo>
                <a:cubicBezTo>
                  <a:pt x="239" y="437"/>
                  <a:pt x="239" y="437"/>
                  <a:pt x="239" y="437"/>
                </a:cubicBezTo>
                <a:cubicBezTo>
                  <a:pt x="239" y="437"/>
                  <a:pt x="239" y="437"/>
                  <a:pt x="239" y="437"/>
                </a:cubicBezTo>
                <a:cubicBezTo>
                  <a:pt x="239" y="451"/>
                  <a:pt x="236" y="463"/>
                  <a:pt x="228" y="474"/>
                </a:cubicBezTo>
                <a:cubicBezTo>
                  <a:pt x="215" y="491"/>
                  <a:pt x="193" y="500"/>
                  <a:pt x="166" y="499"/>
                </a:cubicBezTo>
                <a:cubicBezTo>
                  <a:pt x="166" y="499"/>
                  <a:pt x="166" y="499"/>
                  <a:pt x="166" y="499"/>
                </a:cubicBezTo>
                <a:cubicBezTo>
                  <a:pt x="143" y="499"/>
                  <a:pt x="143" y="499"/>
                  <a:pt x="143" y="499"/>
                </a:cubicBezTo>
                <a:cubicBezTo>
                  <a:pt x="143" y="533"/>
                  <a:pt x="143" y="533"/>
                  <a:pt x="143" y="533"/>
                </a:cubicBezTo>
                <a:cubicBezTo>
                  <a:pt x="263" y="533"/>
                  <a:pt x="263" y="533"/>
                  <a:pt x="263" y="533"/>
                </a:cubicBezTo>
                <a:cubicBezTo>
                  <a:pt x="383" y="533"/>
                  <a:pt x="383" y="533"/>
                  <a:pt x="383" y="533"/>
                </a:cubicBezTo>
                <a:cubicBezTo>
                  <a:pt x="383" y="499"/>
                  <a:pt x="383" y="499"/>
                  <a:pt x="383" y="499"/>
                </a:cubicBezTo>
                <a:cubicBezTo>
                  <a:pt x="360" y="499"/>
                  <a:pt x="360" y="499"/>
                  <a:pt x="360" y="499"/>
                </a:cubicBezTo>
                <a:cubicBezTo>
                  <a:pt x="360" y="499"/>
                  <a:pt x="360" y="499"/>
                  <a:pt x="360" y="499"/>
                </a:cubicBezTo>
                <a:cubicBezTo>
                  <a:pt x="333" y="500"/>
                  <a:pt x="311" y="491"/>
                  <a:pt x="298" y="474"/>
                </a:cubicBezTo>
                <a:cubicBezTo>
                  <a:pt x="290" y="463"/>
                  <a:pt x="287" y="451"/>
                  <a:pt x="287" y="437"/>
                </a:cubicBezTo>
                <a:cubicBezTo>
                  <a:pt x="287" y="437"/>
                  <a:pt x="287" y="437"/>
                  <a:pt x="287" y="437"/>
                </a:cubicBezTo>
                <a:cubicBezTo>
                  <a:pt x="287" y="374"/>
                  <a:pt x="287" y="374"/>
                  <a:pt x="287" y="374"/>
                </a:cubicBezTo>
                <a:cubicBezTo>
                  <a:pt x="315" y="366"/>
                  <a:pt x="340" y="343"/>
                  <a:pt x="362" y="310"/>
                </a:cubicBezTo>
                <a:cubicBezTo>
                  <a:pt x="384" y="302"/>
                  <a:pt x="407" y="290"/>
                  <a:pt x="428" y="275"/>
                </a:cubicBezTo>
                <a:cubicBezTo>
                  <a:pt x="465" y="248"/>
                  <a:pt x="494" y="215"/>
                  <a:pt x="509" y="181"/>
                </a:cubicBezTo>
                <a:cubicBezTo>
                  <a:pt x="526" y="144"/>
                  <a:pt x="525" y="109"/>
                  <a:pt x="507" y="85"/>
                </a:cubicBezTo>
                <a:close/>
                <a:moveTo>
                  <a:pt x="117" y="248"/>
                </a:moveTo>
                <a:cubicBezTo>
                  <a:pt x="85" y="225"/>
                  <a:pt x="60" y="196"/>
                  <a:pt x="47" y="167"/>
                </a:cubicBezTo>
                <a:cubicBezTo>
                  <a:pt x="36" y="141"/>
                  <a:pt x="35" y="119"/>
                  <a:pt x="46" y="104"/>
                </a:cubicBezTo>
                <a:cubicBezTo>
                  <a:pt x="57" y="88"/>
                  <a:pt x="78" y="85"/>
                  <a:pt x="93" y="85"/>
                </a:cubicBezTo>
                <a:cubicBezTo>
                  <a:pt x="94" y="85"/>
                  <a:pt x="94" y="85"/>
                  <a:pt x="95" y="85"/>
                </a:cubicBezTo>
                <a:cubicBezTo>
                  <a:pt x="102" y="153"/>
                  <a:pt x="117" y="213"/>
                  <a:pt x="138" y="262"/>
                </a:cubicBezTo>
                <a:cubicBezTo>
                  <a:pt x="131" y="257"/>
                  <a:pt x="124" y="253"/>
                  <a:pt x="117" y="248"/>
                </a:cubicBezTo>
                <a:close/>
                <a:moveTo>
                  <a:pt x="479" y="167"/>
                </a:moveTo>
                <a:cubicBezTo>
                  <a:pt x="466" y="196"/>
                  <a:pt x="441" y="225"/>
                  <a:pt x="409" y="248"/>
                </a:cubicBezTo>
                <a:cubicBezTo>
                  <a:pt x="402" y="253"/>
                  <a:pt x="395" y="257"/>
                  <a:pt x="388" y="262"/>
                </a:cubicBezTo>
                <a:cubicBezTo>
                  <a:pt x="409" y="213"/>
                  <a:pt x="424" y="153"/>
                  <a:pt x="431" y="85"/>
                </a:cubicBezTo>
                <a:cubicBezTo>
                  <a:pt x="432" y="85"/>
                  <a:pt x="432" y="85"/>
                  <a:pt x="433" y="85"/>
                </a:cubicBezTo>
                <a:cubicBezTo>
                  <a:pt x="448" y="85"/>
                  <a:pt x="469" y="88"/>
                  <a:pt x="480" y="104"/>
                </a:cubicBezTo>
                <a:cubicBezTo>
                  <a:pt x="491" y="119"/>
                  <a:pt x="491" y="141"/>
                  <a:pt x="479" y="167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33375" y="6343650"/>
            <a:ext cx="9122000" cy="1809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374</Words>
  <Application>Microsoft Office PowerPoint</Application>
  <PresentationFormat>Широкоэкранный</PresentationFormat>
  <Paragraphs>101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Снижение затрат на расходные материалы: способы повышения эффективности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эффективности</dc:title>
  <dc:creator>Vovan</dc:creator>
  <cp:lastModifiedBy>Vovan</cp:lastModifiedBy>
  <cp:revision>25</cp:revision>
  <dcterms:created xsi:type="dcterms:W3CDTF">2016-05-24T04:09:03Z</dcterms:created>
  <dcterms:modified xsi:type="dcterms:W3CDTF">2016-05-25T04:03:32Z</dcterms:modified>
</cp:coreProperties>
</file>