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75" r:id="rId4"/>
    <p:sldId id="281" r:id="rId5"/>
    <p:sldId id="282" r:id="rId6"/>
    <p:sldId id="284" r:id="rId7"/>
    <p:sldId id="286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78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8E7D"/>
    <a:srgbClr val="F79646"/>
    <a:srgbClr val="A20A64"/>
    <a:srgbClr val="8B9620"/>
    <a:srgbClr val="E4E8E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27537074992401E-3"/>
          <c:y val="8.120091326324208E-2"/>
          <c:w val="0.96595318697251287"/>
          <c:h val="0.84498007467926506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explosion val="3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A3-4D4A-98EC-D43519434D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A3-4D4A-98EC-D43519434D5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A3-4D4A-98EC-D43519434D55}"/>
              </c:ext>
            </c:extLst>
          </c:dPt>
          <c:dLbls>
            <c:dLbl>
              <c:idx val="0"/>
              <c:layout>
                <c:manualLayout>
                  <c:x val="1.0527361378651012E-2"/>
                  <c:y val="-0.155215226014052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latin typeface="Segoe UI Light" panose="020B0502040204020203" pitchFamily="34" charset="0"/>
                      </a:rPr>
                      <a:t>Заправки</a:t>
                    </a:r>
                    <a:r>
                      <a:rPr lang="ru-RU" b="1" dirty="0">
                        <a:latin typeface="Segoe UI Semibold" panose="020B0702040204020203" pitchFamily="34" charset="0"/>
                      </a:rPr>
                      <a:t> </a:t>
                    </a:r>
                    <a:r>
                      <a:rPr lang="ru-RU" sz="1600" b="1" dirty="0">
                        <a:latin typeface="Segoe UI Semibold" panose="020B0702040204020203" pitchFamily="34" charset="0"/>
                      </a:rPr>
                      <a:t>— 65% </a:t>
                    </a:r>
                    <a:endParaRPr lang="ru-RU" sz="1600" dirty="0">
                      <a:latin typeface="Segoe UI Semibold" panose="020B07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085867040177607"/>
                      <c:h val="0.225295624799468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A3-4D4A-98EC-D43519434D55}"/>
                </c:ext>
              </c:extLst>
            </c:dLbl>
            <c:dLbl>
              <c:idx val="1"/>
              <c:layout>
                <c:manualLayout>
                  <c:x val="6.9353528285523471E-3"/>
                  <c:y val="0.156435274095222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 rtl="0">
                      <a:defRPr lang="ru-RU" sz="1197" b="1" i="0" u="none" strike="noStrike" kern="1200" baseline="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defRPr>
                    </a:pPr>
                    <a:r>
                      <a:rPr lang="ru-RU" sz="1197" b="1" i="0" u="none" strike="noStrike" kern="1200" baseline="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rPr>
                      <a:t>Совместимые картриджи </a:t>
                    </a:r>
                    <a:r>
                      <a:rPr lang="ru-RU" sz="1600" b="1" i="0" u="none" strike="noStrike" kern="1200" baseline="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Segoe UI Semibold" panose="020B0702040204020203" pitchFamily="34" charset="0"/>
                        <a:ea typeface="+mn-ea"/>
                        <a:cs typeface="+mn-cs"/>
                      </a:rPr>
                      <a:t>— 20%</a:t>
                    </a:r>
                    <a:endParaRPr lang="ru-RU" sz="1600" b="0" i="0" u="none" strike="noStrike" kern="1200" baseline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Segoe UI Semibold" panose="020B0702040204020203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47476885147121"/>
                      <c:h val="0.32687058539057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6A3-4D4A-98EC-D43519434D55}"/>
                </c:ext>
              </c:extLst>
            </c:dLbl>
            <c:dLbl>
              <c:idx val="2"/>
              <c:layout>
                <c:manualLayout>
                  <c:x val="-6.1884617682050766E-2"/>
                  <c:y val="3.27140286348016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latin typeface="Segoe UI Light" panose="020B0502040204020203" pitchFamily="34" charset="0"/>
                      </a:rPr>
                      <a:t>Оригинальные картриджи </a:t>
                    </a:r>
                    <a:r>
                      <a:rPr lang="ru-RU" sz="1600" b="1" dirty="0">
                        <a:latin typeface="Segoe UI Semibold" panose="020B0702040204020203" pitchFamily="34" charset="0"/>
                      </a:rPr>
                      <a:t>— 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44893632489018"/>
                      <c:h val="0.32687058539057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6A3-4D4A-98EC-D43519434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Лист1!$A$1:$C$1</c:f>
              <c:strCache>
                <c:ptCount val="3"/>
                <c:pt idx="0">
                  <c:v>Заправки —</c:v>
                </c:pt>
                <c:pt idx="1">
                  <c:v>Совместимые картриджи</c:v>
                </c:pt>
                <c:pt idx="2">
                  <c:v>Оригинальные картриджи</c:v>
                </c:pt>
              </c:strCache>
            </c:strRef>
          </c:cat>
          <c:val>
            <c:numRef>
              <c:f>Лист1!$A$2:$C$2</c:f>
              <c:numCache>
                <c:formatCode>0%</c:formatCode>
                <c:ptCount val="3"/>
                <c:pt idx="0">
                  <c:v>0.65</c:v>
                </c:pt>
                <c:pt idx="1">
                  <c:v>0.2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BB-463A-A281-27B003F7DE6D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A3-4D4A-98EC-D43519434D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A3-4D4A-98EC-D43519434D5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6A3-4D4A-98EC-D43519434D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Лист1!$A$1:$C$1</c:f>
              <c:strCache>
                <c:ptCount val="3"/>
                <c:pt idx="0">
                  <c:v>Заправки —</c:v>
                </c:pt>
                <c:pt idx="1">
                  <c:v>Совместимые картриджи</c:v>
                </c:pt>
                <c:pt idx="2">
                  <c:v>Оригинальные картриджи</c:v>
                </c:pt>
              </c:strCache>
            </c:strRef>
          </c:cat>
          <c:val>
            <c:numRef>
              <c:f>Лист1!$A$3:$C$3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BB-463A-A281-27B003F7DE6D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30290782491642E-2"/>
          <c:y val="6.643711085174353E-2"/>
          <c:w val="0.96595318697251287"/>
          <c:h val="0.84498007467926506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explosion val="3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0D-4BCD-9B74-331D30F428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0D-4BCD-9B74-331D30F428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0D-4BCD-9B74-331D30F4284D}"/>
              </c:ext>
            </c:extLst>
          </c:dPt>
          <c:dLbls>
            <c:dLbl>
              <c:idx val="0"/>
              <c:layout>
                <c:manualLayout>
                  <c:x val="2.0174195417352582E-2"/>
                  <c:y val="-0.206888534454297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600" b="1" i="0" u="none" strike="noStrike" kern="1200" baseline="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kern="1200" baseline="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rPr>
                      <a:t>Заправки — 65%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79533512929352"/>
                      <c:h val="0.225295624799468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0D-4BCD-9B74-331D30F4284D}"/>
                </c:ext>
              </c:extLst>
            </c:dLbl>
            <c:dLbl>
              <c:idx val="1"/>
              <c:layout>
                <c:manualLayout>
                  <c:x val="-2.3646226548106344E-2"/>
                  <c:y val="0.106757704512789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600" b="1" i="0" u="none" strike="noStrike" kern="1200" baseline="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kern="1200" baseline="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rPr>
                      <a:t>Совместимые картриджи — 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068710694972883"/>
                      <c:h val="0.32687058539057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0D-4BCD-9B74-331D30F4284D}"/>
                </c:ext>
              </c:extLst>
            </c:dLbl>
            <c:dLbl>
              <c:idx val="2"/>
              <c:layout>
                <c:manualLayout>
                  <c:x val="-0.14757723729994934"/>
                  <c:y val="1.5410598088456815E-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Segoe UI Light" panose="020B0502040204020203" pitchFamily="34" charset="0"/>
                      </a:rPr>
                      <a:t>Оригинальные картриджи — 15%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42966037239546"/>
                      <c:h val="0.32687058539057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0D-4BCD-9B74-331D30F428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Лист1!$A$1:$C$1</c:f>
              <c:strCache>
                <c:ptCount val="3"/>
                <c:pt idx="0">
                  <c:v>Заправки —</c:v>
                </c:pt>
                <c:pt idx="1">
                  <c:v>Совместимые картриджи</c:v>
                </c:pt>
                <c:pt idx="2">
                  <c:v>Оригинальные картриджи</c:v>
                </c:pt>
              </c:strCache>
            </c:strRef>
          </c:cat>
          <c:val>
            <c:numRef>
              <c:f>Лист1!$A$2:$C$2</c:f>
              <c:numCache>
                <c:formatCode>0%</c:formatCode>
                <c:ptCount val="3"/>
                <c:pt idx="0">
                  <c:v>0.65</c:v>
                </c:pt>
                <c:pt idx="1">
                  <c:v>0.2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BB-463A-A281-27B003F7DE6D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0D-4BCD-9B74-331D30F428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C0D-4BCD-9B74-331D30F428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C0D-4BCD-9B74-331D30F428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Лист1!$A$1:$C$1</c:f>
              <c:strCache>
                <c:ptCount val="3"/>
                <c:pt idx="0">
                  <c:v>Заправки —</c:v>
                </c:pt>
                <c:pt idx="1">
                  <c:v>Совместимые картриджи</c:v>
                </c:pt>
                <c:pt idx="2">
                  <c:v>Оригинальные картриджи</c:v>
                </c:pt>
              </c:strCache>
            </c:strRef>
          </c:cat>
          <c:val>
            <c:numRef>
              <c:f>Лист1!$A$3:$C$3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BB-463A-A281-27B003F7DE6D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6F876-856A-443D-9BDA-225A0BB151E9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2D8D5-28F6-4291-8541-4C0C37A40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42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1539-74AB-47A9-87DD-395E0DC0DC9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449E5-0AB1-4951-AC39-E1485768D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2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A174C-E64E-4A30-BB57-BB3CFA8B9DE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7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0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6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3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5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5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1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0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3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5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3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8227-68CA-46C2-955E-394BCE99D01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C7B2-6D31-4A98-BE6A-7E2436A04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1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F30AFD2-0E67-4A55-8902-915F94174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180140" y="2180139"/>
            <a:ext cx="6863789" cy="25035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8FC0559-2B2F-4F0A-887E-0545075C29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65" y="146527"/>
            <a:ext cx="1056791" cy="1811640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36E014E3-D337-430B-963C-3639DFBC812B}"/>
              </a:ext>
            </a:extLst>
          </p:cNvPr>
          <p:cNvSpPr txBox="1">
            <a:spLocks noChangeArrowheads="1"/>
          </p:cNvSpPr>
          <p:nvPr/>
        </p:nvSpPr>
        <p:spPr>
          <a:xfrm>
            <a:off x="2699792" y="1179312"/>
            <a:ext cx="5513436" cy="15577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4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СОВМЕЩАЯ НЕСОВМЕСТИМОЕ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0AE6BC3A-58E1-4E6E-8558-27820444A951}"/>
              </a:ext>
            </a:extLst>
          </p:cNvPr>
          <p:cNvSpPr txBox="1">
            <a:spLocks noChangeArrowheads="1"/>
          </p:cNvSpPr>
          <p:nvPr/>
        </p:nvSpPr>
        <p:spPr>
          <a:xfrm>
            <a:off x="2839654" y="6007607"/>
            <a:ext cx="5008811" cy="7229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Сергей </a:t>
            </a:r>
            <a:r>
              <a:rPr lang="ru-RU" altLang="ru-RU" sz="1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Хазанкин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Директор по развитию ООО «ВТТ»</a:t>
            </a:r>
            <a:endParaRPr lang="fr-FR" altLang="ru-RU" sz="1800" b="1" dirty="0">
              <a:solidFill>
                <a:schemeClr val="hlin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="" xmlns:a16="http://schemas.microsoft.com/office/drawing/2014/main" id="{C869661C-AE9E-4F4D-B78B-3E61F6525FD5}"/>
              </a:ext>
            </a:extLst>
          </p:cNvPr>
          <p:cNvSpPr txBox="1">
            <a:spLocks noChangeArrowheads="1"/>
          </p:cNvSpPr>
          <p:nvPr/>
        </p:nvSpPr>
        <p:spPr>
          <a:xfrm>
            <a:off x="2699792" y="2924944"/>
            <a:ext cx="6336704" cy="155770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4000" b="1">
                <a:latin typeface="Arial Unicode MS" panose="020B0604020202020204" pitchFamily="34" charset="-128"/>
                <a:ea typeface="ＭＳ Ｐゴシック" charset="-128"/>
                <a:cs typeface="+mj-cs"/>
              </a:defRPr>
            </a:lvl1pPr>
          </a:lstStyle>
          <a:p>
            <a:r>
              <a:rPr lang="ru-RU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Заправки </a:t>
            </a:r>
            <a:r>
              <a:rPr lang="en-US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&amp;</a:t>
            </a:r>
            <a:r>
              <a:rPr lang="ru-RU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 Совместимые лазерные картриджи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64A14A2-EEB8-4E63-B8A3-E004E95A743F}"/>
              </a:ext>
            </a:extLst>
          </p:cNvPr>
          <p:cNvSpPr txBox="1">
            <a:spLocks noChangeArrowheads="1"/>
          </p:cNvSpPr>
          <p:nvPr/>
        </p:nvSpPr>
        <p:spPr>
          <a:xfrm>
            <a:off x="2699792" y="4458275"/>
            <a:ext cx="6251961" cy="6269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 dirty="0">
                <a:latin typeface="Segoe UI Light" panose="020B0502040204020203" pitchFamily="34" charset="0"/>
                <a:ea typeface="ＭＳ Ｐゴシック" charset="-128"/>
                <a:cs typeface="Segoe UI Semilight" panose="020B0402040204020203" pitchFamily="34" charset="0"/>
              </a:rPr>
              <a:t>От противостояния</a:t>
            </a:r>
            <a:r>
              <a:rPr lang="en-US" sz="3200" b="1" dirty="0">
                <a:latin typeface="Segoe UI Light" panose="020B0502040204020203" pitchFamily="34" charset="0"/>
                <a:ea typeface="ＭＳ Ｐゴシック" charset="-128"/>
                <a:cs typeface="Segoe UI Semilight" panose="020B0402040204020203" pitchFamily="34" charset="0"/>
              </a:rPr>
              <a:t> </a:t>
            </a:r>
            <a:r>
              <a:rPr lang="ru-RU" sz="3200" b="1" dirty="0">
                <a:latin typeface="Segoe UI Light" panose="020B0502040204020203" pitchFamily="34" charset="0"/>
                <a:ea typeface="ＭＳ Ｐゴシック" charset="-128"/>
                <a:cs typeface="Segoe UI Semilight" panose="020B0402040204020203" pitchFamily="34" charset="0"/>
              </a:rPr>
              <a:t>к синергии</a:t>
            </a:r>
          </a:p>
        </p:txBody>
      </p:sp>
    </p:spTree>
    <p:extLst>
      <p:ext uri="{BB962C8B-B14F-4D97-AF65-F5344CB8AC3E}">
        <p14:creationId xmlns:p14="http://schemas.microsoft.com/office/powerpoint/2010/main" val="14601400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037" y="838310"/>
            <a:ext cx="8265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</a:rPr>
              <a:t>Может быть нам проще </a:t>
            </a:r>
            <a:r>
              <a:rPr lang="ru-RU" dirty="0">
                <a:solidFill>
                  <a:srgbClr val="FF0000"/>
                </a:solidFill>
                <a:latin typeface="Segoe UI Light" panose="020B0502040204020203" pitchFamily="34" charset="0"/>
              </a:rPr>
              <a:t>переключить наших клиентов на закупку </a:t>
            </a:r>
            <a:endParaRPr lang="en-US" dirty="0">
              <a:solidFill>
                <a:srgbClr val="FF0000"/>
              </a:solidFill>
              <a:latin typeface="Segoe UI Light" panose="020B0502040204020203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Segoe UI Light" panose="020B0502040204020203" pitchFamily="34" charset="0"/>
              </a:rPr>
              <a:t>совместимых </a:t>
            </a:r>
            <a:r>
              <a:rPr lang="ru-RU" dirty="0">
                <a:latin typeface="Segoe UI Light" panose="020B0502040204020203" pitchFamily="34" charset="0"/>
              </a:rPr>
              <a:t>лазерных картриджей и </a:t>
            </a:r>
            <a:r>
              <a:rPr lang="ru-RU" dirty="0">
                <a:solidFill>
                  <a:srgbClr val="FF0000"/>
                </a:solidFill>
                <a:latin typeface="Segoe UI Light" panose="020B0502040204020203" pitchFamily="34" charset="0"/>
              </a:rPr>
              <a:t>закрыть заправку</a:t>
            </a:r>
            <a:r>
              <a:rPr lang="ru-RU" dirty="0">
                <a:latin typeface="Segoe UI Light" panose="020B0502040204020203" pitchFamily="34" charset="0"/>
              </a:rPr>
              <a:t>? Посчитаем экономику: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15529"/>
              </p:ext>
            </p:extLst>
          </p:nvPr>
        </p:nvGraphicFramePr>
        <p:xfrm>
          <a:off x="145129" y="1564477"/>
          <a:ext cx="8819358" cy="157649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01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2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17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97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5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Картридж 285А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Оригинальный</a:t>
                      </a:r>
                      <a:r>
                        <a:rPr lang="ru-RU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картридж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Hi-Black</a:t>
                      </a:r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  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NetProduct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Заправка*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Восстановление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Цена для клиента</a:t>
                      </a:r>
                      <a:r>
                        <a:rPr lang="en-US" sz="1300" b="1" u="none" strike="noStrike" baseline="0" dirty="0"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  <a:r>
                        <a:rPr lang="en-US" sz="1300" u="none" strike="noStrike" baseline="0" dirty="0">
                          <a:effectLst/>
                          <a:latin typeface="Segoe UI Semibold" panose="020B0702040204020203" pitchFamily="34" charset="0"/>
                        </a:rPr>
                        <a:t>(</a:t>
                      </a:r>
                      <a:r>
                        <a:rPr lang="ru-RU" sz="1300" u="none" strike="noStrike" dirty="0" err="1">
                          <a:effectLst/>
                          <a:latin typeface="Segoe UI Semibold" panose="020B0702040204020203" pitchFamily="34" charset="0"/>
                        </a:rPr>
                        <a:t>руб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.)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4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’</a:t>
                      </a:r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650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500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400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500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Закупка для сервиса</a:t>
                      </a:r>
                      <a:r>
                        <a:rPr lang="ru-RU" sz="1300" b="1" u="none" strike="noStrike" baseline="0" dirty="0"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(</a:t>
                      </a:r>
                      <a:r>
                        <a:rPr lang="ru-RU" sz="1300" u="none" strike="noStrike" dirty="0" err="1">
                          <a:effectLst/>
                          <a:latin typeface="Segoe UI Semibold" panose="020B0702040204020203" pitchFamily="34" charset="0"/>
                        </a:rPr>
                        <a:t>руб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.)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’</a:t>
                      </a:r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800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150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Прибыль сервиса</a:t>
                      </a:r>
                      <a:r>
                        <a:rPr lang="ru-RU" sz="1300" b="1" u="none" strike="noStrike" baseline="0" dirty="0"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(</a:t>
                      </a:r>
                      <a:r>
                        <a:rPr lang="ru-RU" sz="1300" u="none" strike="noStrike" dirty="0" err="1">
                          <a:effectLst/>
                          <a:latin typeface="Segoe UI Semibold" panose="020B0702040204020203" pitchFamily="34" charset="0"/>
                        </a:rPr>
                        <a:t>руб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.</a:t>
                      </a:r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185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endParaRPr lang="ru-RU" sz="1300" b="1" u="none" strike="noStrike" dirty="0">
                        <a:effectLst/>
                        <a:latin typeface="Segoe UI Semibold" panose="020B0702040204020203" pitchFamily="34" charset="0"/>
                      </a:endParaRPr>
                    </a:p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Возврат на инвестиции,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7,90%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86%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58%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solidFill>
                            <a:srgbClr val="FF0000"/>
                          </a:solidFill>
                          <a:effectLst/>
                          <a:latin typeface="Segoe UI Semibold" panose="020B0702040204020203" pitchFamily="34" charset="0"/>
                        </a:rPr>
                        <a:t>700%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233%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8313" y="5085184"/>
            <a:ext cx="3720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</a:rPr>
              <a:t>* —  при заправке тонера из 1 кг. канистры</a:t>
            </a:r>
          </a:p>
          <a:p>
            <a:r>
              <a:rPr lang="ru-RU" sz="1400" dirty="0">
                <a:latin typeface="Segoe UI Light" panose="020B0502040204020203" pitchFamily="34" charset="0"/>
              </a:rPr>
              <a:t>** — картриджи без чипа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19381"/>
              </p:ext>
            </p:extLst>
          </p:nvPr>
        </p:nvGraphicFramePr>
        <p:xfrm>
          <a:off x="145129" y="3330844"/>
          <a:ext cx="8820239" cy="16629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92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3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7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98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55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Картридж 218А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Оригинальный</a:t>
                      </a:r>
                      <a:r>
                        <a:rPr lang="ru-RU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картридж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Hi-Black</a:t>
                      </a:r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**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NetProduct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Заправка*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Восстановление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18E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Цена для клиента</a:t>
                      </a:r>
                      <a:r>
                        <a:rPr lang="en-US" sz="1300" b="1" u="none" strike="noStrike" baseline="0" dirty="0"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  <a:r>
                        <a:rPr lang="en-US" sz="1300" u="none" strike="noStrike" baseline="0" dirty="0">
                          <a:effectLst/>
                          <a:latin typeface="Segoe UI Semibold" panose="020B0702040204020203" pitchFamily="34" charset="0"/>
                        </a:rPr>
                        <a:t>(</a:t>
                      </a:r>
                      <a:r>
                        <a:rPr lang="ru-RU" sz="1300" u="none" strike="noStrike" dirty="0" err="1">
                          <a:effectLst/>
                          <a:latin typeface="Segoe UI Semibold" panose="020B0702040204020203" pitchFamily="34" charset="0"/>
                        </a:rPr>
                        <a:t>руб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.)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’</a:t>
                      </a:r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500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1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’</a:t>
                      </a:r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500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1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’</a:t>
                      </a:r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400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800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Закупка для сервиса</a:t>
                      </a:r>
                      <a:r>
                        <a:rPr lang="ru-RU" sz="1300" b="1" u="none" strike="noStrike" baseline="0" dirty="0"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(</a:t>
                      </a:r>
                      <a:r>
                        <a:rPr lang="ru-RU" sz="1300" u="none" strike="noStrike" dirty="0" err="1">
                          <a:effectLst/>
                          <a:latin typeface="Segoe UI Semibold" panose="020B0702040204020203" pitchFamily="34" charset="0"/>
                        </a:rPr>
                        <a:t>руб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.)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’</a:t>
                      </a:r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200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1</a:t>
                      </a:r>
                      <a:r>
                        <a:rPr lang="en-US" sz="1300" u="none" strike="noStrike" dirty="0">
                          <a:effectLst/>
                          <a:latin typeface="Segoe UI Semibold" panose="020B0702040204020203" pitchFamily="34" charset="0"/>
                        </a:rPr>
                        <a:t>’</a:t>
                      </a:r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900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200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Прибыль сервиса</a:t>
                      </a:r>
                      <a:r>
                        <a:rPr lang="ru-RU" sz="1300" b="1" u="none" strike="noStrike" baseline="0" dirty="0"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(</a:t>
                      </a:r>
                      <a:r>
                        <a:rPr lang="ru-RU" sz="1300" u="none" strike="noStrike" dirty="0" err="1">
                          <a:effectLst/>
                          <a:latin typeface="Segoe UI Semibold" panose="020B0702040204020203" pitchFamily="34" charset="0"/>
                        </a:rPr>
                        <a:t>руб</a:t>
                      </a:r>
                      <a:r>
                        <a:rPr lang="en-US" sz="1300" u="none" strike="noStrike">
                          <a:effectLst/>
                          <a:latin typeface="Segoe UI Semibold" panose="020B0702040204020203" pitchFamily="34" charset="0"/>
                        </a:rPr>
                        <a:t>.</a:t>
                      </a:r>
                      <a:r>
                        <a:rPr lang="ru-RU" sz="1300" u="none" strike="noStrike">
                          <a:effectLst/>
                          <a:latin typeface="Segoe UI Semibold" panose="020B0702040204020203" pitchFamily="34" charset="0"/>
                        </a:rPr>
                        <a:t>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400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400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320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Segoe UI Semibold" panose="020B0702040204020203" pitchFamily="34" charset="0"/>
                        </a:rPr>
                        <a:t>600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dirty="0">
                        <a:effectLst/>
                        <a:latin typeface="Segoe UI Semibold" panose="020B0702040204020203" pitchFamily="34" charset="0"/>
                      </a:endParaRPr>
                    </a:p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Возврат на инвестиции,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9,40%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36%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44%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solidFill>
                            <a:srgbClr val="FF0000"/>
                          </a:solidFill>
                          <a:effectLst/>
                          <a:latin typeface="Segoe UI Semibold" panose="020B0702040204020203" pitchFamily="34" charset="0"/>
                        </a:rPr>
                        <a:t>457%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Segoe UI Semibold" panose="020B0702040204020203" pitchFamily="34" charset="0"/>
                        </a:rPr>
                        <a:t>300%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5056" y="5795935"/>
            <a:ext cx="779508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Вывод: </a:t>
            </a:r>
            <a:r>
              <a:rPr lang="ru-RU" sz="15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Заправка выгоднее </a:t>
            </a:r>
            <a:r>
              <a:rPr 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сервиса чем продажа совместимого картриджа.</a:t>
            </a:r>
          </a:p>
          <a:p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Вопрос: </a:t>
            </a:r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вашему менеджеру по продажам, что выгоднее продавать?)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22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17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5"/>
            <a:ext cx="7347325" cy="562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А стоит ли плыть против течения?</a:t>
            </a:r>
          </a:p>
        </p:txBody>
      </p:sp>
      <p:sp>
        <p:nvSpPr>
          <p:cNvPr id="26" name="Фигура, имеющая форму буквы L 25">
            <a:extLst>
              <a:ext uri="{FF2B5EF4-FFF2-40B4-BE49-F238E27FC236}">
                <a16:creationId xmlns="" xmlns:a16="http://schemas.microsoft.com/office/drawing/2014/main" id="{23F8F1B3-D8E0-4B9E-AC44-0428D61A1488}"/>
              </a:ext>
            </a:extLst>
          </p:cNvPr>
          <p:cNvSpPr/>
          <p:nvPr/>
        </p:nvSpPr>
        <p:spPr>
          <a:xfrm rot="18460224">
            <a:off x="110506" y="5877812"/>
            <a:ext cx="448037" cy="273040"/>
          </a:xfrm>
          <a:prstGeom prst="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3715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22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17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474623" y="96559"/>
            <a:ext cx="7771040" cy="562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А за какую долю рынка мы боремся?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2203" y="755412"/>
            <a:ext cx="794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</a:rPr>
              <a:t>Напомню, 15% пользователей выбирают оригинальные картриджи. Почему?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3563" y="1268760"/>
            <a:ext cx="7963284" cy="338554"/>
          </a:xfrm>
          <a:prstGeom prst="rect">
            <a:avLst/>
          </a:prstGeom>
          <a:solidFill>
            <a:srgbClr val="A20A64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Сегментация офисной печати по типу распечатываемых документов 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50214"/>
              </p:ext>
            </p:extLst>
          </p:nvPr>
        </p:nvGraphicFramePr>
        <p:xfrm>
          <a:off x="234156" y="1700808"/>
          <a:ext cx="8802340" cy="32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7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8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4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Тип документа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Протокольно-представительский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Повседневно-деловой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Черновик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Тиражный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Где используется?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Менеджмент, отдел маркетинга и рекламы, VIP продажи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Все подразделения и службы для обмена документами между собой и с внешними контрагентами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Для работы с напечатанным текстом, для печати объемных и быстроустаревающих документов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Для печати повторяющихся документов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Требования к документу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Безупречное качество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Приемлемое качество (небольшие дефекты печати</a:t>
                      </a:r>
                      <a:r>
                        <a:rPr lang="ru-RU" sz="1200" u="none" strike="noStrike" baseline="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допустимы)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Читаемо, </a:t>
                      </a:r>
                      <a:r>
                        <a:rPr lang="ru-RU" sz="1200" u="none" strike="noStrike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бюджетно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Читаемо или приемлемое качество, </a:t>
                      </a:r>
                      <a:r>
                        <a:rPr lang="ru-RU" sz="1200" u="none" strike="noStrike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бюджетно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Примеры документов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Договора, коммерческие предложения, проспекты,…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Счета, накладные, счета-фактуры, рефераты, …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Черновики, складские ведомости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Вкладыши, инструкции, бланки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fontAlgn="b"/>
                      <a:endParaRPr lang="ru-RU" sz="1200" b="1" u="none" strike="noStrike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Тип расходных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Материалов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Оригинальный картридж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Совместимый картридж или заправка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Совместимый картридж или заправка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Совместимый картридж или заправка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FuturaMediumCTT"/>
                        </a:rPr>
                        <a:t> </a:t>
                      </a:r>
                    </a:p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uturaMediumCTT"/>
                      </a:endParaRP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15% рынка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85 % рынка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30" marR="8230" marT="8230" marB="0" anchor="ctr">
                    <a:solidFill>
                      <a:srgbClr val="A20A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Правая фигурная скобка 30"/>
          <p:cNvSpPr/>
          <p:nvPr/>
        </p:nvSpPr>
        <p:spPr>
          <a:xfrm rot="5400000">
            <a:off x="6054198" y="2371941"/>
            <a:ext cx="341062" cy="5623533"/>
          </a:xfrm>
          <a:prstGeom prst="rightBrace">
            <a:avLst>
              <a:gd name="adj1" fmla="val 8333"/>
              <a:gd name="adj2" fmla="val 50265"/>
            </a:avLst>
          </a:prstGeom>
          <a:ln w="19050">
            <a:solidFill>
              <a:srgbClr val="A18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15182" y="5394702"/>
            <a:ext cx="5140574" cy="338554"/>
          </a:xfrm>
          <a:prstGeom prst="rect">
            <a:avLst/>
          </a:prstGeom>
          <a:solidFill>
            <a:srgbClr val="A18E7D">
              <a:alpha val="67059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Здесь, выбор клиента — зона вашего влияния !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4622" y="5733256"/>
            <a:ext cx="866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Segoe UI Light" panose="020B0502040204020203" pitchFamily="34" charset="0"/>
              </a:rPr>
              <a:t>Выбор</a:t>
            </a:r>
            <a:r>
              <a:rPr lang="ru-RU" sz="1600" b="1" dirty="0">
                <a:solidFill>
                  <a:srgbClr val="A20A64"/>
                </a:solidFill>
                <a:latin typeface="Segoe UI Light" panose="020B0502040204020203" pitchFamily="34" charset="0"/>
              </a:rPr>
              <a:t> </a:t>
            </a:r>
            <a:r>
              <a:rPr lang="ru-RU" sz="1600" b="1" dirty="0">
                <a:latin typeface="Segoe UI Light" panose="020B0502040204020203" pitchFamily="34" charset="0"/>
              </a:rPr>
              <a:t>клиента в пользу </a:t>
            </a:r>
            <a:r>
              <a:rPr lang="ru-RU" sz="1600" b="1" dirty="0">
                <a:solidFill>
                  <a:srgbClr val="C00000"/>
                </a:solidFill>
                <a:latin typeface="Segoe UI Light" panose="020B0502040204020203" pitchFamily="34" charset="0"/>
              </a:rPr>
              <a:t>совместимого картриджа </a:t>
            </a:r>
            <a:r>
              <a:rPr lang="ru-RU" sz="1600" b="1" dirty="0">
                <a:latin typeface="Segoe UI Light" panose="020B0502040204020203" pitchFamily="34" charset="0"/>
              </a:rPr>
              <a:t>не только сокращает ваш сегодняшний  доход, но и создает </a:t>
            </a:r>
            <a:r>
              <a:rPr lang="ru-RU" sz="1600" b="1" dirty="0">
                <a:solidFill>
                  <a:srgbClr val="C00000"/>
                </a:solidFill>
                <a:latin typeface="Segoe UI Light" panose="020B0502040204020203" pitchFamily="34" charset="0"/>
              </a:rPr>
              <a:t>риск полной потери дохода в будущем </a:t>
            </a:r>
            <a:r>
              <a:rPr lang="ru-RU" sz="1600" b="1" dirty="0">
                <a:latin typeface="Segoe UI Light" panose="020B0502040204020203" pitchFamily="34" charset="0"/>
              </a:rPr>
              <a:t>(если клиент начнет приобретать картриджи там, где удобнее и выгоднее)</a:t>
            </a:r>
          </a:p>
        </p:txBody>
      </p:sp>
      <p:sp>
        <p:nvSpPr>
          <p:cNvPr id="34" name="Стрелка вниз 37">
            <a:extLst>
              <a:ext uri="{FF2B5EF4-FFF2-40B4-BE49-F238E27FC236}">
                <a16:creationId xmlns="" xmlns:a16="http://schemas.microsoft.com/office/drawing/2014/main" id="{348281B7-D0F1-4E10-9213-DEC833694FF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46959" y="5317948"/>
            <a:ext cx="294060" cy="468313"/>
          </a:xfrm>
          <a:prstGeom prst="downArrow">
            <a:avLst>
              <a:gd name="adj1" fmla="val 50000"/>
              <a:gd name="adj2" fmla="val 55688"/>
            </a:avLst>
          </a:prstGeom>
          <a:solidFill>
            <a:srgbClr val="A18E7D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650" y="5412820"/>
            <a:ext cx="583814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  <a:latin typeface="FuturaMediumCTT"/>
              </a:rPr>
              <a:t>!</a:t>
            </a:r>
            <a:r>
              <a:rPr lang="ru-RU" sz="1600" b="1" dirty="0">
                <a:latin typeface="FuturaMediumCT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9767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22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17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4"/>
            <a:ext cx="7347325" cy="1139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Сравнение картриджа и заправки (глазами клиента)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84796"/>
              </p:ext>
            </p:extLst>
          </p:nvPr>
        </p:nvGraphicFramePr>
        <p:xfrm>
          <a:off x="395537" y="1609968"/>
          <a:ext cx="8506151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0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24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9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FuturaDemiC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latin typeface="Segoe UI Semibold" panose="020B0702040204020203" pitchFamily="34" charset="0"/>
                        </a:rPr>
                        <a:t>Картридж (на полке)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egoe UI Semibold" panose="020B0702040204020203" pitchFamily="34" charset="0"/>
                        </a:rPr>
                        <a:t>Заправка (в сервисе</a:t>
                      </a:r>
                      <a:r>
                        <a:rPr lang="ru-RU" sz="1600" baseline="0" dirty="0">
                          <a:latin typeface="Segoe UI Semibold" panose="020B0702040204020203" pitchFamily="34" charset="0"/>
                        </a:rPr>
                        <a:t> или в офисе)</a:t>
                      </a:r>
                      <a:endParaRPr lang="ru-RU" sz="1600" dirty="0">
                        <a:latin typeface="Segoe UI Semibold" panose="020B07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Segoe UI Semibold" panose="020B0702040204020203" pitchFamily="34" charset="0"/>
                        </a:rPr>
                        <a:t>«Плюсы»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latin typeface="Segoe UI Light" panose="020B0502040204020203" pitchFamily="34" charset="0"/>
                        </a:rPr>
                        <a:t>Решает проблему в момент возникновения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latin typeface="Segoe UI Light" panose="020B0502040204020203" pitchFamily="34" charset="0"/>
                        </a:rPr>
                        <a:t>Выглядит привлекательно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latin typeface="Segoe UI Light" panose="020B0502040204020203" pitchFamily="34" charset="0"/>
                        </a:rPr>
                        <a:t>Покупается в три клика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latin typeface="Segoe UI Light" panose="020B0502040204020203" pitchFamily="34" charset="0"/>
                        </a:rPr>
                        <a:t>Комфортная цена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latin typeface="Segoe UI Light" panose="020B0502040204020203" pitchFamily="34" charset="0"/>
                        </a:rPr>
                        <a:t>Оплата по факту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latin typeface="Segoe UI Light" panose="020B0502040204020203" pitchFamily="34" charset="0"/>
                        </a:rPr>
                        <a:t>Предсказуемость</a:t>
                      </a:r>
                      <a:r>
                        <a:rPr lang="ru-RU" sz="1500" baseline="0" dirty="0">
                          <a:latin typeface="Segoe UI Light" panose="020B0502040204020203" pitchFamily="34" charset="0"/>
                        </a:rPr>
                        <a:t> результата (тест)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baseline="0" dirty="0" err="1">
                          <a:latin typeface="Segoe UI Light" panose="020B0502040204020203" pitchFamily="34" charset="0"/>
                        </a:rPr>
                        <a:t>Экологичность</a:t>
                      </a:r>
                      <a:r>
                        <a:rPr lang="ru-RU" sz="1500" baseline="0" dirty="0">
                          <a:latin typeface="Segoe UI Light" panose="020B0502040204020203" pitchFamily="34" charset="0"/>
                        </a:rPr>
                        <a:t> (не выбрасываем)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baseline="0" dirty="0">
                          <a:latin typeface="Segoe UI Light" panose="020B0502040204020203" pitchFamily="34" charset="0"/>
                        </a:rPr>
                        <a:t>Патриотичность (рабочие места)</a:t>
                      </a:r>
                      <a:endParaRPr lang="ru-RU" sz="1500" dirty="0">
                        <a:latin typeface="Segoe UI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«Минусы»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latin typeface="Segoe UI Light" panose="020B0502040204020203" pitchFamily="34" charset="0"/>
                        </a:rPr>
                        <a:t>Как правило, дороже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latin typeface="Segoe UI Light" panose="020B0502040204020203" pitchFamily="34" charset="0"/>
                        </a:rPr>
                        <a:t>Оплата</a:t>
                      </a:r>
                      <a:r>
                        <a:rPr lang="ru-RU" sz="1500" baseline="0" dirty="0">
                          <a:latin typeface="Segoe UI Light" panose="020B0502040204020203" pitchFamily="34" charset="0"/>
                        </a:rPr>
                        <a:t> всегда «вперед»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baseline="0" dirty="0">
                          <a:latin typeface="Segoe UI Light" panose="020B0502040204020203" pitchFamily="34" charset="0"/>
                        </a:rPr>
                        <a:t>Непредсказуемость  работы</a:t>
                      </a:r>
                      <a:endParaRPr lang="ru-RU" sz="1500" dirty="0">
                        <a:latin typeface="Segoe UI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latin typeface="Segoe UI Light" panose="020B0502040204020203" pitchFamily="34" charset="0"/>
                        </a:rPr>
                        <a:t>Имеет</a:t>
                      </a:r>
                      <a:r>
                        <a:rPr lang="ru-RU" sz="1500" baseline="0" dirty="0">
                          <a:latin typeface="Segoe UI Light" panose="020B0502040204020203" pitchFamily="34" charset="0"/>
                        </a:rPr>
                        <a:t> временной лаг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baseline="0" dirty="0">
                          <a:latin typeface="Segoe UI Light" panose="020B0502040204020203" pitchFamily="34" charset="0"/>
                        </a:rPr>
                        <a:t>Сложно и долго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500" baseline="0" dirty="0">
                          <a:latin typeface="Segoe UI Light" panose="020B0502040204020203" pitchFamily="34" charset="0"/>
                        </a:rPr>
                        <a:t>Грязно и некрасиво</a:t>
                      </a:r>
                      <a:endParaRPr lang="ru-RU" sz="1500" dirty="0">
                        <a:latin typeface="Segoe UI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6403" y="4371840"/>
            <a:ext cx="8506152" cy="2081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Можно ли исправить или скрыть «минусы» заправки? 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dirty="0">
              <a:latin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Segoe UI Light" panose="020B0502040204020203" pitchFamily="34" charset="0"/>
              </a:rPr>
              <a:t>Решить проблему в момент возникновения может подменный картридж у клиента</a:t>
            </a:r>
          </a:p>
          <a:p>
            <a:endParaRPr lang="ru-RU" sz="1600" dirty="0">
              <a:latin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Segoe UI Light" panose="020B0502040204020203" pitchFamily="34" charset="0"/>
              </a:rPr>
              <a:t>Подменный картридж также упростит процесс получения услуги для заказчика</a:t>
            </a:r>
          </a:p>
          <a:p>
            <a:endParaRPr lang="ru-RU" sz="1600" dirty="0">
              <a:latin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Segoe UI Light" panose="020B0502040204020203" pitchFamily="34" charset="0"/>
              </a:rPr>
              <a:t>Внешнюю привлекательность придаст фирменная упаковка, пакеты, </a:t>
            </a:r>
            <a:r>
              <a:rPr lang="ru-RU" sz="1600" dirty="0" err="1">
                <a:latin typeface="Segoe UI Light" panose="020B0502040204020203" pitchFamily="34" charset="0"/>
              </a:rPr>
              <a:t>стикеры</a:t>
            </a:r>
            <a:endParaRPr lang="ru-RU" sz="16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73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98F77A2-243D-4080-BDFA-5F1091A89F7F}"/>
              </a:ext>
            </a:extLst>
          </p:cNvPr>
          <p:cNvSpPr/>
          <p:nvPr/>
        </p:nvSpPr>
        <p:spPr>
          <a:xfrm>
            <a:off x="0" y="-99392"/>
            <a:ext cx="7911262" cy="1535434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7526" y="3140968"/>
            <a:ext cx="8276849" cy="140455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1600" b="1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sz="2400" dirty="0">
                <a:latin typeface="Segoe UI Light" panose="020B0502040204020203" pitchFamily="34" charset="0"/>
              </a:rPr>
              <a:t>Маркетинг</a:t>
            </a:r>
            <a:r>
              <a:rPr lang="ru-RU" sz="2000" b="0" dirty="0">
                <a:latin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</a:rPr>
              <a:t>– «интеллектуальная составляющая сбыта», совокупность действий </a:t>
            </a:r>
            <a:r>
              <a:rPr lang="ru-RU" sz="2000" dirty="0" smtClean="0">
                <a:latin typeface="Segoe UI Light" panose="020B0502040204020203" pitchFamily="34" charset="0"/>
              </a:rPr>
              <a:t>направленных </a:t>
            </a:r>
            <a:r>
              <a:rPr lang="ru-RU" sz="2000" dirty="0">
                <a:latin typeface="Segoe UI Light" panose="020B0502040204020203" pitchFamily="34" charset="0"/>
              </a:rPr>
              <a:t>на то, чтобы не дать  целевому клиенту избежать </a:t>
            </a:r>
            <a:r>
              <a:rPr lang="en-US" sz="2000" dirty="0">
                <a:latin typeface="Segoe UI Light" panose="020B0502040204020203" pitchFamily="34" charset="0"/>
              </a:rPr>
              <a:t>[</a:t>
            </a:r>
            <a:r>
              <a:rPr lang="ru-RU" sz="2000" dirty="0">
                <a:latin typeface="Segoe UI Light" panose="020B0502040204020203" pitchFamily="34" charset="0"/>
              </a:rPr>
              <a:t>нужной мне</a:t>
            </a:r>
            <a:r>
              <a:rPr lang="en-US" sz="2000" dirty="0">
                <a:latin typeface="Segoe UI Light" panose="020B0502040204020203" pitchFamily="34" charset="0"/>
              </a:rPr>
              <a:t>]</a:t>
            </a:r>
            <a:r>
              <a:rPr lang="ru-RU" sz="2000" dirty="0">
                <a:latin typeface="Segoe UI Light" panose="020B0502040204020203" pitchFamily="34" charset="0"/>
              </a:rPr>
              <a:t> покупки у меня.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901" y="4644315"/>
            <a:ext cx="8486680" cy="1323439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1600" b="1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Инструменты маркетинга (маркетинг-</a:t>
            </a:r>
            <a:r>
              <a:rPr lang="ru-RU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микс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модель «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4P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») :</a:t>
            </a:r>
          </a:p>
          <a:p>
            <a:endParaRPr lang="ru-RU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продукт, услуга. Свойства, особенности, отличие от аналогов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Price</a:t>
            </a:r>
            <a:r>
              <a:rPr lang="ru-RU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— Цена, абсолютная и относительно аналогов и товаров-заменителей</a:t>
            </a:r>
            <a:endParaRPr lang="en-US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Promotion</a:t>
            </a:r>
            <a:r>
              <a:rPr lang="ru-RU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— Продвижение. Реклама, </a:t>
            </a:r>
            <a:r>
              <a:rPr lang="en-US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</a:t>
            </a:r>
            <a:r>
              <a:rPr lang="ru-RU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стимулирование сбыта</a:t>
            </a:r>
            <a:endParaRPr lang="en-US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Place</a:t>
            </a:r>
            <a:r>
              <a:rPr lang="ru-RU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— Место, канал продаж. </a:t>
            </a:r>
            <a:endParaRPr lang="en-US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318964" y="157003"/>
            <a:ext cx="8069460" cy="584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Как направить клиента куда нам надо?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635356"/>
              </p:ext>
            </p:extLst>
          </p:nvPr>
        </p:nvGraphicFramePr>
        <p:xfrm>
          <a:off x="657526" y="915227"/>
          <a:ext cx="8014598" cy="222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Фигура, имеющая форму буквы L 23">
            <a:extLst>
              <a:ext uri="{FF2B5EF4-FFF2-40B4-BE49-F238E27FC236}">
                <a16:creationId xmlns="" xmlns:a16="http://schemas.microsoft.com/office/drawing/2014/main" id="{23F8F1B3-D8E0-4B9E-AC44-0428D61A1488}"/>
              </a:ext>
            </a:extLst>
          </p:cNvPr>
          <p:cNvSpPr/>
          <p:nvPr/>
        </p:nvSpPr>
        <p:spPr>
          <a:xfrm rot="18460224">
            <a:off x="248349" y="3246410"/>
            <a:ext cx="281454" cy="240073"/>
          </a:xfrm>
          <a:prstGeom prst="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30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31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0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</p:spTree>
    <p:extLst>
      <p:ext uri="{BB962C8B-B14F-4D97-AF65-F5344CB8AC3E}">
        <p14:creationId xmlns:p14="http://schemas.microsoft.com/office/powerpoint/2010/main" val="23475948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98F77A2-243D-4080-BDFA-5F1091A89F7F}"/>
              </a:ext>
            </a:extLst>
          </p:cNvPr>
          <p:cNvSpPr/>
          <p:nvPr/>
        </p:nvSpPr>
        <p:spPr>
          <a:xfrm>
            <a:off x="0" y="-99392"/>
            <a:ext cx="7911262" cy="1535434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0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4"/>
            <a:ext cx="7347325" cy="1028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Пойдем по пунктам Маркетинг-</a:t>
            </a:r>
            <a:r>
              <a:rPr lang="ru-RU" altLang="ru-RU" sz="2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микса</a:t>
            </a:r>
            <a:endParaRPr lang="ru-RU" altLang="ru-RU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altLang="ru-R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</a:t>
            </a:r>
            <a:r>
              <a:rPr lang="ru-RU" alt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Ваш уникальный продукт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17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50557" y="1254819"/>
            <a:ext cx="879622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Клиент покупает не картридж или заправку, он покупает решение своей проблемы, свои напечатанные документы! </a:t>
            </a:r>
          </a:p>
          <a:p>
            <a:endParaRPr lang="ru-RU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Главная </a:t>
            </a:r>
            <a:r>
              <a:rPr lang="ru-RU" sz="15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опасность картриджа</a:t>
            </a:r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сервисного центра — </a:t>
            </a:r>
            <a:r>
              <a:rPr 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картридж можно купить в магазине</a:t>
            </a:r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(он-</a:t>
            </a:r>
            <a:r>
              <a:rPr lang="ru-RU" sz="15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лайн</a:t>
            </a:r>
            <a:r>
              <a:rPr lang="en-US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 дистрибьютора) и дешевле, и удобнее, чем в сервисе!</a:t>
            </a:r>
          </a:p>
          <a:p>
            <a:endParaRPr lang="ru-RU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Попытка «в лобовую», ценой  конкурировать с сетями и производителями</a:t>
            </a:r>
          </a:p>
          <a:p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картриджей, самое бесперспективное занятие, которое вы можете придумать.</a:t>
            </a:r>
          </a:p>
          <a:p>
            <a:endParaRPr lang="ru-RU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Совсем не продавать картриджи — не получится. Любой картридж не вечен. </a:t>
            </a:r>
          </a:p>
          <a:p>
            <a:r>
              <a:rPr 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 продавать можно только заправляемые картриджи!</a:t>
            </a:r>
          </a:p>
        </p:txBody>
      </p:sp>
      <p:sp>
        <p:nvSpPr>
          <p:cNvPr id="24" name="Фигура, имеющая форму буквы L 23">
            <a:extLst>
              <a:ext uri="{FF2B5EF4-FFF2-40B4-BE49-F238E27FC236}">
                <a16:creationId xmlns="" xmlns:a16="http://schemas.microsoft.com/office/drawing/2014/main" id="{23F8F1B3-D8E0-4B9E-AC44-0428D61A1488}"/>
              </a:ext>
            </a:extLst>
          </p:cNvPr>
          <p:cNvSpPr/>
          <p:nvPr/>
        </p:nvSpPr>
        <p:spPr>
          <a:xfrm rot="18460224">
            <a:off x="887722" y="1267166"/>
            <a:ext cx="281454" cy="240073"/>
          </a:xfrm>
          <a:prstGeom prst="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32474" y="6019258"/>
            <a:ext cx="7319846" cy="400110"/>
          </a:xfrm>
          <a:prstGeom prst="rect">
            <a:avLst/>
          </a:prstGeom>
          <a:solidFill>
            <a:srgbClr val="A18E7D">
              <a:alpha val="56078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Ценность для клиента   </a:t>
            </a:r>
            <a:r>
              <a:rPr lang="en-US" sz="20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&amp;   </a:t>
            </a:r>
            <a:r>
              <a:rPr lang="ru-RU" sz="20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Привязка к сервису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8312" y="3721675"/>
            <a:ext cx="849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Остается «придумать» свой, </a:t>
            </a:r>
            <a:r>
              <a:rPr 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отличающийся от других продукт</a:t>
            </a:r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имеющий для клиента дополнительную ценность и привязывающий клиента к сервису (заправке)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" y="3671313"/>
            <a:ext cx="9144001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Фигура, имеющая форму буквы L 27">
            <a:extLst>
              <a:ext uri="{FF2B5EF4-FFF2-40B4-BE49-F238E27FC236}">
                <a16:creationId xmlns="" xmlns:a16="http://schemas.microsoft.com/office/drawing/2014/main" id="{23F8F1B3-D8E0-4B9E-AC44-0428D61A1488}"/>
              </a:ext>
            </a:extLst>
          </p:cNvPr>
          <p:cNvSpPr/>
          <p:nvPr/>
        </p:nvSpPr>
        <p:spPr>
          <a:xfrm rot="18460224">
            <a:off x="579840" y="4362450"/>
            <a:ext cx="281454" cy="240073"/>
          </a:xfrm>
          <a:prstGeom prst="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951750" y="4318064"/>
            <a:ext cx="7805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Варианты</a:t>
            </a:r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Новый картридж + купон на заправку (или купон на 2-ю бесплатную заправку)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MPS,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покопийка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или другая форма управления печатью заказчика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«Вечный» картридж (гарантируем за фиксированную цену работоспособность)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Подменный картридж в придачу (при условии заправки у нас)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заправок = картридж в подарок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055350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98F77A2-243D-4080-BDFA-5F1091A89F7F}"/>
              </a:ext>
            </a:extLst>
          </p:cNvPr>
          <p:cNvSpPr/>
          <p:nvPr/>
        </p:nvSpPr>
        <p:spPr>
          <a:xfrm>
            <a:off x="0" y="-99392"/>
            <a:ext cx="7911262" cy="1535434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0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4"/>
            <a:ext cx="7347325" cy="1028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Пойдем по пунктам Маркетинг-</a:t>
            </a:r>
            <a:r>
              <a:rPr lang="ru-RU" altLang="ru-RU" sz="2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микса</a:t>
            </a:r>
            <a:endParaRPr lang="ru-RU" altLang="ru-RU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altLang="ru-R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PRICE</a:t>
            </a:r>
            <a:r>
              <a:rPr lang="ru-RU" altLang="ru-R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Ваша красноречивая цена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17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318963" y="6125234"/>
            <a:ext cx="740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С какого перепугу, цена на заправку 285А — 400 руб.?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5555" y="2492896"/>
            <a:ext cx="5362227" cy="138499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buFont typeface="+mj-lt"/>
              <a:buAutoNum type="arabicPeriod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Наша цель — направить клиента на заправку картриджа, а не на покупку нового. </a:t>
            </a: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Экономические ограничения — </a:t>
            </a: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СЕБЕСТОИМОСТЬ</a:t>
            </a: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Конкурентное предложение — совместимый картридж</a:t>
            </a: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Заправка должна быть минимум на 20 % дешевле картриджа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5570" y="1456303"/>
            <a:ext cx="5266720" cy="95410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4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Понять, чего я хочу достигнуть данной ценой?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Определить экономические ограничения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Провести анализ конкурентных предложений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Сформировать свое предложение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73680"/>
            <a:ext cx="1512168" cy="1164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47" y="2411727"/>
            <a:ext cx="1963360" cy="16984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33045" y="3343309"/>
            <a:ext cx="116499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algn="ctr"/>
            <a:r>
              <a:rPr lang="ru-RU" sz="1400" dirty="0">
                <a:latin typeface="Segoe UI Semibold" panose="020B0702040204020203" pitchFamily="34" charset="0"/>
              </a:rPr>
              <a:t>1000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31951" y="3665730"/>
            <a:ext cx="96973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algn="ctr"/>
            <a:r>
              <a:rPr lang="ru-RU" sz="1400" dirty="0">
                <a:latin typeface="Segoe UI Semibold" panose="020B0702040204020203" pitchFamily="34" charset="0"/>
              </a:rPr>
              <a:t>500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832" y="1086971"/>
            <a:ext cx="860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Вопрос:         С чего мы начинаем процесс ценообразования?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13182"/>
              </p:ext>
            </p:extLst>
          </p:nvPr>
        </p:nvGraphicFramePr>
        <p:xfrm>
          <a:off x="270167" y="4167802"/>
          <a:ext cx="8300635" cy="1936229"/>
        </p:xfrm>
        <a:graphic>
          <a:graphicData uri="http://schemas.openxmlformats.org/drawingml/2006/table">
            <a:tbl>
              <a:tblPr firstRow="1" bandRow="1"/>
              <a:tblGrid>
                <a:gridCol w="269385"/>
                <a:gridCol w="1938828"/>
                <a:gridCol w="2165628"/>
                <a:gridCol w="1907916"/>
                <a:gridCol w="2018878"/>
              </a:tblGrid>
              <a:tr h="29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Было ( в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1998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Было ( в 2008 г.)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Стало ( в 2018 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Заработать на заправке картриджей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9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С/стоим.запр.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 $1,50 до $4,00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 $1,00 до $3,00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 $1,00 до $3,00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OEM 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картридж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$50,00 - $70,00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$50,00 - $70,00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$50,00 - $70,00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Совм.картридж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не было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$15,00 - $25,00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$5,00 - $10,00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Цена заправки: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$6,00 - $8,00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$6,00 - $8,00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$6,00 - $8,00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147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25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17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64038" y="668325"/>
            <a:ext cx="7647224" cy="43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52" tIns="45576" rIns="91152" bIns="45576">
            <a:spAutoFit/>
          </a:bodyPr>
          <a:lstStyle/>
          <a:p>
            <a:pPr defTabSz="1041400"/>
            <a:r>
              <a:rPr lang="ru-RU" sz="22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Стоимость печати для пользователя</a:t>
            </a:r>
            <a:r>
              <a:rPr lang="en-US" sz="22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 (</a:t>
            </a:r>
            <a:r>
              <a:rPr lang="ru-RU" sz="22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руб.</a:t>
            </a:r>
            <a:r>
              <a:rPr lang="en-US" sz="22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)</a:t>
            </a:r>
            <a:endParaRPr lang="ru-RU" sz="2200" b="1" dirty="0">
              <a:latin typeface="Segoe UI Semibold" panose="020B0702040204020203" pitchFamily="34" charset="0"/>
              <a:ea typeface="ＭＳ Ｐゴシック" panose="020B0600070205080204" pitchFamily="34" charset="-128"/>
              <a:cs typeface="+mj-cs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15320"/>
              </p:ext>
            </p:extLst>
          </p:nvPr>
        </p:nvGraphicFramePr>
        <p:xfrm>
          <a:off x="0" y="1220688"/>
          <a:ext cx="9006166" cy="213630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75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938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Картридж 285А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Ориг.картридж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Hi-Black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NetProduct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"Одноразовый"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Hi-Black </a:t>
                      </a:r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Заправка</a:t>
                      </a:r>
                      <a:r>
                        <a:rPr lang="ru-RU" sz="1000" u="none" strike="noStrike" baseline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(400 р.)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Hi-Black </a:t>
                      </a:r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Заправка (250 р.)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rgbClr val="A18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NetProduct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Заправка (250 р.)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rgbClr val="A18E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1600 отпечатков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3200 отпечатков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lang="en-US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4800 отпечатков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6400 отпечатков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8000 отпечатков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9600 отпечатков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11200 отпечатков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12800 отпечатков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14400 отпечатков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16000 отпечатков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45215"/>
              </p:ext>
            </p:extLst>
          </p:nvPr>
        </p:nvGraphicFramePr>
        <p:xfrm>
          <a:off x="0" y="3956992"/>
          <a:ext cx="9001000" cy="213630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75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8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Картридж 285А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Ориг.картридж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Hi-Black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NetProduct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"Одноразовый"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Hi-Black + 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Заправка</a:t>
                      </a:r>
                      <a:r>
                        <a:rPr lang="ru-RU" sz="1000" u="none" strike="noStrike" baseline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(400 р.)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Hi-Black + 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Заправка (250 р.)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NetProduct + 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Заправка (250 р.)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1600 отпечатков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185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185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3200 отпечатков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370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550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385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4800 отпечатков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555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750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585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6400 отпечатков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740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770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8000 отпечатков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970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9600 отпечатков 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170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11200 отпечатков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295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355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12800 отпечатков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480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950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555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14400 отпечатков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665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755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16000 отпечатков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940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744" marR="7744" marT="7744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01229" y="3450966"/>
            <a:ext cx="7647224" cy="43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52" tIns="45576" rIns="91152" bIns="45576">
            <a:spAutoFit/>
          </a:bodyPr>
          <a:lstStyle/>
          <a:p>
            <a:pPr defTabSz="1041400"/>
            <a:r>
              <a:rPr lang="ru-RU" sz="22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Размер заработка сервис-центра</a:t>
            </a:r>
            <a:r>
              <a:rPr lang="en-US" sz="22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 (</a:t>
            </a:r>
            <a:r>
              <a:rPr lang="ru-RU" sz="22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руб.</a:t>
            </a:r>
            <a:r>
              <a:rPr lang="en-US" sz="22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+mj-cs"/>
              </a:rPr>
              <a:t>)</a:t>
            </a:r>
            <a:endParaRPr lang="ru-RU" sz="2200" b="1" dirty="0">
              <a:latin typeface="Segoe UI Semibold" panose="020B0702040204020203" pitchFamily="34" charset="0"/>
              <a:ea typeface="ＭＳ Ｐゴシック" panose="020B0600070205080204" pitchFamily="34" charset="-128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2144" y="6138019"/>
            <a:ext cx="874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egoe UI Light" panose="020B0502040204020203" pitchFamily="34" charset="0"/>
                <a:ea typeface="ＭＳ Ｐゴシック" panose="020B0600070205080204" pitchFamily="34" charset="-128"/>
                <a:cs typeface="+mj-cs"/>
              </a:rPr>
              <a:t>Коллеги! Задумайтесь о стоимости своей заправки! </a:t>
            </a:r>
            <a:r>
              <a:rPr lang="en-US" sz="2000" b="1" dirty="0">
                <a:latin typeface="Segoe UI Light" panose="020B0502040204020203" pitchFamily="34" charset="0"/>
                <a:ea typeface="ＭＳ Ｐゴシック" panose="020B0600070205080204" pitchFamily="34" charset="-128"/>
                <a:cs typeface="+mj-cs"/>
              </a:rPr>
              <a:t>#</a:t>
            </a:r>
            <a:r>
              <a:rPr lang="ru-RU" sz="2000" b="1" dirty="0" err="1">
                <a:latin typeface="Segoe UI Light" panose="020B0502040204020203" pitchFamily="34" charset="0"/>
                <a:ea typeface="ＭＳ Ｐゴシック" panose="020B0600070205080204" pitchFamily="34" charset="-128"/>
                <a:cs typeface="+mj-cs"/>
              </a:rPr>
              <a:t>клиентнеидиот</a:t>
            </a:r>
            <a:endParaRPr lang="ru-RU" sz="2000" b="1" dirty="0">
              <a:latin typeface="Segoe UI Light" panose="020B0502040204020203" pitchFamily="34" charset="0"/>
              <a:ea typeface="ＭＳ Ｐゴシック" panose="020B0600070205080204" pitchFamily="34" charset="-128"/>
              <a:cs typeface="+mj-cs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395536" y="129704"/>
            <a:ext cx="7616301" cy="514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Заправки или совм. картриджи, ч</a:t>
            </a:r>
            <a:r>
              <a:rPr lang="ru-RU" altLang="ru-RU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 выгоднее ? </a:t>
            </a:r>
            <a:endParaRPr lang="ru-RU" altLang="ru-RU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27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98F77A2-243D-4080-BDFA-5F1091A89F7F}"/>
              </a:ext>
            </a:extLst>
          </p:cNvPr>
          <p:cNvSpPr/>
          <p:nvPr/>
        </p:nvSpPr>
        <p:spPr>
          <a:xfrm>
            <a:off x="0" y="-99392"/>
            <a:ext cx="7911262" cy="1535434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0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4"/>
            <a:ext cx="7347325" cy="1028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Пойдем по пунктам Маркетинг-</a:t>
            </a:r>
            <a:r>
              <a:rPr lang="ru-RU" altLang="ru-RU" sz="2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микса</a:t>
            </a:r>
            <a:endParaRPr lang="ru-RU" altLang="ru-RU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altLang="ru-R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PLACE </a:t>
            </a:r>
            <a:r>
              <a:rPr lang="ru-RU" altLang="ru-RU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Место (канал) продаж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17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54378" y="1268760"/>
            <a:ext cx="851204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Клиенты сервисного центра различаются между собой!</a:t>
            </a:r>
          </a:p>
          <a:p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Модели взаимодействия с различными типами клиентов принципиально отличаются и основываются на: значимых для клиентах выгодах, подходах к выбору поставщика услуги и товара, финансовых, ресурсных и информационных ограничениях различных типов клиентов. </a:t>
            </a:r>
          </a:p>
        </p:txBody>
      </p:sp>
      <p:sp>
        <p:nvSpPr>
          <p:cNvPr id="28" name="Фигура, имеющая форму буквы L 27">
            <a:extLst>
              <a:ext uri="{FF2B5EF4-FFF2-40B4-BE49-F238E27FC236}">
                <a16:creationId xmlns="" xmlns:a16="http://schemas.microsoft.com/office/drawing/2014/main" id="{23F8F1B3-D8E0-4B9E-AC44-0428D61A1488}"/>
              </a:ext>
            </a:extLst>
          </p:cNvPr>
          <p:cNvSpPr/>
          <p:nvPr/>
        </p:nvSpPr>
        <p:spPr>
          <a:xfrm rot="18460224">
            <a:off x="939878" y="1261463"/>
            <a:ext cx="281454" cy="240073"/>
          </a:xfrm>
          <a:prstGeom prst="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18884" y="2674697"/>
            <a:ext cx="8337750" cy="33855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1600" b="1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сегменты клиентской базы сервиса в отношении заправок: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156" y="3212976"/>
            <a:ext cx="3285636" cy="30777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buFont typeface="+mj-lt"/>
              <a:buAutoNum type="arabicPeriod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Корпоративный заказчик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13203" y="3212977"/>
            <a:ext cx="54006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1600" b="1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sz="13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Государственный / частный,  крупный / средний / мелкий, тендерный/неформализованный,</a:t>
            </a:r>
          </a:p>
          <a:p>
            <a:r>
              <a:rPr lang="ru-RU" sz="13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«честный» / заинтересованный – набор этих параметров определяет тип клиента.  </a:t>
            </a:r>
          </a:p>
          <a:p>
            <a:r>
              <a:rPr lang="ru-RU" sz="13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Выгоды: …..</a:t>
            </a:r>
          </a:p>
          <a:p>
            <a:r>
              <a:rPr lang="ru-RU" sz="13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Ограничения: НДС к зачету, 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1463" y="4642269"/>
            <a:ext cx="3285636" cy="523220"/>
          </a:xfrm>
          <a:prstGeom prst="rect">
            <a:avLst/>
          </a:prstGeom>
          <a:noFill/>
          <a:ln w="9525" cap="flat" cmpd="sng" algn="ctr">
            <a:solidFill>
              <a:srgbClr val="A18E7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buFont typeface="+mj-lt"/>
              <a:buAutoNum type="arabicPeriod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Частный заказчик (Физ. лицо для себя)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3203" y="4642270"/>
            <a:ext cx="5400600" cy="8029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1600" b="1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sz="14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Выгоды: стоимость, гарантии, удобство… </a:t>
            </a:r>
          </a:p>
          <a:p>
            <a:r>
              <a:rPr lang="ru-RU" sz="14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Ограничения: заправляет мало  и редко (успевает забыть, где заправлял)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3027" y="5604015"/>
            <a:ext cx="3285636" cy="523220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buFont typeface="+mj-lt"/>
              <a:buAutoNum type="arabicPeriod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IT-</a:t>
            </a:r>
            <a:r>
              <a:rPr lang="en-US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outsouser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ИТ-интегратор, перепродавец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3203" y="5604016"/>
            <a:ext cx="5400600" cy="8029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1600" b="1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sz="13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Выгоды: стоимость, производительность, предсказуемость результата…</a:t>
            </a:r>
          </a:p>
          <a:p>
            <a:r>
              <a:rPr lang="ru-RU" sz="13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Ограничения:  профессиональный вымогатель и шантажист</a:t>
            </a:r>
          </a:p>
        </p:txBody>
      </p:sp>
    </p:spTree>
    <p:extLst>
      <p:ext uri="{BB962C8B-B14F-4D97-AF65-F5344CB8AC3E}">
        <p14:creationId xmlns:p14="http://schemas.microsoft.com/office/powerpoint/2010/main" val="23190633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98F77A2-243D-4080-BDFA-5F1091A89F7F}"/>
              </a:ext>
            </a:extLst>
          </p:cNvPr>
          <p:cNvSpPr/>
          <p:nvPr/>
        </p:nvSpPr>
        <p:spPr>
          <a:xfrm>
            <a:off x="0" y="-99392"/>
            <a:ext cx="7911262" cy="1535434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0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5"/>
            <a:ext cx="7347325" cy="908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Пойдем по пунктам Маркетинг-</a:t>
            </a:r>
            <a:r>
              <a:rPr lang="ru-RU" altLang="ru-RU" sz="2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микса</a:t>
            </a:r>
            <a:endParaRPr lang="ru-RU" altLang="ru-RU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altLang="ru-RU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PROMOTION </a:t>
            </a:r>
            <a:r>
              <a:rPr lang="ru-RU" alt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Продвижение вашего продукта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17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563937" y="1196752"/>
            <a:ext cx="7347325" cy="1015663"/>
            <a:chOff x="563937" y="1335982"/>
            <a:chExt cx="7347325" cy="1015663"/>
          </a:xfrm>
        </p:grpSpPr>
        <p:sp>
          <p:nvSpPr>
            <p:cNvPr id="33" name="TextBox 32"/>
            <p:cNvSpPr txBox="1"/>
            <p:nvPr/>
          </p:nvSpPr>
          <p:spPr>
            <a:xfrm>
              <a:off x="563937" y="1489870"/>
              <a:ext cx="1858315" cy="707886"/>
            </a:xfrm>
            <a:prstGeom prst="rect">
              <a:avLst/>
            </a:prstGeom>
            <a:solidFill>
              <a:srgbClr val="A18E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marL="342900" indent="-342900">
                <a:buFont typeface="+mj-lt"/>
                <a:buAutoNum type="arabicPeriod"/>
                <a:defRPr sz="1400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FuturaBookCTT"/>
                  <a:ea typeface="+mj-ea"/>
                  <a:cs typeface="+mj-cs"/>
                </a:defRPr>
              </a:lvl1pPr>
              <a:lvl2pPr>
                <a:defRPr>
                  <a:solidFill>
                    <a:schemeClr val="accent1"/>
                  </a:solidFill>
                </a:defRPr>
              </a:lvl2pPr>
              <a:lvl3pPr>
                <a:defRPr>
                  <a:solidFill>
                    <a:schemeClr val="accent1"/>
                  </a:solidFill>
                </a:defRPr>
              </a:lvl3pPr>
              <a:lvl4pPr>
                <a:defRPr>
                  <a:solidFill>
                    <a:schemeClr val="accent1"/>
                  </a:solidFill>
                </a:defRPr>
              </a:lvl4pPr>
              <a:lvl5pPr>
                <a:defRPr>
                  <a:solidFill>
                    <a:schemeClr val="accent1"/>
                  </a:solidFill>
                </a:defRPr>
              </a:lvl5pPr>
              <a:lvl6pPr>
                <a:defRPr>
                  <a:solidFill>
                    <a:schemeClr val="accent1"/>
                  </a:solidFill>
                </a:defRPr>
              </a:lvl6pPr>
              <a:lvl7pPr>
                <a:defRPr>
                  <a:solidFill>
                    <a:schemeClr val="accent1"/>
                  </a:solidFill>
                </a:defRPr>
              </a:lvl7pPr>
              <a:lvl8pPr>
                <a:defRPr>
                  <a:solidFill>
                    <a:schemeClr val="accent1"/>
                  </a:solidFill>
                </a:defRPr>
              </a:lvl8pPr>
              <a:lvl9pPr>
                <a:defRPr>
                  <a:solidFill>
                    <a:schemeClr val="accent1"/>
                  </a:solidFill>
                </a:defRPr>
              </a:lvl9pPr>
            </a:lstStyle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Кто мой клиент? </a:t>
              </a:r>
            </a:p>
          </p:txBody>
        </p:sp>
        <p:sp>
          <p:nvSpPr>
            <p:cNvPr id="23" name="Стрелка вниз 37">
              <a:extLst>
                <a:ext uri="{FF2B5EF4-FFF2-40B4-BE49-F238E27FC236}">
                  <a16:creationId xmlns="" xmlns:a16="http://schemas.microsoft.com/office/drawing/2014/main" id="{348281B7-D0F1-4E10-9213-DEC833694F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32783" y="1519777"/>
              <a:ext cx="294060" cy="648073"/>
            </a:xfrm>
            <a:prstGeom prst="downArrow">
              <a:avLst>
                <a:gd name="adj1" fmla="val 50000"/>
                <a:gd name="adj2" fmla="val 55688"/>
              </a:avLst>
            </a:prstGeom>
            <a:solidFill>
              <a:srgbClr val="A18E7D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HelveticaNeueLT Pro 55 Roman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HelveticaNeueLT Pro 55 Roman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HelveticaNeueLT Pro 55 Roman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HelveticaNeueLT Pro 55 Roman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HelveticaNeueLT Pro 55 Roman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NeueLT Pro 55 Roman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NeueLT Pro 55 Roman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NeueLT Pro 55 Roman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NeueLT Pro 55 Roman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en-US" altLang="ru-RU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47864" y="1335982"/>
              <a:ext cx="1666677" cy="1015663"/>
            </a:xfrm>
            <a:prstGeom prst="rect">
              <a:avLst/>
            </a:prstGeom>
            <a:solidFill>
              <a:srgbClr val="A18E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marL="342900" indent="-342900">
                <a:buFont typeface="+mj-lt"/>
                <a:buAutoNum type="arabicPeriod"/>
                <a:defRPr sz="1400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FuturaBookCTT"/>
                  <a:ea typeface="+mj-ea"/>
                  <a:cs typeface="+mj-cs"/>
                </a:defRPr>
              </a:lvl1pPr>
              <a:lvl2pPr>
                <a:defRPr>
                  <a:solidFill>
                    <a:schemeClr val="accent1"/>
                  </a:solidFill>
                </a:defRPr>
              </a:lvl2pPr>
              <a:lvl3pPr>
                <a:defRPr>
                  <a:solidFill>
                    <a:schemeClr val="accent1"/>
                  </a:solidFill>
                </a:defRPr>
              </a:lvl3pPr>
              <a:lvl4pPr>
                <a:defRPr>
                  <a:solidFill>
                    <a:schemeClr val="accent1"/>
                  </a:solidFill>
                </a:defRPr>
              </a:lvl4pPr>
              <a:lvl5pPr>
                <a:defRPr>
                  <a:solidFill>
                    <a:schemeClr val="accent1"/>
                  </a:solidFill>
                </a:defRPr>
              </a:lvl5pPr>
              <a:lvl6pPr>
                <a:defRPr>
                  <a:solidFill>
                    <a:schemeClr val="accent1"/>
                  </a:solidFill>
                </a:defRPr>
              </a:lvl6pPr>
              <a:lvl7pPr>
                <a:defRPr>
                  <a:solidFill>
                    <a:schemeClr val="accent1"/>
                  </a:solidFill>
                </a:defRPr>
              </a:lvl7pPr>
              <a:lvl8pPr>
                <a:defRPr>
                  <a:solidFill>
                    <a:schemeClr val="accent1"/>
                  </a:solidFill>
                </a:defRPr>
              </a:lvl8pPr>
              <a:lvl9pPr>
                <a:defRPr>
                  <a:solidFill>
                    <a:schemeClr val="accent1"/>
                  </a:solidFill>
                </a:defRPr>
              </a:lvl9pPr>
            </a:lstStyle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Что я до него хочу донести?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6136" y="1335982"/>
              <a:ext cx="2115126" cy="1015663"/>
            </a:xfrm>
            <a:prstGeom prst="rect">
              <a:avLst/>
            </a:prstGeom>
            <a:solidFill>
              <a:srgbClr val="A18E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marL="342900" indent="-342900">
                <a:buFont typeface="+mj-lt"/>
                <a:buAutoNum type="arabicPeriod"/>
                <a:defRPr sz="1400" b="0">
                  <a:solidFill>
                    <a:schemeClr val="tx1">
                      <a:lumMod val="95000"/>
                      <a:lumOff val="5000"/>
                    </a:schemeClr>
                  </a:solidFill>
                  <a:latin typeface="FuturaBookCTT"/>
                  <a:ea typeface="+mj-ea"/>
                  <a:cs typeface="+mj-cs"/>
                </a:defRPr>
              </a:lvl1pPr>
              <a:lvl2pPr>
                <a:defRPr>
                  <a:solidFill>
                    <a:schemeClr val="accent1"/>
                  </a:solidFill>
                </a:defRPr>
              </a:lvl2pPr>
              <a:lvl3pPr>
                <a:defRPr>
                  <a:solidFill>
                    <a:schemeClr val="accent1"/>
                  </a:solidFill>
                </a:defRPr>
              </a:lvl3pPr>
              <a:lvl4pPr>
                <a:defRPr>
                  <a:solidFill>
                    <a:schemeClr val="accent1"/>
                  </a:solidFill>
                </a:defRPr>
              </a:lvl4pPr>
              <a:lvl5pPr>
                <a:defRPr>
                  <a:solidFill>
                    <a:schemeClr val="accent1"/>
                  </a:solidFill>
                </a:defRPr>
              </a:lvl5pPr>
              <a:lvl6pPr>
                <a:defRPr>
                  <a:solidFill>
                    <a:schemeClr val="accent1"/>
                  </a:solidFill>
                </a:defRPr>
              </a:lvl6pPr>
              <a:lvl7pPr>
                <a:defRPr>
                  <a:solidFill>
                    <a:schemeClr val="accent1"/>
                  </a:solidFill>
                </a:defRPr>
              </a:lvl7pPr>
              <a:lvl8pPr>
                <a:defRPr>
                  <a:solidFill>
                    <a:schemeClr val="accent1"/>
                  </a:solidFill>
                </a:defRPr>
              </a:lvl8pPr>
              <a:lvl9pPr>
                <a:defRPr>
                  <a:solidFill>
                    <a:schemeClr val="accent1"/>
                  </a:solidFill>
                </a:defRPr>
              </a:lvl9pPr>
            </a:lstStyle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 каким каналам, как я это донесу?</a:t>
              </a:r>
            </a:p>
          </p:txBody>
        </p:sp>
        <p:sp>
          <p:nvSpPr>
            <p:cNvPr id="30" name="Стрелка вниз 37">
              <a:extLst>
                <a:ext uri="{FF2B5EF4-FFF2-40B4-BE49-F238E27FC236}">
                  <a16:creationId xmlns="" xmlns:a16="http://schemas.microsoft.com/office/drawing/2014/main" id="{348281B7-D0F1-4E10-9213-DEC833694F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53063" y="1513820"/>
              <a:ext cx="294060" cy="648073"/>
            </a:xfrm>
            <a:prstGeom prst="downArrow">
              <a:avLst>
                <a:gd name="adj1" fmla="val 50000"/>
                <a:gd name="adj2" fmla="val 55688"/>
              </a:avLst>
            </a:prstGeom>
            <a:solidFill>
              <a:srgbClr val="A18E7D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HelveticaNeueLT Pro 55 Roman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HelveticaNeueLT Pro 55 Roman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HelveticaNeueLT Pro 55 Roman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HelveticaNeueLT Pro 55 Roman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HelveticaNeueLT Pro 55 Roman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NeueLT Pro 55 Roman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NeueLT Pro 55 Roman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NeueLT Pro 55 Roman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NeueLT Pro 55 Roman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en-US" altLang="ru-RU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057643" y="2621811"/>
            <a:ext cx="508438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Мессадж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Гарантируем бесперебойную работу вашей печатающей техники </a:t>
            </a:r>
          </a:p>
          <a:p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—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отсылка к быстроте 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(SLA)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 надежности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минимальной стоимостью отпечатка</a:t>
            </a:r>
          </a:p>
          <a:p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— отсылка к экономии ресурсов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бесплатным выездом сервисного инженера на инцидентный ремонт</a:t>
            </a:r>
          </a:p>
          <a:p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— отсылка к экономии и удобству (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SLA)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59619" y="4926801"/>
            <a:ext cx="5084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с чего вы взяли, что ваш заказчик придет на выставку </a:t>
            </a: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«Бизнес-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»?  (я бы на его месте, не пришел). 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Может быть стоит отправиться на его </a:t>
            </a: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профильную выставку?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его профильный журнал (сайт)?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12" y="5010743"/>
            <a:ext cx="21621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34156" y="2672131"/>
            <a:ext cx="3722237" cy="73866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buFont typeface="+mj-lt"/>
              <a:buAutoNum type="arabicPeriod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marL="0" indent="0">
              <a:buNone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Пример: </a:t>
            </a:r>
          </a:p>
          <a:p>
            <a:pPr marL="0" indent="0">
              <a:buNone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Корпоративный заказчик  (частный, крупный, тендерный, честный)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850" y="4534179"/>
            <a:ext cx="7711412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buFont typeface="+mj-lt"/>
              <a:buAutoNum type="arabicPeriod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Канал доставки информации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9850" y="5007833"/>
            <a:ext cx="15992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И, самое интересное, как </a:t>
            </a: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выделиться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среди других предложений?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1655" y="2096022"/>
            <a:ext cx="253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(то, что для него важно)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2710" y="2074716"/>
            <a:ext cx="2541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(по тому каналу, </a:t>
            </a:r>
          </a:p>
          <a:p>
            <a:pPr algn="ctr"/>
            <a:r>
              <a:rPr lang="ru-RU" dirty="0" smtClean="0"/>
              <a:t>которым он пользуется)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1679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98F77A2-243D-4080-BDFA-5F1091A89F7F}"/>
              </a:ext>
            </a:extLst>
          </p:cNvPr>
          <p:cNvSpPr/>
          <p:nvPr/>
        </p:nvSpPr>
        <p:spPr>
          <a:xfrm>
            <a:off x="0" y="-99392"/>
            <a:ext cx="7911262" cy="1535434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0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5"/>
            <a:ext cx="7347325" cy="544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Подведем итоги: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17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24" name="Фигура, имеющая форму буквы L 23">
            <a:extLst>
              <a:ext uri="{FF2B5EF4-FFF2-40B4-BE49-F238E27FC236}">
                <a16:creationId xmlns="" xmlns:a16="http://schemas.microsoft.com/office/drawing/2014/main" id="{23F8F1B3-D8E0-4B9E-AC44-0428D61A1488}"/>
              </a:ext>
            </a:extLst>
          </p:cNvPr>
          <p:cNvSpPr/>
          <p:nvPr/>
        </p:nvSpPr>
        <p:spPr>
          <a:xfrm rot="18460224">
            <a:off x="1443936" y="6082140"/>
            <a:ext cx="281454" cy="240073"/>
          </a:xfrm>
          <a:prstGeom prst="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5683" y="856421"/>
            <a:ext cx="86081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Рынок офисной печати пока не сокращается, но уже и не растет.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Происходит перераспределение объемов между сегментами рынка.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Потенциал роста заправок за счет снижения числа ОЕМ картриджей  исчерпан.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Совместимые картриджи – товар заменитель и главная угроза для заправок.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Главная угроза совместимых картриджей. Их выгоднее покупать не в сервис-центре! </a:t>
            </a:r>
          </a:p>
          <a:p>
            <a:endParaRPr lang="ru-RU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Клиенту не нужны картриджи или заправка. Ему нужны напечатанные документы.</a:t>
            </a:r>
          </a:p>
          <a:p>
            <a:endParaRPr lang="ru-RU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Задача сервисного центра – поддерживать заправки в борьбе за долю рынка!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3912" y="5949280"/>
            <a:ext cx="729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Никто не отменял процесс продажи. 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Продаем не товар, но решение для клиента!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44889" y="5313268"/>
            <a:ext cx="7335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Понимаем, кому говорим, что говорим, где говорим и как говорим, </a:t>
            </a:r>
          </a:p>
          <a:p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чтобы нас заметили.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9244" y="3861048"/>
            <a:ext cx="1037272" cy="338554"/>
          </a:xfrm>
          <a:prstGeom prst="rect">
            <a:avLst/>
          </a:prstGeom>
          <a:solidFill>
            <a:srgbClr val="A18E7D">
              <a:alpha val="56078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44889" y="3871006"/>
            <a:ext cx="7308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Делаем решение, которое не может предложить обычный продавец!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7286" y="4363384"/>
            <a:ext cx="699230" cy="338554"/>
          </a:xfrm>
          <a:prstGeom prst="rect">
            <a:avLst/>
          </a:prstGeom>
          <a:solidFill>
            <a:srgbClr val="A18E7D">
              <a:alpha val="56078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Цена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44889" y="4266179"/>
            <a:ext cx="7101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Даем потребителю явно увидеть, что </a:t>
            </a:r>
            <a:endParaRPr lang="en-US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совместимый картридж + заправка выгоднее!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9121" y="4857810"/>
            <a:ext cx="787395" cy="338554"/>
          </a:xfrm>
          <a:prstGeom prst="rect">
            <a:avLst/>
          </a:prstGeom>
          <a:solidFill>
            <a:srgbClr val="A18E7D">
              <a:alpha val="56078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Канал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4889" y="4883045"/>
            <a:ext cx="710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Понимаем, для кого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именно мы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работаем и что этому клиенту важно.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504" y="5367785"/>
            <a:ext cx="1569012" cy="323165"/>
          </a:xfrm>
          <a:prstGeom prst="rect">
            <a:avLst/>
          </a:prstGeom>
          <a:solidFill>
            <a:srgbClr val="A18E7D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12714101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181700" y="2440764"/>
            <a:ext cx="61356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400" dirty="0">
                <a:solidFill>
                  <a:srgbClr val="0070C0"/>
                </a:solidFill>
                <a:latin typeface="Segoe UI Semibold" panose="020B0702040204020203" pitchFamily="34" charset="0"/>
                <a:ea typeface="ＭＳ Ｐゴシック" charset="-128"/>
                <a:cs typeface="+mj-cs"/>
              </a:rPr>
              <a:t>Мы делаем качественную печать доступной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17B676-8DEE-474E-ACB1-AA6F37C9F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118"/>
            <a:ext cx="9144000" cy="32575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D7893E-677A-44B5-B39F-39A47D26D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3" y="1937936"/>
            <a:ext cx="2328303" cy="25008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164E680-CA6E-480C-9D6A-262B89C14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65" y="146527"/>
            <a:ext cx="1056791" cy="18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27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525"/>
            <a:ext cx="9144000" cy="35718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98F77A2-243D-4080-BDFA-5F1091A89F7F}"/>
              </a:ext>
            </a:extLst>
          </p:cNvPr>
          <p:cNvSpPr/>
          <p:nvPr/>
        </p:nvSpPr>
        <p:spPr>
          <a:xfrm>
            <a:off x="0" y="-99392"/>
            <a:ext cx="7911262" cy="1535434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5"/>
            <a:ext cx="7347325" cy="544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Вывод: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17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24" name="Фигура, имеющая форму буквы L 23">
            <a:extLst>
              <a:ext uri="{FF2B5EF4-FFF2-40B4-BE49-F238E27FC236}">
                <a16:creationId xmlns="" xmlns:a16="http://schemas.microsoft.com/office/drawing/2014/main" id="{23F8F1B3-D8E0-4B9E-AC44-0428D61A1488}"/>
              </a:ext>
            </a:extLst>
          </p:cNvPr>
          <p:cNvSpPr/>
          <p:nvPr/>
        </p:nvSpPr>
        <p:spPr>
          <a:xfrm rot="18460224">
            <a:off x="723856" y="968782"/>
            <a:ext cx="281454" cy="240073"/>
          </a:xfrm>
          <a:prstGeom prst="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15616" y="904071"/>
            <a:ext cx="7560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ü"/>
              <a:defRPr>
                <a:latin typeface="FuturaMediumCTT" pitchFamily="2" charset="0"/>
                <a:ea typeface="ＭＳ Ｐゴシック" panose="020B0600070205080204" pitchFamily="34" charset="-128"/>
                <a:cs typeface="+mj-cs"/>
              </a:defRPr>
            </a:lvl1pPr>
          </a:lstStyle>
          <a:p>
            <a:pPr marL="0" indent="0">
              <a:buNone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Совместимые картриджи и заправки реально могут дополнять друг друга и формировать вместе самое эффективное решение для вашего клиента. </a:t>
            </a:r>
          </a:p>
          <a:p>
            <a:pPr marL="0" indent="0">
              <a:buNone/>
            </a:pPr>
            <a:endParaRPr lang="ru-RU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Это нужно самому понимать и нужно эту мысль донести до клиента!</a:t>
            </a:r>
          </a:p>
          <a:p>
            <a:endParaRPr lang="ru-RU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 активной жизненной позиции,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сервис может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потерять всё!</a:t>
            </a:r>
          </a:p>
        </p:txBody>
      </p:sp>
      <p:sp>
        <p:nvSpPr>
          <p:cNvPr id="27" name="Фигура, имеющая форму буквы L 26">
            <a:extLst>
              <a:ext uri="{FF2B5EF4-FFF2-40B4-BE49-F238E27FC236}">
                <a16:creationId xmlns="" xmlns:a16="http://schemas.microsoft.com/office/drawing/2014/main" id="{23F8F1B3-D8E0-4B9E-AC44-0428D61A1488}"/>
              </a:ext>
            </a:extLst>
          </p:cNvPr>
          <p:cNvSpPr/>
          <p:nvPr/>
        </p:nvSpPr>
        <p:spPr>
          <a:xfrm rot="18460224">
            <a:off x="723856" y="2151799"/>
            <a:ext cx="281454" cy="240073"/>
          </a:xfrm>
          <a:prstGeom prst="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Фигура, имеющая форму буквы L 27">
            <a:extLst>
              <a:ext uri="{FF2B5EF4-FFF2-40B4-BE49-F238E27FC236}">
                <a16:creationId xmlns="" xmlns:a16="http://schemas.microsoft.com/office/drawing/2014/main" id="{23F8F1B3-D8E0-4B9E-AC44-0428D61A1488}"/>
              </a:ext>
            </a:extLst>
          </p:cNvPr>
          <p:cNvSpPr/>
          <p:nvPr/>
        </p:nvSpPr>
        <p:spPr>
          <a:xfrm rot="18460224">
            <a:off x="723856" y="2912288"/>
            <a:ext cx="281454" cy="240073"/>
          </a:xfrm>
          <a:prstGeom prst="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6479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08367" y="2562993"/>
            <a:ext cx="6135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egoe UI Semibold" panose="020B0702040204020203" pitchFamily="34" charset="0"/>
                <a:ea typeface="ＭＳ Ｐゴシック" charset="-128"/>
                <a:cs typeface="+mj-cs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17B676-8DEE-474E-ACB1-AA6F37C9F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118"/>
            <a:ext cx="9144000" cy="32575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D7893E-677A-44B5-B39F-39A47D26D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3" y="1937936"/>
            <a:ext cx="2328303" cy="25008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6E30A99-AEE1-49BC-B7BA-266F1DAC5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179608"/>
            <a:ext cx="876872" cy="150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06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6960" y="160931"/>
            <a:ext cx="7752463" cy="95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52" tIns="45576" rIns="91152" bIns="45576">
            <a:spAutoFit/>
          </a:bodyPr>
          <a:lstStyle/>
          <a:p>
            <a:pPr defTabSz="1041400"/>
            <a:r>
              <a:rPr lang="ru-RU" sz="2800" dirty="0">
                <a:latin typeface="Segoe UI Light" panose="020B0502040204020203" pitchFamily="34" charset="0"/>
                <a:ea typeface="ＭＳ Ｐゴシック" charset="-128"/>
                <a:cs typeface="+mj-cs"/>
              </a:rPr>
              <a:t>Я не претендую на абсолютную истину, </a:t>
            </a:r>
            <a:endParaRPr lang="en-US" sz="2800" dirty="0">
              <a:latin typeface="Segoe UI Light" panose="020B0502040204020203" pitchFamily="34" charset="0"/>
              <a:ea typeface="ＭＳ Ｐゴシック" charset="-128"/>
              <a:cs typeface="+mj-cs"/>
            </a:endParaRPr>
          </a:p>
          <a:p>
            <a:pPr defTabSz="1041400"/>
            <a:r>
              <a:rPr lang="ru-RU" sz="2800" dirty="0">
                <a:latin typeface="Segoe UI Light" panose="020B0502040204020203" pitchFamily="34" charset="0"/>
                <a:ea typeface="ＭＳ Ｐゴシック" charset="-128"/>
                <a:cs typeface="+mj-cs"/>
              </a:rPr>
              <a:t>сегодня достаточно будет одной </a:t>
            </a:r>
            <a:r>
              <a:rPr lang="ru-RU" sz="2800" b="1" dirty="0">
                <a:solidFill>
                  <a:srgbClr val="C00000"/>
                </a:solidFill>
                <a:latin typeface="Segoe UI Light" panose="020B0502040204020203" pitchFamily="34" charset="0"/>
                <a:ea typeface="ＭＳ Ｐゴシック" charset="-128"/>
                <a:cs typeface="+mj-cs"/>
              </a:rPr>
              <a:t>ПРАВДЫ</a:t>
            </a:r>
            <a:r>
              <a:rPr lang="ru-RU" sz="2800" dirty="0">
                <a:latin typeface="Segoe UI Light" panose="020B0502040204020203" pitchFamily="34" charset="0"/>
                <a:ea typeface="ＭＳ Ｐゴシック" charset="-128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1880997"/>
            <a:ext cx="344645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UI Semibold" panose="020B0702040204020203" pitchFamily="34" charset="0"/>
                <a:ea typeface="ＭＳ Ｐゴシック" charset="-128"/>
                <a:cs typeface="+mj-cs"/>
              </a:rPr>
              <a:t>ПРАВДА</a:t>
            </a:r>
            <a:r>
              <a:rPr lang="ru-RU" sz="2800" dirty="0">
                <a:latin typeface="Segoe UI Semibold" panose="020B0702040204020203" pitchFamily="34" charset="0"/>
                <a:ea typeface="ＭＳ Ｐゴシック" charset="-128"/>
                <a:cs typeface="+mj-cs"/>
              </a:rPr>
              <a:t> у каждого своя и она лишь одна из проекций </a:t>
            </a:r>
            <a:r>
              <a:rPr lang="ru-RU" sz="2800" b="1" dirty="0">
                <a:solidFill>
                  <a:srgbClr val="C00000"/>
                </a:solidFill>
                <a:latin typeface="Segoe UI Semibold" panose="020B0702040204020203" pitchFamily="34" charset="0"/>
                <a:ea typeface="ＭＳ Ｐゴシック" charset="-128"/>
                <a:cs typeface="+mj-cs"/>
              </a:rPr>
              <a:t>ИСТИНЫ</a:t>
            </a:r>
            <a:r>
              <a:rPr lang="ru-RU" sz="2800" dirty="0">
                <a:latin typeface="Segoe UI Semibold" panose="020B0702040204020203" pitchFamily="34" charset="0"/>
                <a:ea typeface="ＭＳ Ｐゴシック" charset="-128"/>
                <a:cs typeface="+mj-cs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4582128"/>
            <a:ext cx="4209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Segoe UI Semibold" panose="020B0702040204020203" pitchFamily="34" charset="0"/>
                <a:ea typeface="ＭＳ Ｐゴシック" charset="-128"/>
                <a:cs typeface="+mj-cs"/>
              </a:rPr>
              <a:t>Наша </a:t>
            </a:r>
            <a:r>
              <a:rPr lang="ru-RU" sz="2800" b="1" dirty="0">
                <a:solidFill>
                  <a:srgbClr val="C00000"/>
                </a:solidFill>
                <a:latin typeface="Segoe UI Semibold" panose="020B0702040204020203" pitchFamily="34" charset="0"/>
                <a:ea typeface="ＭＳ Ｐゴシック" charset="-128"/>
                <a:cs typeface="+mj-cs"/>
              </a:rPr>
              <a:t>ПРАВДА</a:t>
            </a:r>
            <a:r>
              <a:rPr lang="ru-RU" sz="2800" dirty="0">
                <a:latin typeface="Segoe UI Semibold" panose="020B0702040204020203" pitchFamily="34" charset="0"/>
                <a:ea typeface="ＭＳ Ｐゴシック" charset="-128"/>
                <a:cs typeface="+mj-cs"/>
              </a:rPr>
              <a:t> - правда с точки зрения </a:t>
            </a:r>
          </a:p>
          <a:p>
            <a:r>
              <a:rPr lang="ru-RU" sz="2800" b="1" dirty="0">
                <a:solidFill>
                  <a:srgbClr val="0070C0"/>
                </a:solidFill>
                <a:latin typeface="Segoe UI Semibold" panose="020B0702040204020203" pitchFamily="34" charset="0"/>
                <a:ea typeface="ＭＳ Ｐゴシック" charset="-128"/>
                <a:cs typeface="+mj-cs"/>
              </a:rPr>
              <a:t>СЕРВИСНОГО ЦЕНТРА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17B0D8D-7872-4091-9501-A8AD21D17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6" y="1772816"/>
            <a:ext cx="4140404" cy="4140404"/>
          </a:xfrm>
          <a:prstGeom prst="rect">
            <a:avLst/>
          </a:prstGeom>
          <a:effectLst>
            <a:glow rad="50800">
              <a:schemeClr val="accent1">
                <a:alpha val="26000"/>
              </a:schemeClr>
            </a:glow>
            <a:outerShdw dir="8280000" algn="ctr" rotWithShape="0">
              <a:srgbClr val="000000">
                <a:alpha val="98000"/>
              </a:srgb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20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21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23" name="Стрелка вниз 37">
            <a:extLst>
              <a:ext uri="{FF2B5EF4-FFF2-40B4-BE49-F238E27FC236}">
                <a16:creationId xmlns="" xmlns:a16="http://schemas.microsoft.com/office/drawing/2014/main" id="{D0EFA81A-7BAF-4AB6-8780-F128C913EBD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B2FCA1A3-C785-4E57-98EE-FFA727698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02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7" y="1237169"/>
            <a:ext cx="1548140" cy="134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2403550"/>
            <a:ext cx="1515402" cy="11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34" y="3506421"/>
            <a:ext cx="1720479" cy="150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4FEC8188-59F3-4189-BF70-24AA164E5767}"/>
              </a:ext>
            </a:extLst>
          </p:cNvPr>
          <p:cNvGrpSpPr/>
          <p:nvPr/>
        </p:nvGrpSpPr>
        <p:grpSpPr>
          <a:xfrm>
            <a:off x="2203615" y="4729779"/>
            <a:ext cx="2485337" cy="1343232"/>
            <a:chOff x="2638761" y="4845803"/>
            <a:chExt cx="2485337" cy="1343232"/>
          </a:xfrm>
        </p:grpSpPr>
        <p:pic>
          <p:nvPicPr>
            <p:cNvPr id="1026" name="Picture 2" descr="e:\Profiles\Sergey\Desktop\Xerox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324" y="4845803"/>
              <a:ext cx="1644774" cy="134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666411" y="5344023"/>
              <a:ext cx="1055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 Semibold" panose="020B0702040204020203" pitchFamily="34" charset="0"/>
                  <a:ea typeface="+mj-ea"/>
                  <a:cs typeface="+mj-cs"/>
                </a:rPr>
                <a:t>1974 г.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uturaBookCTT"/>
                  <a:ea typeface="+mj-ea"/>
                  <a:cs typeface="+mj-cs"/>
                </a:rPr>
                <a:t>   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638761" y="5204653"/>
              <a:ext cx="2333605" cy="64807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715" y="5811738"/>
            <a:ext cx="2562176" cy="61555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+mj-ea"/>
                <a:cs typeface="+mj-cs"/>
              </a:rPr>
              <a:t>1947 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+mj-ea"/>
                <a:cs typeface="+mj-cs"/>
              </a:rPr>
              <a:t>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j-ea"/>
                <a:cs typeface="+mj-cs"/>
              </a:rPr>
              <a:t>МГОЗ по ремонту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j-ea"/>
                <a:cs typeface="+mj-cs"/>
              </a:rPr>
              <a:t>вычислительной техники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9973" y="1323183"/>
            <a:ext cx="2189574" cy="61555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ru-RU" sz="1800" dirty="0">
                <a:latin typeface="Segoe UI Semibold" panose="020B0702040204020203" pitchFamily="34" charset="0"/>
                <a:cs typeface="Segoe UI Semilight" panose="020B0402040204020203" pitchFamily="34" charset="0"/>
              </a:rPr>
              <a:t>2006 г. </a:t>
            </a:r>
            <a:r>
              <a:rPr lang="ru-RU" b="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Совместимые</a:t>
            </a:r>
          </a:p>
          <a:p>
            <a:r>
              <a:rPr lang="ru-RU" b="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Лазерные картриджи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9723" y="2875255"/>
            <a:ext cx="3078460" cy="61555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ru-RU" sz="1800" dirty="0">
                <a:latin typeface="Segoe UI Semibold" panose="020B0702040204020203" pitchFamily="34" charset="0"/>
              </a:rPr>
              <a:t>1993 г. </a:t>
            </a:r>
            <a:r>
              <a:rPr lang="en-US" b="0" dirty="0">
                <a:latin typeface="Segoe UI Light" panose="020B0502040204020203" pitchFamily="34" charset="0"/>
              </a:rPr>
              <a:t>HP LaserJet 4L –</a:t>
            </a:r>
          </a:p>
          <a:p>
            <a:r>
              <a:rPr lang="ru-RU" b="0" dirty="0">
                <a:latin typeface="Segoe UI Light" panose="020B0502040204020203" pitchFamily="34" charset="0"/>
              </a:rPr>
              <a:t>Эпоха лазерных принтеров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9722" y="2062740"/>
            <a:ext cx="3078461" cy="61555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ru-RU" sz="1800" dirty="0">
                <a:latin typeface="Segoe UI Semibold" panose="020B0702040204020203" pitchFamily="34" charset="0"/>
              </a:rPr>
              <a:t>1998 г. </a:t>
            </a:r>
            <a:r>
              <a:rPr lang="ru-RU" b="0" dirty="0">
                <a:latin typeface="Segoe UI Light" panose="020B0502040204020203" pitchFamily="34" charset="0"/>
              </a:rPr>
              <a:t>Первые цифровые</a:t>
            </a:r>
          </a:p>
          <a:p>
            <a:r>
              <a:rPr lang="ru-RU" b="0" dirty="0">
                <a:latin typeface="Segoe UI Light" panose="020B0502040204020203" pitchFamily="34" charset="0"/>
              </a:rPr>
              <a:t>Копиры и МФУ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FC2C8F2-184C-4575-8F8A-E0399EE1E0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609" y="4396288"/>
            <a:ext cx="3232050" cy="61555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ru-RU" sz="1800" dirty="0">
                <a:latin typeface="Segoe UI Semibold" panose="020B0702040204020203" pitchFamily="34" charset="0"/>
              </a:rPr>
              <a:t>1990 г.</a:t>
            </a:r>
            <a:r>
              <a:rPr lang="ru-RU" sz="1800" b="0" dirty="0">
                <a:latin typeface="Segoe UI Semibold" panose="020B0702040204020203" pitchFamily="34" charset="0"/>
              </a:rPr>
              <a:t> </a:t>
            </a:r>
            <a:r>
              <a:rPr lang="ru-RU" b="0" dirty="0">
                <a:latin typeface="Segoe UI Light" panose="020B0502040204020203" pitchFamily="34" charset="0"/>
              </a:rPr>
              <a:t>«Челноки», Заправки, термопленки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0922" y="3636198"/>
            <a:ext cx="2760243" cy="61555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ru-RU" dirty="0">
                <a:latin typeface="Segoe UI Semibold" panose="020B0702040204020203" pitchFamily="34" charset="0"/>
              </a:rPr>
              <a:t>1992 г. </a:t>
            </a:r>
            <a:r>
              <a:rPr lang="ru-RU" sz="1600" b="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«Цивилизованные»</a:t>
            </a:r>
          </a:p>
          <a:p>
            <a:r>
              <a:rPr lang="ru-RU" sz="1600" b="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Дистрибуция и сервис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005687B9-66A4-4D10-9F57-ACEEEA052017}"/>
              </a:ext>
            </a:extLst>
          </p:cNvPr>
          <p:cNvSpPr txBox="1">
            <a:spLocks/>
          </p:cNvSpPr>
          <p:nvPr/>
        </p:nvSpPr>
        <p:spPr>
          <a:xfrm>
            <a:off x="563937" y="129705"/>
            <a:ext cx="7347325" cy="608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Ты помнишь, как всё начиналось?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="" xmlns:a16="http://schemas.microsoft.com/office/drawing/2014/main" id="{D5C5B849-286E-44E5-9490-8AFC5592DD6B}"/>
              </a:ext>
            </a:extLst>
          </p:cNvPr>
          <p:cNvSpPr txBox="1">
            <a:spLocks/>
          </p:cNvSpPr>
          <p:nvPr/>
        </p:nvSpPr>
        <p:spPr>
          <a:xfrm>
            <a:off x="457696" y="709263"/>
            <a:ext cx="7789151" cy="5636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000" b="1" dirty="0">
                <a:latin typeface="Segoe UI Light" panose="020B0502040204020203" pitchFamily="34" charset="0"/>
              </a:rPr>
              <a:t>История печатающей техники и сервиса в России  </a:t>
            </a:r>
          </a:p>
        </p:txBody>
      </p:sp>
      <p:sp>
        <p:nvSpPr>
          <p:cNvPr id="36" name="Стрелка вниз 37">
            <a:extLst>
              <a:ext uri="{FF2B5EF4-FFF2-40B4-BE49-F238E27FC236}">
                <a16:creationId xmlns="" xmlns:a16="http://schemas.microsoft.com/office/drawing/2014/main" id="{F0E6A66B-6E50-4FF6-9EF1-C31830FE0B3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5039067-D0E5-4CFD-84DB-CEE39998E4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5" y="1400698"/>
            <a:ext cx="1337608" cy="100285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73" y="3794867"/>
            <a:ext cx="2146308" cy="214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62C8784-04F8-4F43-B270-A073202313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92" y="2709781"/>
            <a:ext cx="696908" cy="94649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62C8784-04F8-4F43-B270-A073202313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31" y="2689699"/>
            <a:ext cx="696908" cy="9464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62C8784-04F8-4F43-B270-A073202313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89698"/>
            <a:ext cx="696908" cy="946499"/>
          </a:xfrm>
          <a:prstGeom prst="rect">
            <a:avLst/>
          </a:prstGeom>
        </p:spPr>
      </p:pic>
      <p:sp>
        <p:nvSpPr>
          <p:cNvPr id="4" name="AutoShape 2" descr="http://news.fujixerox.com/var/files/storage/images/media/site/image/000183/53289-1-app-WF/XEROX-914_wd_6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" descr="E:\Profiles\Sergey\Downloads\XEROX-914_wd_6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51" y="4573098"/>
            <a:ext cx="1925321" cy="20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Группа 51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56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57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8795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883" y="4509120"/>
            <a:ext cx="5399555" cy="1938992"/>
          </a:xfrm>
          <a:prstGeom prst="rect">
            <a:avLst/>
          </a:prstGeom>
          <a:solidFill>
            <a:srgbClr val="8B9620">
              <a:alpha val="50196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Light" panose="020B0502040204020203" pitchFamily="34" charset="0"/>
              </a:rPr>
              <a:t>Продажа техники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Light" panose="020B0502040204020203" pitchFamily="34" charset="0"/>
              </a:rPr>
              <a:t>Запуск (инсталляция) техники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Light" panose="020B0502040204020203" pitchFamily="34" charset="0"/>
              </a:rPr>
              <a:t>Обслуживание техники (в </a:t>
            </a:r>
            <a:r>
              <a:rPr lang="ru-RU" sz="2000" dirty="0" err="1">
                <a:latin typeface="Segoe UI Light" panose="020B0502040204020203" pitchFamily="34" charset="0"/>
              </a:rPr>
              <a:t>т.ч</a:t>
            </a:r>
            <a:r>
              <a:rPr lang="ru-RU" sz="2000" dirty="0">
                <a:latin typeface="Segoe UI Light" panose="020B0502040204020203" pitchFamily="34" charset="0"/>
              </a:rPr>
              <a:t>. «</a:t>
            </a:r>
            <a:r>
              <a:rPr lang="ru-RU" sz="2000" dirty="0" err="1">
                <a:latin typeface="Segoe UI Light" panose="020B0502040204020203" pitchFamily="34" charset="0"/>
              </a:rPr>
              <a:t>Покопийка</a:t>
            </a:r>
            <a:r>
              <a:rPr lang="ru-RU" sz="2000" dirty="0">
                <a:latin typeface="Segoe UI Light" panose="020B0502040204020203" pitchFamily="34" charset="0"/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Light" panose="020B0502040204020203" pitchFamily="34" charset="0"/>
              </a:rPr>
              <a:t>Ремонт (инцидентный)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Light" panose="020B0502040204020203" pitchFamily="34" charset="0"/>
              </a:rPr>
              <a:t>Заправка (восстановление) картриджей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Light" panose="020B0502040204020203" pitchFamily="34" charset="0"/>
              </a:rPr>
              <a:t>Продажа РМ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6184" y="1452778"/>
            <a:ext cx="5190271" cy="1938992"/>
          </a:xfrm>
          <a:prstGeom prst="rect">
            <a:avLst/>
          </a:prstGeom>
          <a:solidFill>
            <a:srgbClr val="A18E7D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strike="sngStrike" dirty="0">
                <a:latin typeface="Segoe UI Light" panose="020B0502040204020203" pitchFamily="34" charset="0"/>
              </a:rPr>
              <a:t>Продажа техники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strike="sngStrike" dirty="0">
                <a:latin typeface="Segoe UI Light" panose="020B0502040204020203" pitchFamily="34" charset="0"/>
              </a:rPr>
              <a:t>Запуск (инсталляция) техники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Light" panose="020B0502040204020203" pitchFamily="34" charset="0"/>
              </a:rPr>
              <a:t>Обслуживание техники (в </a:t>
            </a:r>
            <a:r>
              <a:rPr lang="ru-RU" sz="2000" dirty="0" err="1">
                <a:latin typeface="Segoe UI Light" panose="020B0502040204020203" pitchFamily="34" charset="0"/>
              </a:rPr>
              <a:t>т.ч</a:t>
            </a:r>
            <a:r>
              <a:rPr lang="ru-RU" sz="2000" dirty="0">
                <a:latin typeface="Segoe UI Light" panose="020B0502040204020203" pitchFamily="34" charset="0"/>
              </a:rPr>
              <a:t>. </a:t>
            </a:r>
            <a:r>
              <a:rPr lang="en-US" sz="2000" dirty="0">
                <a:latin typeface="Segoe UI Light" panose="020B0502040204020203" pitchFamily="34" charset="0"/>
              </a:rPr>
              <a:t>MPS )</a:t>
            </a:r>
            <a:endParaRPr lang="ru-RU" sz="2000" dirty="0">
              <a:latin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Light" panose="020B0502040204020203" pitchFamily="34" charset="0"/>
              </a:rPr>
              <a:t>Продажа картриджей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Light" panose="020B0502040204020203" pitchFamily="34" charset="0"/>
              </a:rPr>
              <a:t>Ремонт (инцидентный)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Light" panose="020B0502040204020203" pitchFamily="34" charset="0"/>
              </a:rPr>
              <a:t>Заправка (восстановление) картриджей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 flipH="1">
            <a:off x="3203848" y="1508583"/>
            <a:ext cx="88688" cy="1103975"/>
          </a:xfrm>
          <a:prstGeom prst="rightBrace">
            <a:avLst>
              <a:gd name="adj1" fmla="val 62055"/>
              <a:gd name="adj2" fmla="val 48590"/>
            </a:avLst>
          </a:prstGeom>
          <a:ln w="38100">
            <a:solidFill>
              <a:srgbClr val="A18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21723" y="1737404"/>
            <a:ext cx="1614032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ru-RU" dirty="0">
                <a:latin typeface="Segoe UI Semibold" panose="020B0702040204020203" pitchFamily="34" charset="0"/>
              </a:rPr>
              <a:t>Интеграторы</a:t>
            </a:r>
          </a:p>
          <a:p>
            <a:r>
              <a:rPr lang="ru-RU" dirty="0">
                <a:latin typeface="Segoe UI Semibold" panose="020B0702040204020203" pitchFamily="34" charset="0"/>
              </a:rPr>
              <a:t>и сети</a:t>
            </a:r>
          </a:p>
        </p:txBody>
      </p:sp>
      <p:sp>
        <p:nvSpPr>
          <p:cNvPr id="14" name="Фигура, имеющая форму буквы L 13">
            <a:extLst>
              <a:ext uri="{FF2B5EF4-FFF2-40B4-BE49-F238E27FC236}">
                <a16:creationId xmlns="" xmlns:a16="http://schemas.microsoft.com/office/drawing/2014/main" id="{23F8F1B3-D8E0-4B9E-AC44-0428D61A1488}"/>
              </a:ext>
            </a:extLst>
          </p:cNvPr>
          <p:cNvSpPr/>
          <p:nvPr/>
        </p:nvSpPr>
        <p:spPr>
          <a:xfrm rot="18460224">
            <a:off x="903156" y="1929041"/>
            <a:ext cx="281454" cy="240073"/>
          </a:xfrm>
          <a:prstGeom prst="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5"/>
            <a:ext cx="7347325" cy="678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Эволюция доходов сервисного центра</a:t>
            </a:r>
          </a:p>
        </p:txBody>
      </p:sp>
      <p:sp>
        <p:nvSpPr>
          <p:cNvPr id="24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sp>
        <p:nvSpPr>
          <p:cNvPr id="26" name="TextBox 10">
            <a:extLst>
              <a:ext uri="{FF2B5EF4-FFF2-40B4-BE49-F238E27FC236}">
                <a16:creationId xmlns="" xmlns:a16="http://schemas.microsoft.com/office/drawing/2014/main" id="{B25AC8A4-199B-4880-9C9D-157B0425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892" y="3563162"/>
            <a:ext cx="141128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DemiCTT"/>
              </a:defRPr>
            </a:lvl1pPr>
            <a:lvl2pPr marL="742950" indent="-285750" algn="ctr" eaLnBrk="0" hangingPunct="0">
              <a:defRPr sz="1200">
                <a:latin typeface="HelveticaNeueLT Pro 55 Roman"/>
              </a:defRPr>
            </a:lvl2pPr>
            <a:lvl3pPr marL="1143000" indent="-228600" algn="ctr" eaLnBrk="0" hangingPunct="0">
              <a:defRPr sz="1200">
                <a:latin typeface="HelveticaNeueLT Pro 55 Roman"/>
              </a:defRPr>
            </a:lvl3pPr>
            <a:lvl4pPr marL="1600200" indent="-228600" algn="ctr" eaLnBrk="0" hangingPunct="0">
              <a:defRPr sz="1200">
                <a:latin typeface="HelveticaNeueLT Pro 55 Roman"/>
              </a:defRPr>
            </a:lvl4pPr>
            <a:lvl5pPr marL="2057400" indent="-228600" algn="ctr" eaLnBrk="0" hangingPunct="0">
              <a:defRPr sz="1200"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HelveticaNeueLT Pro 55 Roman"/>
              </a:defRPr>
            </a:lvl9pPr>
          </a:lstStyle>
          <a:p>
            <a:r>
              <a:rPr lang="ru-RU" altLang="ru-RU" dirty="0">
                <a:latin typeface="Segoe UI Semibold" panose="020B0702040204020203" pitchFamily="34" charset="0"/>
              </a:rPr>
              <a:t>1993</a:t>
            </a:r>
            <a:endParaRPr lang="en-US" altLang="ru-RU" dirty="0">
              <a:latin typeface="Segoe UI Semibold" panose="020B0702040204020203" pitchFamily="34" charset="0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="" xmlns:a16="http://schemas.microsoft.com/office/drawing/2014/main" id="{B371042F-76EC-4368-8A6D-8D1E587D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162" y="3563162"/>
            <a:ext cx="141128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>
                <a:latin typeface="FuturaDemiCTT"/>
              </a:defRPr>
            </a:lvl1pPr>
            <a:lvl2pPr marL="742950" indent="-285750" algn="ctr" eaLnBrk="0" hangingPunct="0">
              <a:defRPr sz="1200">
                <a:latin typeface="HelveticaNeueLT Pro 55 Roman"/>
              </a:defRPr>
            </a:lvl2pPr>
            <a:lvl3pPr marL="1143000" indent="-228600" algn="ctr" eaLnBrk="0" hangingPunct="0">
              <a:defRPr sz="1200">
                <a:latin typeface="HelveticaNeueLT Pro 55 Roman"/>
              </a:defRPr>
            </a:lvl3pPr>
            <a:lvl4pPr marL="1600200" indent="-228600" algn="ctr" eaLnBrk="0" hangingPunct="0">
              <a:defRPr sz="1200">
                <a:latin typeface="HelveticaNeueLT Pro 55 Roman"/>
              </a:defRPr>
            </a:lvl4pPr>
            <a:lvl5pPr marL="2057400" indent="-228600" algn="ctr" eaLnBrk="0" hangingPunct="0">
              <a:defRPr sz="1200"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HelveticaNeueLT Pro 55 Roman"/>
              </a:defRPr>
            </a:lvl9pPr>
          </a:lstStyle>
          <a:p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</a:rPr>
              <a:t>2018</a:t>
            </a: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Semibold" panose="020B0702040204020203" pitchFamily="34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="" xmlns:a16="http://schemas.microsoft.com/office/drawing/2014/main" id="{ED2BD784-FFF3-4686-84AC-FB5E4D2B68C6}"/>
              </a:ext>
            </a:extLst>
          </p:cNvPr>
          <p:cNvSpPr/>
          <p:nvPr/>
        </p:nvSpPr>
        <p:spPr>
          <a:xfrm>
            <a:off x="4268752" y="3423068"/>
            <a:ext cx="1152128" cy="988075"/>
          </a:xfrm>
          <a:prstGeom prst="triangle">
            <a:avLst/>
          </a:prstGeom>
          <a:solidFill>
            <a:srgbClr val="A20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41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42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51944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4" grpId="0" animBg="1"/>
      <p:bldP spid="2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4"/>
            <a:ext cx="7347325" cy="1062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Теория жизненного цикла товара (ЖЦТ)</a:t>
            </a:r>
          </a:p>
        </p:txBody>
      </p:sp>
      <p:sp>
        <p:nvSpPr>
          <p:cNvPr id="24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pic>
        <p:nvPicPr>
          <p:cNvPr id="28" name="Picture 4" descr="E:\Profiles\Sergey\AppData\Local\Microsoft\Windows\Temporary Internet Files\Content.Outlook\F0D207YY\ЖЦТ 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8" y="2109860"/>
            <a:ext cx="7478510" cy="346373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38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39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8296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73" y="4290824"/>
            <a:ext cx="1318341" cy="9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4"/>
            <a:ext cx="7347325" cy="1062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Теория ЖЦТ в приложении к рынку расходных материалов </a:t>
            </a:r>
          </a:p>
        </p:txBody>
      </p:sp>
      <p:sp>
        <p:nvSpPr>
          <p:cNvPr id="24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pic>
        <p:nvPicPr>
          <p:cNvPr id="11" name="Picture 2" descr="e:\Profiles\Sergey\Desktop\Презентации\Тенденции 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2" y="1222773"/>
            <a:ext cx="7143401" cy="38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646402"/>
              </p:ext>
            </p:extLst>
          </p:nvPr>
        </p:nvGraphicFramePr>
        <p:xfrm>
          <a:off x="561172" y="5013176"/>
          <a:ext cx="6679689" cy="172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35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3512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pic>
        <p:nvPicPr>
          <p:cNvPr id="28" name="Picture 4" descr="E:\Profiles\Sergey\AppData\Local\Microsoft\Windows\Temporary Internet Files\Content.Outlook\F0D207YY\ЖЦТ 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8" y="2109860"/>
            <a:ext cx="7478510" cy="346373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4"/>
            <a:ext cx="7347325" cy="1062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Теория ЖЦТ в приложении к рынку расходных материалов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2068624"/>
            <a:ext cx="45719" cy="3495411"/>
          </a:xfrm>
          <a:prstGeom prst="rect">
            <a:avLst/>
          </a:prstGeom>
          <a:solidFill>
            <a:srgbClr val="A18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67170" y="5648438"/>
            <a:ext cx="1364476" cy="523220"/>
          </a:xfrm>
          <a:prstGeom prst="rect">
            <a:avLst/>
          </a:prstGeom>
          <a:solidFill>
            <a:srgbClr val="8B9620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ru-RU" sz="1400" dirty="0">
                <a:latin typeface="Segoe UI Semibold" panose="020B0702040204020203" pitchFamily="34" charset="0"/>
              </a:rPr>
              <a:t>Совместимые</a:t>
            </a:r>
          </a:p>
          <a:p>
            <a:r>
              <a:rPr lang="ru-RU" sz="1400" dirty="0">
                <a:latin typeface="Segoe UI Semibold" panose="020B0702040204020203" pitchFamily="34" charset="0"/>
              </a:rPr>
              <a:t>картриджи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8103" y="2068624"/>
            <a:ext cx="45719" cy="3495411"/>
          </a:xfrm>
          <a:prstGeom prst="rect">
            <a:avLst/>
          </a:prstGeom>
          <a:solidFill>
            <a:srgbClr val="A18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18643" y="5770569"/>
            <a:ext cx="980846" cy="307777"/>
          </a:xfrm>
          <a:prstGeom prst="rect">
            <a:avLst/>
          </a:prstGeom>
          <a:solidFill>
            <a:srgbClr val="8B9620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</a:lstStyle>
          <a:p>
            <a:r>
              <a:rPr lang="ru-RU" dirty="0">
                <a:latin typeface="Segoe UI Semibold" panose="020B0702040204020203" pitchFamily="34" charset="0"/>
              </a:rPr>
              <a:t>Заправки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98489" y="2068624"/>
            <a:ext cx="45719" cy="3495411"/>
          </a:xfrm>
          <a:prstGeom prst="rect">
            <a:avLst/>
          </a:prstGeom>
          <a:solidFill>
            <a:srgbClr val="A18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86486" y="5662847"/>
            <a:ext cx="1446230" cy="523220"/>
          </a:xfrm>
          <a:prstGeom prst="rect">
            <a:avLst/>
          </a:prstGeom>
          <a:solidFill>
            <a:srgbClr val="8B9620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</a:lstStyle>
          <a:p>
            <a:r>
              <a:rPr lang="ru-RU" dirty="0">
                <a:latin typeface="Segoe UI Semibold" panose="020B0702040204020203" pitchFamily="34" charset="0"/>
              </a:rPr>
              <a:t>Оригинальные</a:t>
            </a:r>
          </a:p>
          <a:p>
            <a:r>
              <a:rPr lang="ru-RU" dirty="0">
                <a:latin typeface="Segoe UI Semibold" panose="020B0702040204020203" pitchFamily="34" charset="0"/>
              </a:rPr>
              <a:t>картриджи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36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85715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низ 37">
            <a:extLst>
              <a:ext uri="{FF2B5EF4-FFF2-40B4-BE49-F238E27FC236}">
                <a16:creationId xmlns="" xmlns:a16="http://schemas.microsoft.com/office/drawing/2014/main" id="{CAB3F423-C3A9-426D-90F4-38E73B58A6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4619" y="214998"/>
            <a:ext cx="71755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HelveticaNeueLT Pro 55 Roman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Pro 55 Roman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ru-RU" sz="1400">
              <a:latin typeface="MartinGotURWTOTLig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88AF0E9-E09A-4799-8587-D84761A40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7" y="95979"/>
            <a:ext cx="619575" cy="1062128"/>
          </a:xfrm>
          <a:prstGeom prst="rect">
            <a:avLst/>
          </a:prstGeom>
        </p:spPr>
      </p:pic>
      <p:pic>
        <p:nvPicPr>
          <p:cNvPr id="28" name="Picture 4" descr="E:\Profiles\Sergey\AppData\Local\Microsoft\Windows\Temporary Internet Files\Content.Outlook\F0D207YY\ЖЦТ 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8" y="2109860"/>
            <a:ext cx="7478510" cy="346373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2FD28B4-B2BE-43E6-8309-035BE99297FB}"/>
              </a:ext>
            </a:extLst>
          </p:cNvPr>
          <p:cNvSpPr txBox="1">
            <a:spLocks/>
          </p:cNvSpPr>
          <p:nvPr/>
        </p:nvSpPr>
        <p:spPr>
          <a:xfrm>
            <a:off x="563937" y="129704"/>
            <a:ext cx="7347325" cy="1062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Теория ЖЦТ в приложении к рынку расходных материалов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2068624"/>
            <a:ext cx="45719" cy="3495411"/>
          </a:xfrm>
          <a:prstGeom prst="rect">
            <a:avLst/>
          </a:prstGeom>
          <a:solidFill>
            <a:srgbClr val="A18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3" y="2068624"/>
            <a:ext cx="45719" cy="3495411"/>
          </a:xfrm>
          <a:prstGeom prst="rect">
            <a:avLst/>
          </a:prstGeom>
          <a:solidFill>
            <a:srgbClr val="A18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98489" y="2068624"/>
            <a:ext cx="45719" cy="3495411"/>
          </a:xfrm>
          <a:prstGeom prst="rect">
            <a:avLst/>
          </a:prstGeom>
          <a:solidFill>
            <a:srgbClr val="A18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6335793" y="1846285"/>
            <a:ext cx="2089966" cy="1149805"/>
            <a:chOff x="6787400" y="1491504"/>
            <a:chExt cx="2089966" cy="1149805"/>
          </a:xfrm>
        </p:grpSpPr>
        <p:sp>
          <p:nvSpPr>
            <p:cNvPr id="26" name="Дуга 25"/>
            <p:cNvSpPr/>
            <p:nvPr/>
          </p:nvSpPr>
          <p:spPr>
            <a:xfrm rot="14364044" flipH="1">
              <a:off x="7108713" y="1219879"/>
              <a:ext cx="978327" cy="1620954"/>
            </a:xfrm>
            <a:prstGeom prst="arc">
              <a:avLst>
                <a:gd name="adj1" fmla="val 16228854"/>
                <a:gd name="adj2" fmla="val 3421679"/>
              </a:avLst>
            </a:prstGeom>
            <a:ln w="50800" cap="sq" cmpd="sng">
              <a:solidFill>
                <a:srgbClr val="FF0000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 rot="16946890">
              <a:off x="7992851" y="1756795"/>
              <a:ext cx="1149805" cy="619224"/>
            </a:xfrm>
            <a:prstGeom prst="arc">
              <a:avLst>
                <a:gd name="adj1" fmla="val 16213949"/>
                <a:gd name="adj2" fmla="val 88326"/>
              </a:avLst>
            </a:prstGeom>
            <a:ln w="50800" cap="sq" cmpd="sng">
              <a:solidFill>
                <a:srgbClr val="FF0000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6525344"/>
            <a:ext cx="9144000" cy="352024"/>
            <a:chOff x="0" y="6525344"/>
            <a:chExt cx="9144000" cy="352024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B04676DE-9480-4358-9976-670B244CBB9A}"/>
                </a:ext>
              </a:extLst>
            </p:cNvPr>
            <p:cNvSpPr/>
            <p:nvPr/>
          </p:nvSpPr>
          <p:spPr>
            <a:xfrm>
              <a:off x="0" y="6532080"/>
              <a:ext cx="9144000" cy="345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D17C60C9-2B54-4696-A5D2-4A26188FD74A}"/>
                </a:ext>
              </a:extLst>
            </p:cNvPr>
            <p:cNvSpPr/>
            <p:nvPr/>
          </p:nvSpPr>
          <p:spPr>
            <a:xfrm>
              <a:off x="7452320" y="6525344"/>
              <a:ext cx="45719" cy="34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318963" y="6536536"/>
              <a:ext cx="8582724" cy="328360"/>
              <a:chOff x="318963" y="6536536"/>
              <a:chExt cx="8582724" cy="328360"/>
            </a:xfrm>
          </p:grpSpPr>
          <p:sp>
            <p:nvSpPr>
              <p:cNvPr id="33" name="Rectangle 12">
                <a:extLst>
                  <a:ext uri="{FF2B5EF4-FFF2-40B4-BE49-F238E27FC236}">
                    <a16:creationId xmlns="" xmlns:a16="http://schemas.microsoft.com/office/drawing/2014/main" id="{F0236CE9-C6B4-47CE-8D42-7DA283FD27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963" y="6536536"/>
                <a:ext cx="6986869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Совмещая несовместимое. Заправки </a:t>
                </a:r>
                <a:r>
                  <a:rPr lang="en-US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&amp;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FuturaDemiCTT"/>
                    <a:ea typeface="ＭＳ Ｐゴシック" panose="020B0600070205080204" pitchFamily="34" charset="-128"/>
                  </a:rPr>
                  <a:t>Совместимые лазерные картриджи</a:t>
                </a:r>
                <a:endParaRPr lang="fr-FR" altLang="ru-RU" sz="1200" b="1" dirty="0">
                  <a:solidFill>
                    <a:schemeClr val="bg1"/>
                  </a:solidFill>
                  <a:latin typeface="FuturaDemiCTT"/>
                  <a:ea typeface="ＭＳ Ｐゴシック" charset="-128"/>
                </a:endParaRPr>
              </a:p>
            </p:txBody>
          </p:sp>
          <p:sp>
            <p:nvSpPr>
              <p:cNvPr id="34" name="Rectangle 12">
                <a:extLst>
                  <a:ext uri="{FF2B5EF4-FFF2-40B4-BE49-F238E27FC236}">
                    <a16:creationId xmlns="" xmlns:a16="http://schemas.microsoft.com/office/drawing/2014/main" id="{01DC2BC8-4B3D-480E-BD04-D27D1E4015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44527" y="6536536"/>
                <a:ext cx="1257160" cy="32836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defRPr/>
                </a:pPr>
                <a:r>
                  <a:rPr lang="en-US" altLang="ru-RU" sz="1400" b="1" dirty="0">
                    <a:solidFill>
                      <a:schemeClr val="bg1"/>
                    </a:solidFill>
                    <a:latin typeface="FuturaBookCTT"/>
                    <a:ea typeface="ＭＳ Ｐゴシック" panose="020B0600070205080204" pitchFamily="34" charset="-128"/>
                  </a:rPr>
                  <a:t>www.vtt.ru</a:t>
                </a:r>
                <a:endParaRPr lang="fr-FR" altLang="ru-RU" sz="1400" b="1" dirty="0">
                  <a:solidFill>
                    <a:schemeClr val="bg1"/>
                  </a:solidFill>
                  <a:latin typeface="FuturaBookCTT"/>
                  <a:ea typeface="ＭＳ Ｐゴシック" charset="-128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738B34-D516-4E11-91A4-F233698A6EDF}"/>
              </a:ext>
            </a:extLst>
          </p:cNvPr>
          <p:cNvSpPr txBox="1"/>
          <p:nvPr/>
        </p:nvSpPr>
        <p:spPr>
          <a:xfrm>
            <a:off x="3267170" y="5648438"/>
            <a:ext cx="1364476" cy="523220"/>
          </a:xfrm>
          <a:prstGeom prst="rect">
            <a:avLst/>
          </a:prstGeom>
          <a:solidFill>
            <a:srgbClr val="8B9620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ru-RU" sz="1400" dirty="0">
                <a:latin typeface="Segoe UI Semibold" panose="020B0702040204020203" pitchFamily="34" charset="0"/>
              </a:rPr>
              <a:t>Совместимые</a:t>
            </a:r>
          </a:p>
          <a:p>
            <a:r>
              <a:rPr lang="ru-RU" sz="1400" dirty="0">
                <a:latin typeface="Segoe UI Semibold" panose="020B0702040204020203" pitchFamily="34" charset="0"/>
              </a:rPr>
              <a:t>картриджи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426E986-D340-43B4-9E93-A5FED7FB64A0}"/>
              </a:ext>
            </a:extLst>
          </p:cNvPr>
          <p:cNvSpPr txBox="1"/>
          <p:nvPr/>
        </p:nvSpPr>
        <p:spPr>
          <a:xfrm>
            <a:off x="5018643" y="5770569"/>
            <a:ext cx="980846" cy="307777"/>
          </a:xfrm>
          <a:prstGeom prst="rect">
            <a:avLst/>
          </a:prstGeom>
          <a:solidFill>
            <a:srgbClr val="8B9620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</a:lstStyle>
          <a:p>
            <a:r>
              <a:rPr lang="ru-RU" dirty="0">
                <a:latin typeface="Segoe UI Semibold" panose="020B0702040204020203" pitchFamily="34" charset="0"/>
              </a:rPr>
              <a:t>Заправки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3CD2034-24F2-47DD-BB77-6B5E5B1FAC48}"/>
              </a:ext>
            </a:extLst>
          </p:cNvPr>
          <p:cNvSpPr txBox="1"/>
          <p:nvPr/>
        </p:nvSpPr>
        <p:spPr>
          <a:xfrm>
            <a:off x="6386486" y="5662847"/>
            <a:ext cx="1446230" cy="523220"/>
          </a:xfrm>
          <a:prstGeom prst="rect">
            <a:avLst/>
          </a:prstGeom>
          <a:solidFill>
            <a:srgbClr val="8B9620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FuturaBookCTT"/>
                <a:ea typeface="+mj-ea"/>
                <a:cs typeface="+mj-cs"/>
              </a:defRPr>
            </a:lvl1pPr>
          </a:lstStyle>
          <a:p>
            <a:r>
              <a:rPr lang="ru-RU" dirty="0">
                <a:latin typeface="Segoe UI Semibold" panose="020B0702040204020203" pitchFamily="34" charset="0"/>
              </a:rPr>
              <a:t>Оригинальные</a:t>
            </a:r>
          </a:p>
          <a:p>
            <a:r>
              <a:rPr lang="ru-RU" dirty="0">
                <a:latin typeface="Segoe UI Semibold" panose="020B0702040204020203" pitchFamily="34" charset="0"/>
              </a:rPr>
              <a:t>картриджи</a:t>
            </a:r>
          </a:p>
        </p:txBody>
      </p:sp>
    </p:spTree>
    <p:extLst>
      <p:ext uri="{BB962C8B-B14F-4D97-AF65-F5344CB8AC3E}">
        <p14:creationId xmlns:p14="http://schemas.microsoft.com/office/powerpoint/2010/main" val="33456385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8320</TotalTime>
  <Words>2226</Words>
  <Application>Microsoft Office PowerPoint</Application>
  <PresentationFormat>Экран (4:3)</PresentationFormat>
  <Paragraphs>554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Хазанкин</dc:creator>
  <cp:lastModifiedBy>Lenovo</cp:lastModifiedBy>
  <cp:revision>322</cp:revision>
  <cp:lastPrinted>2018-03-28T14:41:43Z</cp:lastPrinted>
  <dcterms:created xsi:type="dcterms:W3CDTF">2018-02-09T13:13:29Z</dcterms:created>
  <dcterms:modified xsi:type="dcterms:W3CDTF">2018-05-13T15:41:17Z</dcterms:modified>
</cp:coreProperties>
</file>