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65" r:id="rId3"/>
    <p:sldId id="380" r:id="rId4"/>
    <p:sldId id="370" r:id="rId5"/>
    <p:sldId id="367" r:id="rId6"/>
    <p:sldId id="366" r:id="rId7"/>
    <p:sldId id="368" r:id="rId8"/>
    <p:sldId id="364" r:id="rId9"/>
    <p:sldId id="375" r:id="rId10"/>
    <p:sldId id="369" r:id="rId11"/>
    <p:sldId id="371" r:id="rId12"/>
    <p:sldId id="345" r:id="rId13"/>
    <p:sldId id="378" r:id="rId14"/>
    <p:sldId id="372" r:id="rId15"/>
    <p:sldId id="374" r:id="rId16"/>
    <p:sldId id="377" r:id="rId17"/>
    <p:sldId id="376" r:id="rId18"/>
    <p:sldId id="379" r:id="rId19"/>
    <p:sldId id="338" r:id="rId20"/>
    <p:sldId id="373" r:id="rId21"/>
  </p:sldIdLst>
  <p:sldSz cx="9144000" cy="6858000" type="screen4x3"/>
  <p:notesSz cx="6797675" cy="9926638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  <a:srgbClr val="0079BC"/>
    <a:srgbClr val="008000"/>
    <a:srgbClr val="339966"/>
    <a:srgbClr val="0078BE"/>
    <a:srgbClr val="0078DC"/>
    <a:srgbClr val="0076CC"/>
    <a:srgbClr val="0066CC"/>
    <a:srgbClr val="4080C0"/>
    <a:srgbClr val="397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11" autoAdjust="0"/>
    <p:restoredTop sz="96398" autoAdjust="0"/>
  </p:normalViewPr>
  <p:slideViewPr>
    <p:cSldViewPr>
      <p:cViewPr varScale="1">
        <p:scale>
          <a:sx n="109" d="100"/>
          <a:sy n="109" d="100"/>
        </p:scale>
        <p:origin x="-216" y="-90"/>
      </p:cViewPr>
      <p:guideLst>
        <p:guide orient="horz" pos="2160"/>
        <p:guide orient="horz" pos="754"/>
        <p:guide orient="horz" pos="709"/>
        <p:guide orient="horz" pos="3702"/>
        <p:guide pos="2880"/>
        <p:guide pos="4558"/>
        <p:guide pos="1202"/>
        <p:guide pos="385"/>
        <p:guide pos="50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49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311580603454826E-2"/>
          <c:y val="0.18386336240516202"/>
          <c:w val="0.75515155548963819"/>
          <c:h val="0.74859781606750342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66FF33"/>
              </a:solidFill>
            </c:spPr>
          </c:dPt>
          <c:dLbls>
            <c:dLbl>
              <c:idx val="0"/>
              <c:layout>
                <c:manualLayout>
                  <c:x val="0.12020586569034433"/>
                  <c:y val="0.137229667446642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3802424175088162E-2"/>
                  <c:y val="-0.14453945968942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2518516461133947E-2"/>
                  <c:y val="-0.20551832943345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Tabelle1!$A$2:$A$4</c:f>
              <c:strCache>
                <c:ptCount val="3"/>
                <c:pt idx="0">
                  <c:v>Накоплено</c:v>
                </c:pt>
                <c:pt idx="1">
                  <c:v>Сожжено</c:v>
                </c:pt>
                <c:pt idx="2">
                  <c:v>Переработано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0.79</c:v>
                </c:pt>
                <c:pt idx="1">
                  <c:v>0.12</c:v>
                </c:pt>
                <c:pt idx="2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425586971817937"/>
          <c:y val="0.19857051691129546"/>
          <c:w val="0.35029209717438803"/>
          <c:h val="0.4387811104020421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83" y="4715831"/>
            <a:ext cx="5436909" cy="446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BB8625B3-C185-415A-8B0D-389EC73D19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082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ECA757-113E-4603-8F60-6458E305F7B7}" type="slidenum">
              <a:rPr lang="de-DE" smtClean="0"/>
              <a:pPr/>
              <a:t>1</a:t>
            </a:fld>
            <a:endParaRPr lang="de-DE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Vorteile von echtem, chemisch produziertem Toner.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8625B3-C185-415A-8B0D-389EC73D198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374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D50 vol. = durchschnittliche </a:t>
            </a:r>
            <a:r>
              <a:rPr lang="de-DE" dirty="0" err="1" smtClean="0"/>
              <a:t>Partikelgröße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&lt;5 </a:t>
            </a:r>
            <a:r>
              <a:rPr lang="de-DE" dirty="0" err="1" smtClean="0"/>
              <a:t>pop</a:t>
            </a:r>
            <a:r>
              <a:rPr lang="de-DE" dirty="0" smtClean="0"/>
              <a:t>. = Prozent der Partikel unter 5 </a:t>
            </a:r>
            <a:r>
              <a:rPr lang="de-DE" dirty="0" err="1" smtClean="0"/>
              <a:t>Micrometer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Circularity</a:t>
            </a:r>
            <a:r>
              <a:rPr lang="de-DE" dirty="0" smtClean="0"/>
              <a:t> = Rundheitsgrad (1 gleich perfekt Rund)</a:t>
            </a:r>
          </a:p>
          <a:p>
            <a:endParaRPr lang="de-DE" dirty="0" smtClean="0"/>
          </a:p>
          <a:p>
            <a:r>
              <a:rPr lang="de-DE" dirty="0" err="1" smtClean="0"/>
              <a:t>Sp</a:t>
            </a:r>
            <a:r>
              <a:rPr lang="de-DE" dirty="0" smtClean="0"/>
              <a:t> = </a:t>
            </a:r>
            <a:r>
              <a:rPr lang="de-DE" dirty="0" err="1" smtClean="0"/>
              <a:t>Softening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/ </a:t>
            </a:r>
            <a:r>
              <a:rPr lang="de-DE" dirty="0" err="1" smtClean="0"/>
              <a:t>Fusing</a:t>
            </a:r>
            <a:r>
              <a:rPr lang="de-DE" dirty="0" smtClean="0"/>
              <a:t> </a:t>
            </a:r>
            <a:r>
              <a:rPr lang="de-DE" dirty="0" err="1" smtClean="0"/>
              <a:t>temperatur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8625B3-C185-415A-8B0D-389EC73D198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D50 vol. = durchschnittliche </a:t>
            </a:r>
            <a:r>
              <a:rPr lang="de-DE" dirty="0" err="1" smtClean="0"/>
              <a:t>Partikelgröße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&lt;5 </a:t>
            </a:r>
            <a:r>
              <a:rPr lang="de-DE" dirty="0" err="1" smtClean="0"/>
              <a:t>pop</a:t>
            </a:r>
            <a:r>
              <a:rPr lang="de-DE" dirty="0" smtClean="0"/>
              <a:t>. = Prozent der Partikel unter 5 </a:t>
            </a:r>
            <a:r>
              <a:rPr lang="de-DE" dirty="0" err="1" smtClean="0"/>
              <a:t>Micrometer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Circularity</a:t>
            </a:r>
            <a:r>
              <a:rPr lang="de-DE" dirty="0" smtClean="0"/>
              <a:t> = Rundheitsgrad (1 gleich perfekt Rund)</a:t>
            </a:r>
          </a:p>
          <a:p>
            <a:endParaRPr lang="de-DE" dirty="0" smtClean="0"/>
          </a:p>
          <a:p>
            <a:r>
              <a:rPr lang="de-DE" dirty="0" err="1" smtClean="0"/>
              <a:t>Sp</a:t>
            </a:r>
            <a:r>
              <a:rPr lang="de-DE" dirty="0" smtClean="0"/>
              <a:t> = </a:t>
            </a:r>
            <a:r>
              <a:rPr lang="de-DE" dirty="0" err="1" smtClean="0"/>
              <a:t>Softening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/ </a:t>
            </a:r>
            <a:r>
              <a:rPr lang="de-DE" dirty="0" err="1" smtClean="0"/>
              <a:t>Fusing</a:t>
            </a:r>
            <a:r>
              <a:rPr lang="de-DE" dirty="0" smtClean="0"/>
              <a:t> </a:t>
            </a:r>
            <a:r>
              <a:rPr lang="de-DE" dirty="0" err="1" smtClean="0"/>
              <a:t>temperatur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8625B3-C185-415A-8B0D-389EC73D198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D50 vol. = durchschnittliche </a:t>
            </a:r>
            <a:r>
              <a:rPr lang="de-DE" dirty="0" err="1" smtClean="0"/>
              <a:t>Partikelgröße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&lt;5 </a:t>
            </a:r>
            <a:r>
              <a:rPr lang="de-DE" dirty="0" err="1" smtClean="0"/>
              <a:t>pop</a:t>
            </a:r>
            <a:r>
              <a:rPr lang="de-DE" dirty="0" smtClean="0"/>
              <a:t>. = Prozent der Partikel unter 5 </a:t>
            </a:r>
            <a:r>
              <a:rPr lang="de-DE" dirty="0" err="1" smtClean="0"/>
              <a:t>Micrometer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Circularity</a:t>
            </a:r>
            <a:r>
              <a:rPr lang="de-DE" dirty="0" smtClean="0"/>
              <a:t> = Rundheitsgrad (1 gleich perfekt Rund)</a:t>
            </a:r>
          </a:p>
          <a:p>
            <a:endParaRPr lang="de-DE" dirty="0" smtClean="0"/>
          </a:p>
          <a:p>
            <a:r>
              <a:rPr lang="de-DE" dirty="0" err="1" smtClean="0"/>
              <a:t>Sp</a:t>
            </a:r>
            <a:r>
              <a:rPr lang="de-DE" dirty="0" smtClean="0"/>
              <a:t> = </a:t>
            </a:r>
            <a:r>
              <a:rPr lang="de-DE" dirty="0" err="1" smtClean="0"/>
              <a:t>Softening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/ </a:t>
            </a:r>
            <a:r>
              <a:rPr lang="de-DE" dirty="0" err="1" smtClean="0"/>
              <a:t>Fusing</a:t>
            </a:r>
            <a:r>
              <a:rPr lang="de-DE" dirty="0" smtClean="0"/>
              <a:t> </a:t>
            </a:r>
            <a:r>
              <a:rPr lang="de-DE" dirty="0" err="1" smtClean="0"/>
              <a:t>temperatur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8625B3-C185-415A-8B0D-389EC73D198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D50 vol. = durchschnittliche </a:t>
            </a:r>
            <a:r>
              <a:rPr lang="de-DE" dirty="0" err="1" smtClean="0"/>
              <a:t>Partikelgröße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&lt;5 </a:t>
            </a:r>
            <a:r>
              <a:rPr lang="de-DE" dirty="0" err="1" smtClean="0"/>
              <a:t>pop</a:t>
            </a:r>
            <a:r>
              <a:rPr lang="de-DE" dirty="0" smtClean="0"/>
              <a:t>. = Prozent der Partikel unter 5 </a:t>
            </a:r>
            <a:r>
              <a:rPr lang="de-DE" dirty="0" err="1" smtClean="0"/>
              <a:t>Micrometer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Circularity</a:t>
            </a:r>
            <a:r>
              <a:rPr lang="de-DE" dirty="0" smtClean="0"/>
              <a:t> = Rundheitsgrad (1 gleich perfekt Rund)</a:t>
            </a:r>
          </a:p>
          <a:p>
            <a:endParaRPr lang="de-DE" dirty="0" smtClean="0"/>
          </a:p>
          <a:p>
            <a:r>
              <a:rPr lang="de-DE" dirty="0" err="1" smtClean="0"/>
              <a:t>Sp</a:t>
            </a:r>
            <a:r>
              <a:rPr lang="de-DE" dirty="0" smtClean="0"/>
              <a:t> = </a:t>
            </a:r>
            <a:r>
              <a:rPr lang="de-DE" dirty="0" err="1" smtClean="0"/>
              <a:t>Softening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/ </a:t>
            </a:r>
            <a:r>
              <a:rPr lang="de-DE" dirty="0" err="1" smtClean="0"/>
              <a:t>Fusing</a:t>
            </a:r>
            <a:r>
              <a:rPr lang="de-DE" dirty="0" smtClean="0"/>
              <a:t> </a:t>
            </a:r>
            <a:r>
              <a:rPr lang="de-DE" dirty="0" err="1" smtClean="0"/>
              <a:t>temperatur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8625B3-C185-415A-8B0D-389EC73D198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D50 vol. = durchschnittliche </a:t>
            </a:r>
            <a:r>
              <a:rPr lang="de-DE" dirty="0" err="1" smtClean="0"/>
              <a:t>Partikelgröße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&lt;5 </a:t>
            </a:r>
            <a:r>
              <a:rPr lang="de-DE" dirty="0" err="1" smtClean="0"/>
              <a:t>pop</a:t>
            </a:r>
            <a:r>
              <a:rPr lang="de-DE" dirty="0" smtClean="0"/>
              <a:t>. = Prozent der Partikel unter 5 </a:t>
            </a:r>
            <a:r>
              <a:rPr lang="de-DE" dirty="0" err="1" smtClean="0"/>
              <a:t>Micrometer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Circularity</a:t>
            </a:r>
            <a:r>
              <a:rPr lang="de-DE" dirty="0" smtClean="0"/>
              <a:t> = Rundheitsgrad (1 gleich perfekt Rund)</a:t>
            </a:r>
          </a:p>
          <a:p>
            <a:endParaRPr lang="de-DE" dirty="0" smtClean="0"/>
          </a:p>
          <a:p>
            <a:r>
              <a:rPr lang="de-DE" dirty="0" err="1" smtClean="0"/>
              <a:t>Sp</a:t>
            </a:r>
            <a:r>
              <a:rPr lang="de-DE" dirty="0" smtClean="0"/>
              <a:t> = </a:t>
            </a:r>
            <a:r>
              <a:rPr lang="de-DE" dirty="0" err="1" smtClean="0"/>
              <a:t>Softening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/ </a:t>
            </a:r>
            <a:r>
              <a:rPr lang="de-DE" dirty="0" err="1" smtClean="0"/>
              <a:t>Fusing</a:t>
            </a:r>
            <a:r>
              <a:rPr lang="de-DE" dirty="0" smtClean="0"/>
              <a:t> </a:t>
            </a:r>
            <a:r>
              <a:rPr lang="de-DE" dirty="0" err="1" smtClean="0"/>
              <a:t>temperatur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8625B3-C185-415A-8B0D-389EC73D198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D50 vol. = durchschnittliche </a:t>
            </a:r>
            <a:r>
              <a:rPr lang="de-DE" dirty="0" err="1" smtClean="0"/>
              <a:t>Partikelgröße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&lt;5 </a:t>
            </a:r>
            <a:r>
              <a:rPr lang="de-DE" dirty="0" err="1" smtClean="0"/>
              <a:t>pop</a:t>
            </a:r>
            <a:r>
              <a:rPr lang="de-DE" dirty="0" smtClean="0"/>
              <a:t>. = Prozent der Partikel unter 5 </a:t>
            </a:r>
            <a:r>
              <a:rPr lang="de-DE" dirty="0" err="1" smtClean="0"/>
              <a:t>Micrometer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Circularity</a:t>
            </a:r>
            <a:r>
              <a:rPr lang="de-DE" dirty="0" smtClean="0"/>
              <a:t> = Rundheitsgrad (1 gleich perfekt Rund)</a:t>
            </a:r>
          </a:p>
          <a:p>
            <a:endParaRPr lang="de-DE" dirty="0" smtClean="0"/>
          </a:p>
          <a:p>
            <a:r>
              <a:rPr lang="de-DE" dirty="0" err="1" smtClean="0"/>
              <a:t>Sp</a:t>
            </a:r>
            <a:r>
              <a:rPr lang="de-DE" dirty="0" smtClean="0"/>
              <a:t> = </a:t>
            </a:r>
            <a:r>
              <a:rPr lang="de-DE" dirty="0" err="1" smtClean="0"/>
              <a:t>Softening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/ </a:t>
            </a:r>
            <a:r>
              <a:rPr lang="de-DE" dirty="0" err="1" smtClean="0"/>
              <a:t>Fusing</a:t>
            </a:r>
            <a:r>
              <a:rPr lang="de-DE" dirty="0" smtClean="0"/>
              <a:t> </a:t>
            </a:r>
            <a:r>
              <a:rPr lang="de-DE" dirty="0" err="1" smtClean="0"/>
              <a:t>temperatur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8625B3-C185-415A-8B0D-389EC73D198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D50 vol. = durchschnittliche </a:t>
            </a:r>
            <a:r>
              <a:rPr lang="de-DE" dirty="0" err="1" smtClean="0"/>
              <a:t>Partikelgröße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&lt;5 </a:t>
            </a:r>
            <a:r>
              <a:rPr lang="de-DE" dirty="0" err="1" smtClean="0"/>
              <a:t>pop</a:t>
            </a:r>
            <a:r>
              <a:rPr lang="de-DE" dirty="0" smtClean="0"/>
              <a:t>. = Prozent der Partikel unter 5 </a:t>
            </a:r>
            <a:r>
              <a:rPr lang="de-DE" dirty="0" err="1" smtClean="0"/>
              <a:t>Micrometer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Circularity</a:t>
            </a:r>
            <a:r>
              <a:rPr lang="de-DE" dirty="0" smtClean="0"/>
              <a:t> = Rundheitsgrad (1 gleich perfekt Rund)</a:t>
            </a:r>
          </a:p>
          <a:p>
            <a:endParaRPr lang="de-DE" dirty="0" smtClean="0"/>
          </a:p>
          <a:p>
            <a:r>
              <a:rPr lang="de-DE" dirty="0" err="1" smtClean="0"/>
              <a:t>Sp</a:t>
            </a:r>
            <a:r>
              <a:rPr lang="de-DE" dirty="0" smtClean="0"/>
              <a:t> = </a:t>
            </a:r>
            <a:r>
              <a:rPr lang="de-DE" dirty="0" err="1" smtClean="0"/>
              <a:t>Softening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/ </a:t>
            </a:r>
            <a:r>
              <a:rPr lang="de-DE" dirty="0" err="1" smtClean="0"/>
              <a:t>Fusing</a:t>
            </a:r>
            <a:r>
              <a:rPr lang="de-DE" dirty="0" smtClean="0"/>
              <a:t> </a:t>
            </a:r>
            <a:r>
              <a:rPr lang="de-DE" dirty="0" err="1" smtClean="0"/>
              <a:t>temperatur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8625B3-C185-415A-8B0D-389EC73D198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5692" indent="-275692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8625B3-C185-415A-8B0D-389EC73D1988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56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981075"/>
            <a:ext cx="9144000" cy="71438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tint val="12157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tint val="1215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-92075" y="661035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200" b="1" i="1">
                <a:solidFill>
                  <a:srgbClr val="FF0000"/>
                </a:solidFill>
              </a:rPr>
              <a:t>Confidential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2492375"/>
            <a:ext cx="5327650" cy="110807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de-DE"/>
              <a:t>Titelmasterformat durch Klickebearbeiten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886200"/>
            <a:ext cx="6911975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24" y="-24765"/>
            <a:ext cx="2855976" cy="100584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03648" cy="950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8FD2CA2-2A87-4C84-B852-0BD3E3D89C09}" type="datetime1">
              <a:rPr lang="en-GB" smtClean="0"/>
              <a:pPr>
                <a:defRPr/>
              </a:pPr>
              <a:t>08/05/2019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DELACAMP your global Partner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2B47AE3-D2DC-43C0-8DA9-411A90FFDBBE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C3A715C-3F7C-4A2F-A04F-546965C346F4}" type="datetime1">
              <a:rPr lang="en-GB" smtClean="0"/>
              <a:pPr>
                <a:defRPr/>
              </a:pPr>
              <a:t>08/05/2019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DELACAMP your global Partner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219FC14-5B41-41E2-AC96-9AE141F65E54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125538"/>
            <a:ext cx="4279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25538"/>
            <a:ext cx="4281488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5907D-DFB2-4D95-B581-03CA66DF369A}" type="datetime1">
              <a:rPr lang="en-GB"/>
              <a:pPr>
                <a:defRPr/>
              </a:pPr>
              <a:t>08/05/2019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E0DAC-9ED5-47AC-932A-56C05C2431D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A2E9A7A-7BF2-4735-B63D-E52008D5DD77}" type="datetime1">
              <a:rPr lang="en-GB" smtClean="0"/>
              <a:pPr>
                <a:defRPr/>
              </a:pPr>
              <a:t>08/05/2019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DELACAMP your global Partner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7DE7607-FBBA-4C81-A2AC-D85CA53C9B51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50E57D7-A9BE-4D1C-915F-C50580D8F9DC}" type="datetime1">
              <a:rPr lang="en-GB" smtClean="0"/>
              <a:pPr>
                <a:defRPr/>
              </a:pPr>
              <a:t>08/05/2019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DELACAMP your global Partner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653BEC9-AE3F-4123-82DF-4FC61EDCF6E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5184775" cy="706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125538"/>
            <a:ext cx="4279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25538"/>
            <a:ext cx="4281488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07B399C-D449-4367-A30A-A92EBADF8619}" type="datetime1">
              <a:rPr lang="en-GB" smtClean="0"/>
              <a:pPr>
                <a:defRPr/>
              </a:pPr>
              <a:t>08/05/2019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DELACAMP your global Partner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81D81F4-F7FA-4465-B81B-6AAC48B4C12E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518477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25538"/>
            <a:ext cx="8713788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Textmasterformate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3825"/>
            <a:ext cx="21336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fld id="{503DCF2B-0B1F-4859-9EF1-C17013D456B4}" type="datetime1">
              <a:rPr lang="en-GB"/>
              <a:pPr>
                <a:defRPr/>
              </a:pPr>
              <a:t>08/05/2019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3825"/>
            <a:ext cx="28956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3825"/>
            <a:ext cx="21336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5CB742A4-E11B-4C75-A5E5-84CE715B68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981075"/>
            <a:ext cx="9144000" cy="71438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tint val="12157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tint val="1215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/>
          </a:p>
        </p:txBody>
      </p:sp>
      <p:sp>
        <p:nvSpPr>
          <p:cNvPr id="1053" name="Text Box 29"/>
          <p:cNvSpPr txBox="1">
            <a:spLocks noChangeArrowheads="1"/>
          </p:cNvSpPr>
          <p:nvPr userDrawn="1"/>
        </p:nvSpPr>
        <p:spPr bwMode="auto">
          <a:xfrm>
            <a:off x="-92075" y="661035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200" b="1" i="1">
                <a:solidFill>
                  <a:srgbClr val="FF0000"/>
                </a:solidFill>
              </a:rPr>
              <a:t>Confidential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24" y="-24765"/>
            <a:ext cx="2855976" cy="10058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9" r:id="rId2"/>
    <p:sldLayoutId id="2147483710" r:id="rId3"/>
    <p:sldLayoutId id="2147483711" r:id="rId4"/>
    <p:sldLayoutId id="2147483713" r:id="rId5"/>
    <p:sldLayoutId id="2147483714" r:id="rId6"/>
    <p:sldLayoutId id="2147483719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0A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 b="1">
          <a:solidFill>
            <a:srgbClr val="0060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 b="1">
          <a:solidFill>
            <a:srgbClr val="0060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 b="1">
          <a:solidFill>
            <a:srgbClr val="0060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 b="1">
          <a:solidFill>
            <a:srgbClr val="0060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 b="1">
          <a:solidFill>
            <a:srgbClr val="0060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" y="1052735"/>
            <a:ext cx="9134079" cy="5805265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21" y="2924944"/>
            <a:ext cx="9134079" cy="1368425"/>
          </a:xfrm>
          <a:solidFill>
            <a:schemeClr val="tx1">
              <a:lumMod val="85000"/>
              <a:lumOff val="15000"/>
              <a:alpha val="55000"/>
            </a:schemeClr>
          </a:solidFill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Совершенствование тонеров</a:t>
            </a:r>
            <a:r>
              <a:rPr lang="en-US" sz="3200" dirty="0" smtClean="0">
                <a:solidFill>
                  <a:schemeClr val="bg1"/>
                </a:solidFill>
              </a:rPr>
              <a:t>: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хорошее и плохое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800" dirty="0" smtClean="0">
                <a:solidFill>
                  <a:schemeClr val="bg1"/>
                </a:solidFill>
              </a:rPr>
              <a:t/>
            </a:r>
            <a:br>
              <a:rPr lang="en-US" sz="8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Volker Kappius, CEO DELACAMP</a:t>
            </a:r>
            <a:endParaRPr lang="de-DE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1" descr="trenner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4834" y="0"/>
            <a:ext cx="5868144" cy="98072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Особые направления в развитии </a:t>
            </a:r>
            <a:r>
              <a:rPr lang="ru-RU" sz="2300" dirty="0" err="1" smtClean="0">
                <a:solidFill>
                  <a:schemeClr val="bg2">
                    <a:lumMod val="75000"/>
                  </a:schemeClr>
                </a:solidFill>
              </a:rPr>
              <a:t>тонерных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 технологий сегодня</a:t>
            </a:r>
            <a:endParaRPr lang="en-US" sz="23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D2CA2-2A87-4C84-B852-0BD3E3D89C09}" type="datetime1">
              <a:rPr lang="en-US" smtClean="0">
                <a:solidFill>
                  <a:schemeClr val="bg2">
                    <a:lumMod val="75000"/>
                  </a:schemeClr>
                </a:solidFill>
              </a:rPr>
              <a:pPr>
                <a:defRPr/>
              </a:pPr>
              <a:t>5/8/2019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DELACAMP your global Partner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7AE3-D2DC-43C0-8DA9-411A90FFDBBE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63344"/>
              </p:ext>
            </p:extLst>
          </p:nvPr>
        </p:nvGraphicFramePr>
        <p:xfrm>
          <a:off x="0" y="1088856"/>
          <a:ext cx="9108504" cy="5572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12776"/>
                <a:gridCol w="3527376"/>
                <a:gridCol w="31683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Категория</a:t>
                      </a:r>
                      <a:endParaRPr lang="en-US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Возможности применения</a:t>
                      </a:r>
                      <a:endParaRPr lang="en-US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Игроки </a:t>
                      </a:r>
                      <a:r>
                        <a:rPr lang="en-US" sz="1600" noProof="0" dirty="0" smtClean="0"/>
                        <a:t>OEM (</a:t>
                      </a:r>
                      <a:r>
                        <a:rPr lang="ru-RU" sz="1600" noProof="0" dirty="0" smtClean="0"/>
                        <a:t>примеры</a:t>
                      </a:r>
                      <a:r>
                        <a:rPr lang="en-US" sz="1600" noProof="0" dirty="0" smtClean="0"/>
                        <a:t>)</a:t>
                      </a:r>
                      <a:endParaRPr lang="en-US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0A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Прозрачный</a:t>
                      </a:r>
                      <a:r>
                        <a:rPr lang="ru-RU" sz="1600" baseline="0" noProof="0" dirty="0" smtClean="0"/>
                        <a:t> тонер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Выборочная или полная лакировка изображений, создание покрытий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Canon™, Fuji Xerox™, Ricoh™, Oki™, Kodak™</a:t>
                      </a:r>
                      <a:r>
                        <a:rPr lang="ru-RU" sz="1600" baseline="0" noProof="0" dirty="0" smtClean="0"/>
                        <a:t> и </a:t>
                      </a:r>
                      <a:r>
                        <a:rPr lang="ru-RU" sz="1600" baseline="0" noProof="0" dirty="0" err="1" smtClean="0"/>
                        <a:t>др</a:t>
                      </a:r>
                      <a:r>
                        <a:rPr lang="en-US" sz="1600" noProof="0" dirty="0" smtClean="0"/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Белый тонер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Цветная бумага, черный</a:t>
                      </a:r>
                      <a:r>
                        <a:rPr lang="ru-RU" sz="1600" baseline="0" noProof="0" dirty="0" smtClean="0"/>
                        <a:t> фон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Fuji Xerox™, Ricoh™, Oki™</a:t>
                      </a:r>
                      <a:r>
                        <a:rPr lang="ru-RU" sz="1600" noProof="0" dirty="0" smtClean="0"/>
                        <a:t> и </a:t>
                      </a:r>
                      <a:r>
                        <a:rPr lang="ru-RU" sz="1600" noProof="0" dirty="0" err="1" smtClean="0"/>
                        <a:t>др</a:t>
                      </a:r>
                      <a:r>
                        <a:rPr lang="en-US" sz="1600" noProof="0" dirty="0" smtClean="0"/>
                        <a:t>.</a:t>
                      </a:r>
                      <a:endParaRPr lang="en-US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Флуоресцентный тонер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Маркировка</a:t>
                      </a:r>
                      <a:r>
                        <a:rPr lang="en-US" sz="1600" noProof="0" dirty="0" smtClean="0"/>
                        <a:t>, </a:t>
                      </a:r>
                      <a:r>
                        <a:rPr lang="ru-RU" sz="1600" noProof="0" dirty="0" smtClean="0"/>
                        <a:t>бытовая</a:t>
                      </a:r>
                      <a:r>
                        <a:rPr lang="ru-RU" sz="1600" baseline="0" noProof="0" dirty="0" smtClean="0"/>
                        <a:t> печать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Ricoh™, OKI™, Fuji Xerox™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Металлический тонер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Золотой, серебристый цвет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Fuji Xerox™</a:t>
                      </a:r>
                      <a:endParaRPr lang="en-US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Органический тонер</a:t>
                      </a:r>
                      <a:r>
                        <a:rPr lang="en-US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биотонер</a:t>
                      </a:r>
                      <a:r>
                        <a:rPr lang="ru-RU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Природный воск, полимер</a:t>
                      </a:r>
                      <a:r>
                        <a:rPr lang="ru-RU" sz="1600" baseline="0" noProof="0" dirty="0" smtClean="0"/>
                        <a:t> на основе биомассы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Ricoh</a:t>
                      </a:r>
                      <a:r>
                        <a:rPr lang="en-US" sz="1600" baseline="0" noProof="0" dirty="0" smtClean="0"/>
                        <a:t>™</a:t>
                      </a:r>
                      <a:r>
                        <a:rPr lang="en-US" sz="1600" noProof="0" dirty="0" smtClean="0"/>
                        <a:t>, Konica</a:t>
                      </a:r>
                      <a:r>
                        <a:rPr lang="en-US" sz="1600" baseline="0" noProof="0" dirty="0" smtClean="0"/>
                        <a:t> Minolta™, Kyocera™</a:t>
                      </a:r>
                      <a:r>
                        <a:rPr lang="ru-RU" sz="1600" baseline="0" noProof="0" dirty="0" smtClean="0"/>
                        <a:t> и </a:t>
                      </a:r>
                      <a:r>
                        <a:rPr lang="ru-RU" sz="1600" baseline="0" noProof="0" dirty="0" err="1" smtClean="0"/>
                        <a:t>др</a:t>
                      </a:r>
                      <a:r>
                        <a:rPr lang="en-US" sz="1600" baseline="0" noProof="0" dirty="0" smtClean="0"/>
                        <a:t>.</a:t>
                      </a:r>
                      <a:endParaRPr lang="en-US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Стираемый тонер</a:t>
                      </a:r>
                      <a:r>
                        <a:rPr lang="en-US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Государственные нужды, повторное использование бумаги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Toshiba</a:t>
                      </a:r>
                      <a:r>
                        <a:rPr lang="en-US" sz="1600" baseline="0" noProof="0" dirty="0" smtClean="0"/>
                        <a:t>™</a:t>
                      </a:r>
                      <a:endParaRPr lang="en-US" sz="1600" noProof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Электронная бумага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E-Book, </a:t>
                      </a:r>
                      <a:r>
                        <a:rPr lang="ru-RU" sz="1600" noProof="0" dirty="0" smtClean="0"/>
                        <a:t>маркировка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err="1" smtClean="0"/>
                        <a:t>Eink</a:t>
                      </a:r>
                      <a:r>
                        <a:rPr lang="en-US" sz="1600" noProof="0" dirty="0" smtClean="0"/>
                        <a:t>,</a:t>
                      </a:r>
                      <a:r>
                        <a:rPr lang="en-US" sz="1600" baseline="0" noProof="0" dirty="0" smtClean="0"/>
                        <a:t> </a:t>
                      </a:r>
                      <a:r>
                        <a:rPr lang="en-US" sz="1600" noProof="0" dirty="0" smtClean="0"/>
                        <a:t>Kindle</a:t>
                      </a:r>
                      <a:r>
                        <a:rPr lang="ru-RU" sz="1600" baseline="0" noProof="0" dirty="0" smtClean="0"/>
                        <a:t> и </a:t>
                      </a:r>
                      <a:r>
                        <a:rPr lang="ru-RU" sz="1600" baseline="0" noProof="0" dirty="0" err="1" smtClean="0"/>
                        <a:t>др</a:t>
                      </a:r>
                      <a:r>
                        <a:rPr lang="en-US" sz="1600" noProof="0" dirty="0" smtClean="0"/>
                        <a:t>.</a:t>
                      </a:r>
                      <a:endParaRPr lang="en-US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Микроэлектроника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Проводящие частицы в токопроводящих пленках</a:t>
                      </a:r>
                      <a:r>
                        <a:rPr lang="en-US" sz="1600" noProof="0" dirty="0" smtClean="0"/>
                        <a:t>, </a:t>
                      </a:r>
                      <a:r>
                        <a:rPr lang="ru-RU" sz="1600" noProof="0" dirty="0" smtClean="0"/>
                        <a:t>распайка выводов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Hitachi,</a:t>
                      </a:r>
                      <a:r>
                        <a:rPr lang="en-US" sz="1600" baseline="0" noProof="0" dirty="0" smtClean="0"/>
                        <a:t> </a:t>
                      </a:r>
                      <a:r>
                        <a:rPr lang="en-US" sz="1600" noProof="0" dirty="0" smtClean="0"/>
                        <a:t>Sekisui</a:t>
                      </a:r>
                      <a:endParaRPr lang="en-US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3D </a:t>
                      </a:r>
                      <a:r>
                        <a:rPr lang="ru-RU" sz="1600" noProof="0" dirty="0" smtClean="0"/>
                        <a:t>печать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Лазерное оплавление порошковых покрытий</a:t>
                      </a:r>
                      <a:r>
                        <a:rPr lang="en-US" sz="1600" noProof="0" dirty="0" smtClean="0"/>
                        <a:t> (L-PBF)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Много</a:t>
                      </a:r>
                      <a:r>
                        <a:rPr lang="en-US" sz="1600" noProof="0" dirty="0" smtClean="0"/>
                        <a:t>!</a:t>
                      </a:r>
                      <a:endParaRPr lang="en-US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Порошковая окраска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Окраска</a:t>
                      </a:r>
                      <a:r>
                        <a:rPr lang="ru-RU" sz="1600" baseline="0" noProof="0" dirty="0" smtClean="0"/>
                        <a:t> без растворителей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Много</a:t>
                      </a:r>
                      <a:r>
                        <a:rPr lang="en-US" sz="1600" noProof="0" dirty="0" smtClean="0"/>
                        <a:t>!</a:t>
                      </a:r>
                      <a:endParaRPr lang="en-US" sz="16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hteck 9"/>
          <p:cNvSpPr/>
          <p:nvPr/>
        </p:nvSpPr>
        <p:spPr>
          <a:xfrm>
            <a:off x="6621490" y="5229200"/>
            <a:ext cx="2555776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sz="800" dirty="0" smtClean="0">
                <a:solidFill>
                  <a:schemeClr val="bg2">
                    <a:lumMod val="75000"/>
                  </a:schemeClr>
                </a:solidFill>
              </a:rPr>
              <a:t>All brand names and trademarks are the property of their respective owners. Product names mentioned are intended to show compatibility only. </a:t>
            </a:r>
            <a:endParaRPr lang="en-US" sz="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6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11" descr="trenne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56D4997-CE49-4D96-83AC-34118080BC19}" type="datetime1">
              <a:rPr lang="en-GB" smtClean="0"/>
              <a:pPr/>
              <a:t>08/05/2019</a:t>
            </a:fld>
            <a:endParaRPr lang="de-DE" smtClean="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dirty="0" smtClean="0"/>
              <a:t>DELACAMP </a:t>
            </a:r>
            <a:r>
              <a:rPr lang="de-DE" dirty="0" err="1" smtClean="0"/>
              <a:t>your</a:t>
            </a:r>
            <a:r>
              <a:rPr lang="de-DE" dirty="0" smtClean="0"/>
              <a:t> global Partner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0DC0AD-A44C-4E4A-95DF-6C10344AA963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Что плохого</a:t>
            </a:r>
            <a:r>
              <a:rPr lang="de-DE" sz="8000" dirty="0" smtClean="0"/>
              <a:t>?</a:t>
            </a:r>
            <a:endParaRPr lang="de-DE" sz="8000" dirty="0"/>
          </a:p>
        </p:txBody>
      </p:sp>
    </p:spTree>
    <p:extLst>
      <p:ext uri="{BB962C8B-B14F-4D97-AF65-F5344CB8AC3E}">
        <p14:creationId xmlns:p14="http://schemas.microsoft.com/office/powerpoint/2010/main" val="198831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15" b="100000" l="1961" r="98529">
                        <a14:foregroundMark x1="80882" y1="60152" x2="80882" y2="60152"/>
                        <a14:foregroundMark x1="85784" y1="58376" x2="85784" y2="58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88" y="1124744"/>
            <a:ext cx="156147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1" descr="trenner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0728"/>
          </a:xfr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altLang="ja-JP" kern="1200" dirty="0" smtClean="0">
                <a:solidFill>
                  <a:schemeClr val="bg2">
                    <a:lumMod val="75000"/>
                  </a:schemeClr>
                </a:solidFill>
              </a:rPr>
              <a:t>Большинство картриджей-</a:t>
            </a:r>
            <a:r>
              <a:rPr lang="ru-RU" altLang="ja-JP" kern="1200" dirty="0" err="1" smtClean="0">
                <a:solidFill>
                  <a:schemeClr val="bg2">
                    <a:lumMod val="75000"/>
                  </a:schemeClr>
                </a:solidFill>
              </a:rPr>
              <a:t>новоделов</a:t>
            </a:r>
            <a:r>
              <a:rPr lang="ru-RU" altLang="ja-JP" kern="1200" dirty="0" smtClean="0">
                <a:solidFill>
                  <a:schemeClr val="bg2">
                    <a:lumMod val="75000"/>
                  </a:schemeClr>
                </a:solidFill>
              </a:rPr>
              <a:t> используют пластик с высоким содержанием запрещенных антипиренов</a:t>
            </a:r>
            <a:endParaRPr lang="en-US" altLang="ja-JP" kern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D2CA2-2A87-4C84-B852-0BD3E3D89C09}" type="datetime1">
              <a:rPr lang="en-US" smtClean="0">
                <a:solidFill>
                  <a:schemeClr val="bg2">
                    <a:lumMod val="75000"/>
                  </a:schemeClr>
                </a:solidFill>
              </a:rPr>
              <a:pPr>
                <a:defRPr/>
              </a:pPr>
              <a:t>5/8/2019</a:t>
            </a:fld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2">
                    <a:lumMod val="75000"/>
                  </a:schemeClr>
                </a:solidFill>
              </a:rPr>
              <a:t>DELACAMP your global Partner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7AE3-D2DC-43C0-8DA9-411A90FFDBBE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>
                <a:defRPr/>
              </a:pPr>
              <a:t>12</a:t>
            </a:fld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372200" y="5991671"/>
            <a:ext cx="2555776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sz="800" dirty="0" smtClean="0">
                <a:solidFill>
                  <a:schemeClr val="bg2">
                    <a:lumMod val="75000"/>
                  </a:schemeClr>
                </a:solidFill>
              </a:rPr>
              <a:t>All brand names and trademarks are the property of their respective owners. Product names mentioned are intended to show compatibility only. </a:t>
            </a:r>
            <a:endParaRPr lang="en-US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" y="1052736"/>
            <a:ext cx="7750894" cy="510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7514498" y="5157192"/>
            <a:ext cx="1673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75000"/>
                  </a:schemeClr>
                </a:solidFill>
              </a:rPr>
              <a:t>Ограничение </a:t>
            </a:r>
          </a:p>
          <a:p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</a:rPr>
              <a:t>1.000mg/kg </a:t>
            </a:r>
            <a:endParaRPr lang="ru-RU" sz="12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bg2">
                    <a:lumMod val="75000"/>
                  </a:schemeClr>
                </a:solidFill>
              </a:rPr>
              <a:t>по директиве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</a:rPr>
              <a:t> RoHS</a:t>
            </a:r>
            <a:endParaRPr lang="en-US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1097617"/>
            <a:ext cx="29523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Содержание </a:t>
            </a:r>
            <a:r>
              <a:rPr lang="ru-RU" sz="1600" b="1" dirty="0" err="1" smtClean="0"/>
              <a:t>ДекаБДЭ</a:t>
            </a:r>
            <a:r>
              <a:rPr lang="ru-RU" sz="1600" b="1" dirty="0" smtClean="0"/>
              <a:t> мг/кг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48289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1" descr="trenner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altLang="ja-JP" kern="1200" dirty="0" smtClean="0">
                <a:solidFill>
                  <a:schemeClr val="bg2">
                    <a:lumMod val="75000"/>
                  </a:schemeClr>
                </a:solidFill>
              </a:rPr>
              <a:t>Даже современные </a:t>
            </a:r>
            <a:r>
              <a:rPr lang="ru-RU" altLang="ja-JP" kern="1200" dirty="0" err="1" smtClean="0">
                <a:solidFill>
                  <a:schemeClr val="bg2">
                    <a:lumMod val="75000"/>
                  </a:schemeClr>
                </a:solidFill>
              </a:rPr>
              <a:t>мусоросжигатели</a:t>
            </a:r>
            <a:r>
              <a:rPr lang="ru-RU" altLang="ja-JP" kern="1200" dirty="0" smtClean="0">
                <a:solidFill>
                  <a:schemeClr val="bg2">
                    <a:lumMod val="75000"/>
                  </a:schemeClr>
                </a:solidFill>
              </a:rPr>
              <a:t>, оснащенные сложными системами контроля загрязнения воздуха</a:t>
            </a:r>
            <a:r>
              <a:rPr lang="en-US" altLang="ja-JP" kern="1200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altLang="ja-JP" kern="1200" dirty="0" smtClean="0">
                <a:solidFill>
                  <a:schemeClr val="bg2">
                    <a:lumMod val="75000"/>
                  </a:schemeClr>
                </a:solidFill>
              </a:rPr>
              <a:t> выбрасывают небольшое количество</a:t>
            </a:r>
            <a:r>
              <a:rPr lang="en-US" altLang="ja-JP" kern="1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altLang="ja-JP" kern="1200" dirty="0" err="1">
                <a:solidFill>
                  <a:schemeClr val="bg2">
                    <a:lumMod val="75000"/>
                  </a:schemeClr>
                </a:solidFill>
              </a:rPr>
              <a:t>бромированных</a:t>
            </a:r>
            <a:r>
              <a:rPr lang="ru-RU" altLang="ja-JP" kern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altLang="ja-JP" kern="1200" dirty="0" smtClean="0">
                <a:solidFill>
                  <a:schemeClr val="bg2">
                    <a:lumMod val="75000"/>
                  </a:schemeClr>
                </a:solidFill>
              </a:rPr>
              <a:t>антипиренов (</a:t>
            </a:r>
            <a:r>
              <a:rPr lang="en-US" altLang="ja-JP" kern="1200" dirty="0" smtClean="0">
                <a:solidFill>
                  <a:schemeClr val="bg2">
                    <a:lumMod val="75000"/>
                  </a:schemeClr>
                </a:solidFill>
              </a:rPr>
              <a:t>BFR)</a:t>
            </a:r>
            <a:endParaRPr lang="en-US" altLang="ja-JP" kern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D2CA2-2A87-4C84-B852-0BD3E3D89C09}" type="datetime1">
              <a:rPr lang="en-US" smtClean="0">
                <a:solidFill>
                  <a:schemeClr val="bg2">
                    <a:lumMod val="75000"/>
                  </a:schemeClr>
                </a:solidFill>
              </a:rPr>
              <a:pPr>
                <a:defRPr/>
              </a:pPr>
              <a:t>5/8/2019</a:t>
            </a:fld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2">
                    <a:lumMod val="75000"/>
                  </a:schemeClr>
                </a:solidFill>
              </a:rPr>
              <a:t>DELACAMP your global Partner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7AE3-D2DC-43C0-8DA9-411A90FFDBBE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>
                <a:defRPr/>
              </a:pPr>
              <a:t>13</a:t>
            </a:fld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372200" y="5991671"/>
            <a:ext cx="2555776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sz="800" dirty="0" smtClean="0">
                <a:solidFill>
                  <a:schemeClr val="bg2">
                    <a:lumMod val="75000"/>
                  </a:schemeClr>
                </a:solidFill>
              </a:rPr>
              <a:t>All brand names and trademarks are the property of their respective owners. Product names mentioned are intended to show compatibility only. </a:t>
            </a:r>
            <a:endParaRPr lang="en-US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 descr="https://ars.els-cdn.com/content/image/1-s2.0-S0269749116302305-fx1_l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966" y="1522036"/>
            <a:ext cx="5557314" cy="38139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15" b="100000" l="1961" r="98529">
                        <a14:foregroundMark x1="80882" y1="60152" x2="80882" y2="60152"/>
                        <a14:foregroundMark x1="85784" y1="58376" x2="85784" y2="58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88" y="1124744"/>
            <a:ext cx="156147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20266" y="5491499"/>
            <a:ext cx="9123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000" dirty="0" smtClean="0">
                <a:solidFill>
                  <a:schemeClr val="bg2">
                    <a:lumMod val="75000"/>
                  </a:schemeClr>
                </a:solidFill>
              </a:rPr>
              <a:t>Source: </a:t>
            </a:r>
            <a:r>
              <a:rPr lang="de-DE" sz="1000" dirty="0">
                <a:solidFill>
                  <a:schemeClr val="bg2">
                    <a:lumMod val="75000"/>
                  </a:schemeClr>
                </a:solidFill>
              </a:rPr>
              <a:t>Hong-Gang </a:t>
            </a:r>
            <a:r>
              <a:rPr lang="de-DE" sz="1000" dirty="0" err="1">
                <a:solidFill>
                  <a:schemeClr val="bg2">
                    <a:lumMod val="75000"/>
                  </a:schemeClr>
                </a:solidFill>
              </a:rPr>
              <a:t>Ni,Shao-You</a:t>
            </a:r>
            <a:r>
              <a:rPr lang="de-DE" sz="1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bg2">
                    <a:lumMod val="75000"/>
                  </a:schemeClr>
                </a:solidFill>
              </a:rPr>
              <a:t>Lu,Ting</a:t>
            </a:r>
            <a:r>
              <a:rPr lang="de-DE" sz="1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bg2">
                    <a:lumMod val="75000"/>
                  </a:schemeClr>
                </a:solidFill>
              </a:rPr>
              <a:t>Mo,Hui</a:t>
            </a:r>
            <a:r>
              <a:rPr lang="de-DE" sz="1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000" dirty="0" smtClean="0">
                <a:solidFill>
                  <a:schemeClr val="bg2">
                    <a:lumMod val="75000"/>
                  </a:schemeClr>
                </a:solidFill>
              </a:rPr>
              <a:t>Zeng: „</a:t>
            </a:r>
            <a:r>
              <a:rPr lang="de-DE" sz="1000" dirty="0" err="1" smtClean="0">
                <a:solidFill>
                  <a:schemeClr val="bg2">
                    <a:lumMod val="75000"/>
                  </a:schemeClr>
                </a:solidFill>
              </a:rPr>
              <a:t>Brominated</a:t>
            </a:r>
            <a:r>
              <a:rPr lang="de-DE" sz="1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bg2">
                    <a:lumMod val="75000"/>
                  </a:schemeClr>
                </a:solidFill>
              </a:rPr>
              <a:t>flame</a:t>
            </a:r>
            <a:r>
              <a:rPr lang="de-DE" sz="1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bg2">
                    <a:lumMod val="75000"/>
                  </a:schemeClr>
                </a:solidFill>
              </a:rPr>
              <a:t>retardant</a:t>
            </a:r>
            <a:r>
              <a:rPr lang="de-DE" sz="1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bg2">
                    <a:lumMod val="75000"/>
                  </a:schemeClr>
                </a:solidFill>
              </a:rPr>
              <a:t>emissions</a:t>
            </a:r>
            <a:r>
              <a:rPr lang="de-DE" sz="1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bg2">
                    <a:lumMod val="75000"/>
                  </a:schemeClr>
                </a:solidFill>
              </a:rPr>
              <a:t>from</a:t>
            </a:r>
            <a:r>
              <a:rPr lang="de-DE" sz="1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de-DE" sz="1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000" dirty="0" smtClean="0">
                <a:solidFill>
                  <a:schemeClr val="bg2">
                    <a:lumMod val="75000"/>
                  </a:schemeClr>
                </a:solidFill>
              </a:rPr>
              <a:t>open </a:t>
            </a:r>
            <a:r>
              <a:rPr lang="de-DE" sz="1000" dirty="0" err="1" smtClean="0">
                <a:solidFill>
                  <a:schemeClr val="bg2">
                    <a:lumMod val="75000"/>
                  </a:schemeClr>
                </a:solidFill>
              </a:rPr>
              <a:t>burning</a:t>
            </a:r>
            <a:r>
              <a:rPr lang="de-DE" sz="1000" dirty="0" smtClean="0">
                <a:solidFill>
                  <a:schemeClr val="bg2">
                    <a:lumMod val="75000"/>
                  </a:schemeClr>
                </a:solidFill>
              </a:rPr>
              <a:t> of </a:t>
            </a:r>
            <a:r>
              <a:rPr lang="de-DE" sz="1000" dirty="0" err="1">
                <a:solidFill>
                  <a:schemeClr val="bg2">
                    <a:lumMod val="75000"/>
                  </a:schemeClr>
                </a:solidFill>
              </a:rPr>
              <a:t>five</a:t>
            </a:r>
            <a:r>
              <a:rPr lang="de-DE" sz="1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bg2">
                    <a:lumMod val="75000"/>
                  </a:schemeClr>
                </a:solidFill>
              </a:rPr>
              <a:t>plastic</a:t>
            </a:r>
            <a:r>
              <a:rPr lang="de-DE" sz="1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000" dirty="0" err="1" smtClean="0">
                <a:solidFill>
                  <a:schemeClr val="bg2">
                    <a:lumMod val="75000"/>
                  </a:schemeClr>
                </a:solidFill>
              </a:rPr>
              <a:t>wastes</a:t>
            </a:r>
            <a:r>
              <a:rPr lang="de-DE" sz="1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000" dirty="0" err="1" smtClean="0">
                <a:solidFill>
                  <a:schemeClr val="bg2">
                    <a:lumMod val="75000"/>
                  </a:schemeClr>
                </a:solidFill>
              </a:rPr>
              <a:t>and</a:t>
            </a:r>
            <a:r>
              <a:rPr lang="de-DE" sz="1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bg2">
                    <a:lumMod val="75000"/>
                  </a:schemeClr>
                </a:solidFill>
              </a:rPr>
              <a:t>implications</a:t>
            </a:r>
            <a:r>
              <a:rPr lang="de-DE" sz="1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bg2">
                    <a:lumMod val="75000"/>
                  </a:schemeClr>
                </a:solidFill>
              </a:rPr>
              <a:t>for</a:t>
            </a:r>
            <a:r>
              <a:rPr lang="de-DE" sz="1000" dirty="0">
                <a:solidFill>
                  <a:schemeClr val="bg2">
                    <a:lumMod val="75000"/>
                  </a:schemeClr>
                </a:solidFill>
              </a:rPr>
              <a:t> environmental </a:t>
            </a:r>
            <a:r>
              <a:rPr lang="de-DE" sz="1000" dirty="0" err="1">
                <a:solidFill>
                  <a:schemeClr val="bg2">
                    <a:lumMod val="75000"/>
                  </a:schemeClr>
                </a:solidFill>
              </a:rPr>
              <a:t>exposure</a:t>
            </a:r>
            <a:r>
              <a:rPr lang="de-DE" sz="1000" dirty="0">
                <a:solidFill>
                  <a:schemeClr val="bg2">
                    <a:lumMod val="75000"/>
                  </a:schemeClr>
                </a:solidFill>
              </a:rPr>
              <a:t> in </a:t>
            </a:r>
            <a:r>
              <a:rPr lang="de-DE" sz="1000" dirty="0" smtClean="0">
                <a:solidFill>
                  <a:schemeClr val="bg2">
                    <a:lumMod val="75000"/>
                  </a:schemeClr>
                </a:solidFill>
              </a:rPr>
              <a:t>China“,,  </a:t>
            </a:r>
            <a:r>
              <a:rPr lang="de-DE" sz="1000" dirty="0" err="1" smtClean="0">
                <a:solidFill>
                  <a:schemeClr val="bg2">
                    <a:lumMod val="75000"/>
                  </a:schemeClr>
                </a:solidFill>
              </a:rPr>
              <a:t>July</a:t>
            </a:r>
            <a:r>
              <a:rPr lang="de-DE" sz="1000" dirty="0" smtClean="0">
                <a:solidFill>
                  <a:schemeClr val="bg2">
                    <a:lumMod val="75000"/>
                  </a:schemeClr>
                </a:solidFill>
              </a:rPr>
              <a:t> 2016, © </a:t>
            </a:r>
            <a:r>
              <a:rPr lang="de-DE" sz="1000" dirty="0">
                <a:solidFill>
                  <a:schemeClr val="bg2">
                    <a:lumMod val="75000"/>
                  </a:schemeClr>
                </a:solidFill>
              </a:rPr>
              <a:t>2016 </a:t>
            </a:r>
            <a:r>
              <a:rPr lang="de-DE" sz="1000" dirty="0" err="1">
                <a:solidFill>
                  <a:schemeClr val="bg2">
                    <a:lumMod val="75000"/>
                  </a:schemeClr>
                </a:solidFill>
              </a:rPr>
              <a:t>Elsevier</a:t>
            </a:r>
            <a:r>
              <a:rPr lang="de-DE" sz="1000" dirty="0">
                <a:solidFill>
                  <a:schemeClr val="bg2">
                    <a:lumMod val="75000"/>
                  </a:schemeClr>
                </a:solidFill>
              </a:rPr>
              <a:t> Ltd. All </a:t>
            </a:r>
            <a:r>
              <a:rPr lang="de-DE" sz="1000" dirty="0" err="1">
                <a:solidFill>
                  <a:schemeClr val="bg2">
                    <a:lumMod val="75000"/>
                  </a:schemeClr>
                </a:solidFill>
              </a:rPr>
              <a:t>rights</a:t>
            </a:r>
            <a:r>
              <a:rPr lang="de-DE" sz="1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bg2">
                    <a:lumMod val="75000"/>
                  </a:schemeClr>
                </a:solidFill>
              </a:rPr>
              <a:t>reserved</a:t>
            </a:r>
            <a:r>
              <a:rPr lang="de-DE" sz="1000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9832" y="3800346"/>
            <a:ext cx="216024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Муниципальный мусоросжигательный завод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79912" y="4539010"/>
            <a:ext cx="21602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Открытое горение пластиковых отходов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0453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1" descr="trenner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6588224" cy="98072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altLang="ja-JP" sz="2000" kern="1200" dirty="0" smtClean="0">
                <a:solidFill>
                  <a:schemeClr val="bg2">
                    <a:lumMod val="75000"/>
                  </a:schemeClr>
                </a:solidFill>
              </a:rPr>
              <a:t>Во многих картриджах-</a:t>
            </a:r>
            <a:r>
              <a:rPr lang="ru-RU" altLang="ja-JP" sz="2000" kern="1200" dirty="0" err="1" smtClean="0">
                <a:solidFill>
                  <a:schemeClr val="bg2">
                    <a:lumMod val="75000"/>
                  </a:schemeClr>
                </a:solidFill>
              </a:rPr>
              <a:t>новоделах</a:t>
            </a:r>
            <a:r>
              <a:rPr lang="ru-RU" altLang="ja-JP" sz="2000" kern="1200" dirty="0" smtClean="0">
                <a:solidFill>
                  <a:schemeClr val="bg2">
                    <a:lumMod val="75000"/>
                  </a:schemeClr>
                </a:solidFill>
              </a:rPr>
              <a:t> используются тонеры с большим количеством выбросов вредных веществ</a:t>
            </a:r>
            <a:endParaRPr lang="en-US" altLang="ja-JP" sz="2000" kern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D2CA2-2A87-4C84-B852-0BD3E3D89C09}" type="datetime1">
              <a:rPr lang="en-US" smtClean="0">
                <a:solidFill>
                  <a:schemeClr val="bg2">
                    <a:lumMod val="75000"/>
                  </a:schemeClr>
                </a:solidFill>
              </a:rPr>
              <a:pPr>
                <a:defRPr/>
              </a:pPr>
              <a:t>5/8/2019</a:t>
            </a:fld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2">
                    <a:lumMod val="75000"/>
                  </a:schemeClr>
                </a:solidFill>
              </a:rPr>
              <a:t>DELACAMP your global Partner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7AE3-D2DC-43C0-8DA9-411A90FFDBBE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>
                <a:defRPr/>
              </a:pPr>
              <a:t>14</a:t>
            </a:fld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372200" y="5991671"/>
            <a:ext cx="2555776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sz="800" dirty="0" smtClean="0">
                <a:solidFill>
                  <a:schemeClr val="bg2">
                    <a:lumMod val="75000"/>
                  </a:schemeClr>
                </a:solidFill>
              </a:rPr>
              <a:t>All brand names and trademarks are the property of their respective owners. Product names mentioned are intended to show compatibility only. </a:t>
            </a:r>
            <a:endParaRPr lang="en-US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79512" y="4581128"/>
            <a:ext cx="87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Все основные тонеры </a:t>
            </a:r>
            <a:r>
              <a:rPr lang="de-DE" sz="16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Mitsubishi 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были протестированы</a:t>
            </a:r>
            <a:r>
              <a:rPr lang="de-DE" sz="16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LGA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и полностью соответствуют требованиям к компонентам </a:t>
            </a:r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R6 “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Nordic Ecolabelling </a:t>
            </a:r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- Remanufactured 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OEM Toner Cartridges, Version </a:t>
            </a:r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5.3”</a:t>
            </a:r>
            <a:endParaRPr lang="de-DE" sz="1600" b="1" dirty="0">
              <a:solidFill>
                <a:schemeClr val="bg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640331"/>
              </p:ext>
            </p:extLst>
          </p:nvPr>
        </p:nvGraphicFramePr>
        <p:xfrm>
          <a:off x="107503" y="1412776"/>
          <a:ext cx="8928996" cy="3129793"/>
        </p:xfrm>
        <a:graphic>
          <a:graphicData uri="http://schemas.openxmlformats.org/drawingml/2006/table">
            <a:tbl>
              <a:tblPr/>
              <a:tblGrid>
                <a:gridCol w="3384377"/>
                <a:gridCol w="936104"/>
                <a:gridCol w="444462"/>
                <a:gridCol w="707666"/>
                <a:gridCol w="536280"/>
                <a:gridCol w="621973"/>
                <a:gridCol w="1149067"/>
                <a:gridCol w="1149067"/>
              </a:tblGrid>
              <a:tr h="9105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Параметр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примеры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Пороговая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величина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загрязнения,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определенная LGA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Тонер 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Mitsubishi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для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3525</a:t>
                      </a: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Конкурирующий тонер для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3525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произведенный не в Японии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Универсальный тонер 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Mitsubishi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Дешевый многоцелевой тонер, используемый в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новоделах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</a:tr>
              <a:tr h="331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</a:rPr>
                        <a:t>k             </a:t>
                      </a: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Arial"/>
                        </a:rPr>
                        <a:t>смесь </a:t>
                      </a:r>
                    </a:p>
                    <a:p>
                      <a:pPr algn="ctr" rtl="0" fontAlgn="ctr"/>
                      <a:r>
                        <a:rPr lang="de-DE" sz="1000" b="1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Arial"/>
                        </a:rPr>
                        <a:t>cmy</a:t>
                      </a:r>
                      <a:endParaRPr lang="de-DE" sz="1000" b="1" i="0" u="none" strike="noStrike" dirty="0">
                        <a:solidFill>
                          <a:srgbClr val="7F7F7F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</a:rPr>
                        <a:t>k             </a:t>
                      </a: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Arial"/>
                        </a:rPr>
                        <a:t>смесь </a:t>
                      </a:r>
                      <a:r>
                        <a:rPr lang="de-DE" sz="1000" b="1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cmy</a:t>
                      </a:r>
                      <a:r>
                        <a:rPr lang="de-DE" sz="10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00" b="1" i="0" u="none" strike="noStrike" dirty="0">
                        <a:solidFill>
                          <a:srgbClr val="7F7F7F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Arial"/>
                        </a:rPr>
                        <a:t>монохром</a:t>
                      </a:r>
                      <a:endParaRPr lang="de-DE" sz="1000" b="1" i="0" u="none" strike="noStrike" dirty="0">
                        <a:solidFill>
                          <a:srgbClr val="7F7F7F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Arial"/>
                        </a:rPr>
                        <a:t>монохром</a:t>
                      </a:r>
                      <a:endParaRPr lang="de-DE" sz="1000" b="1" i="0" u="none" strike="noStrike" dirty="0">
                        <a:solidFill>
                          <a:srgbClr val="7F7F7F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3626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Общее кол-во летуч. орг. веществ в диапазоне C6 – C16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мг/кг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165 </a:t>
                      </a:r>
                      <a:r>
                        <a:rPr lang="ru-RU" sz="10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мг/кг</a:t>
                      </a:r>
                      <a:endParaRPr lang="de-DE" sz="1000" b="0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138 </a:t>
                      </a:r>
                      <a:r>
                        <a:rPr lang="ru-RU" sz="10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мг/кг</a:t>
                      </a:r>
                      <a:endParaRPr lang="de-DE" sz="1000" b="0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306 </a:t>
                      </a:r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мг/кг</a:t>
                      </a:r>
                      <a:endParaRPr lang="de-DE" sz="1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244 </a:t>
                      </a:r>
                      <a:r>
                        <a:rPr lang="ru-RU" sz="10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мг/кг</a:t>
                      </a:r>
                      <a:endParaRPr lang="de-DE" sz="1000" b="0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196 </a:t>
                      </a:r>
                      <a:r>
                        <a:rPr lang="ru-RU" sz="10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мг/кг</a:t>
                      </a:r>
                      <a:endParaRPr lang="de-DE" sz="1000" b="0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437 </a:t>
                      </a:r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мг/кг</a:t>
                      </a:r>
                      <a:endParaRPr lang="de-DE" sz="1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06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Летучие канцерогены, мутагены и опасные для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беременных токсины категорий 1A и 1B и/или 1 и 2 и групп A и B соответственно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каждый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≤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мг/кг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0,3 </a:t>
                      </a:r>
                      <a:r>
                        <a:rPr lang="ru-RU" sz="10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мг/кг</a:t>
                      </a:r>
                      <a:endParaRPr lang="de-DE" sz="1000" b="0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0,3 </a:t>
                      </a:r>
                      <a:r>
                        <a:rPr lang="ru-RU" sz="10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мг/кг</a:t>
                      </a:r>
                      <a:endParaRPr lang="de-DE" sz="1000" b="0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2,5</a:t>
                      </a:r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мг/кг</a:t>
                      </a:r>
                      <a:endParaRPr lang="de-DE" sz="1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2,4</a:t>
                      </a:r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мг/кг</a:t>
                      </a:r>
                      <a:endParaRPr lang="de-DE" sz="1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не обнаружено</a:t>
                      </a:r>
                      <a:r>
                        <a:rPr lang="de-DE" sz="10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de-DE" sz="10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</a:br>
                      <a:endParaRPr lang="de-DE" sz="1000" b="0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2,1</a:t>
                      </a:r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мг/кг</a:t>
                      </a:r>
                      <a:endParaRPr lang="de-DE" sz="1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66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Вещества, перечисленные в Приложении VI регламента ЕС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1272/2008 (СГС) как ингаляционные (Кат.1), кожные аллергены (Кат. 1) и раздражители по классификациям TRGS 907, MAK и BAT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Value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каждый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≤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мг/кг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всего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&lt; 0,3 </a:t>
                      </a:r>
                      <a:r>
                        <a:rPr lang="ru-RU" sz="10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мг/кг</a:t>
                      </a:r>
                      <a:endParaRPr lang="de-DE" sz="1000" b="0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1,0 </a:t>
                      </a:r>
                      <a:r>
                        <a:rPr lang="ru-RU" sz="10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мг/кг</a:t>
                      </a:r>
                      <a:endParaRPr lang="de-DE" sz="1000" b="0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4,9 </a:t>
                      </a:r>
                      <a:r>
                        <a:rPr lang="ru-RU" sz="10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мг/кг</a:t>
                      </a:r>
                      <a:endParaRPr lang="de-DE" sz="1000" b="0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1,4 </a:t>
                      </a:r>
                      <a:r>
                        <a:rPr lang="ru-RU" sz="10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мг/кг</a:t>
                      </a:r>
                      <a:endParaRPr lang="de-DE" sz="1000" b="0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не обнаружено</a:t>
                      </a:r>
                      <a:endParaRPr lang="de-DE" sz="1000" b="0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2,5 </a:t>
                      </a:r>
                      <a:r>
                        <a:rPr lang="ru-RU" sz="10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мг/кг</a:t>
                      </a:r>
                      <a:endParaRPr lang="de-DE" sz="1000" b="0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716" marR="7716" marT="7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46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16" marR="7716" marT="77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6" marR="7716" marT="77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6" marR="7716" marT="77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6" marR="7716" marT="77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6" marR="7716" marT="77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6" marR="7716" marT="77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6" marR="7716" marT="77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6" marR="7716" marT="77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97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1" descr="trenner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6444208" cy="98072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altLang="ja-JP" sz="2000" kern="1200" dirty="0">
                <a:solidFill>
                  <a:schemeClr val="bg2">
                    <a:lumMod val="75000"/>
                  </a:schemeClr>
                </a:solidFill>
              </a:rPr>
              <a:t>Во многих картриджах-</a:t>
            </a:r>
            <a:r>
              <a:rPr lang="ru-RU" altLang="ja-JP" sz="2000" kern="1200" dirty="0" err="1">
                <a:solidFill>
                  <a:schemeClr val="bg2">
                    <a:lumMod val="75000"/>
                  </a:schemeClr>
                </a:solidFill>
              </a:rPr>
              <a:t>новоделах</a:t>
            </a:r>
            <a:r>
              <a:rPr lang="ru-RU" altLang="ja-JP" sz="2000" kern="1200" dirty="0">
                <a:solidFill>
                  <a:schemeClr val="bg2">
                    <a:lumMod val="75000"/>
                  </a:schemeClr>
                </a:solidFill>
              </a:rPr>
              <a:t> используются тонеры с большим количеством выбросов вредных веществ</a:t>
            </a:r>
            <a:endParaRPr lang="en-US" altLang="ja-JP" sz="2000" kern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D2CA2-2A87-4C84-B852-0BD3E3D89C09}" type="datetime1">
              <a:rPr lang="en-US" smtClean="0">
                <a:solidFill>
                  <a:schemeClr val="bg2">
                    <a:lumMod val="75000"/>
                  </a:schemeClr>
                </a:solidFill>
              </a:rPr>
              <a:pPr>
                <a:defRPr/>
              </a:pPr>
              <a:t>5/8/2019</a:t>
            </a:fld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2">
                    <a:lumMod val="75000"/>
                  </a:schemeClr>
                </a:solidFill>
              </a:rPr>
              <a:t>DELACAMP your global Partner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7AE3-D2DC-43C0-8DA9-411A90FFDBBE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>
                <a:defRPr/>
              </a:pPr>
              <a:t>15</a:t>
            </a:fld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372200" y="5991671"/>
            <a:ext cx="2555776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sz="800" dirty="0" smtClean="0">
                <a:solidFill>
                  <a:schemeClr val="bg2">
                    <a:lumMod val="75000"/>
                  </a:schemeClr>
                </a:solidFill>
              </a:rPr>
              <a:t>All brand names and trademarks are the property of their respective owners. Product names mentioned are intended to show compatibility only. </a:t>
            </a:r>
            <a:endParaRPr lang="en-US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5" y="1114897"/>
            <a:ext cx="4223986" cy="48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268" y="1114897"/>
            <a:ext cx="4520732" cy="399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 1"/>
          <p:cNvSpPr txBox="1">
            <a:spLocks/>
          </p:cNvSpPr>
          <p:nvPr/>
        </p:nvSpPr>
        <p:spPr bwMode="auto">
          <a:xfrm>
            <a:off x="4427984" y="5040560"/>
            <a:ext cx="4716016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0A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ja-JP" kern="1200" dirty="0" smtClean="0">
                <a:solidFill>
                  <a:schemeClr val="bg2">
                    <a:lumMod val="75000"/>
                  </a:schemeClr>
                </a:solidFill>
              </a:rPr>
              <a:t>А </a:t>
            </a:r>
            <a:r>
              <a:rPr lang="ru-RU" altLang="ja-JP" kern="1200" dirty="0" err="1" smtClean="0">
                <a:solidFill>
                  <a:schemeClr val="bg2">
                    <a:lumMod val="75000"/>
                  </a:schemeClr>
                </a:solidFill>
              </a:rPr>
              <a:t>рециклеры</a:t>
            </a:r>
            <a:r>
              <a:rPr lang="ru-RU" altLang="ja-JP" kern="1200" dirty="0" smtClean="0">
                <a:solidFill>
                  <a:schemeClr val="bg2">
                    <a:lumMod val="75000"/>
                  </a:schemeClr>
                </a:solidFill>
              </a:rPr>
              <a:t> так не делают</a:t>
            </a:r>
            <a:endParaRPr lang="en-US" altLang="ja-JP" kern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740352" y="5113289"/>
            <a:ext cx="13628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2">
                    <a:lumMod val="75000"/>
                  </a:schemeClr>
                </a:solidFill>
              </a:rPr>
              <a:t>1 ppm = 1 µg/g = 1 mg/kg</a:t>
            </a:r>
            <a:endParaRPr lang="de-DE" sz="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80027"/>
            <a:ext cx="9144000" cy="76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feld 27"/>
          <p:cNvSpPr txBox="1"/>
          <p:nvPr/>
        </p:nvSpPr>
        <p:spPr>
          <a:xfrm>
            <a:off x="-52" y="6597352"/>
            <a:ext cx="9144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>
                <a:solidFill>
                  <a:schemeClr val="bg1"/>
                </a:solidFill>
              </a:rPr>
              <a:t>Source: </a:t>
            </a:r>
            <a:r>
              <a:rPr lang="de-DE" sz="1200" dirty="0" smtClean="0">
                <a:solidFill>
                  <a:schemeClr val="bg1"/>
                </a:solidFill>
              </a:rPr>
              <a:t>Science Magazine </a:t>
            </a:r>
            <a:r>
              <a:rPr lang="de-DE" sz="1200" dirty="0" err="1" smtClean="0">
                <a:solidFill>
                  <a:schemeClr val="bg1"/>
                </a:solidFill>
              </a:rPr>
              <a:t>and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>
                <a:solidFill>
                  <a:schemeClr val="bg1"/>
                </a:solidFill>
              </a:rPr>
              <a:t>United Nations </a:t>
            </a:r>
            <a:r>
              <a:rPr lang="fr-FR" sz="1200" dirty="0" err="1">
                <a:solidFill>
                  <a:schemeClr val="bg1"/>
                </a:solidFill>
              </a:rPr>
              <a:t>Environment</a:t>
            </a:r>
            <a:r>
              <a:rPr lang="fr-FR" sz="1200" dirty="0">
                <a:solidFill>
                  <a:schemeClr val="bg1"/>
                </a:solidFill>
              </a:rPr>
              <a:t> Programme (</a:t>
            </a:r>
            <a:r>
              <a:rPr lang="fr-FR" sz="1200" dirty="0" smtClean="0">
                <a:solidFill>
                  <a:schemeClr val="bg1"/>
                </a:solidFill>
              </a:rPr>
              <a:t>UNEP)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6512" y="1431315"/>
            <a:ext cx="8855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С декабря 2017 было произведено примерно </a:t>
            </a:r>
            <a:r>
              <a:rPr lang="en-US" sz="2000" dirty="0" smtClean="0">
                <a:solidFill>
                  <a:schemeClr val="bg1"/>
                </a:solidFill>
              </a:rPr>
              <a:t>8.3 </a:t>
            </a:r>
            <a:r>
              <a:rPr lang="ru-RU" sz="2000" dirty="0" smtClean="0">
                <a:solidFill>
                  <a:schemeClr val="bg1"/>
                </a:solidFill>
              </a:rPr>
              <a:t>млрд. тонн нового пластика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По данным за</a:t>
            </a:r>
            <a:r>
              <a:rPr lang="en-US" sz="2000" dirty="0" smtClean="0">
                <a:solidFill>
                  <a:schemeClr val="bg1"/>
                </a:solidFill>
              </a:rPr>
              <a:t> 2015</a:t>
            </a:r>
            <a:r>
              <a:rPr lang="ru-RU" sz="2000" dirty="0" smtClean="0">
                <a:solidFill>
                  <a:schemeClr val="bg1"/>
                </a:solidFill>
              </a:rPr>
              <a:t>, было произведено</a:t>
            </a:r>
            <a:r>
              <a:rPr lang="en-US" sz="2000" dirty="0" smtClean="0">
                <a:solidFill>
                  <a:schemeClr val="bg1"/>
                </a:solidFill>
              </a:rPr>
              <a:t> 6.3 </a:t>
            </a:r>
            <a:r>
              <a:rPr lang="ru-RU" sz="2000" dirty="0" smtClean="0">
                <a:solidFill>
                  <a:schemeClr val="bg1"/>
                </a:solidFill>
              </a:rPr>
              <a:t>млрд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r>
              <a:rPr lang="ru-RU" sz="2000" dirty="0" smtClean="0">
                <a:solidFill>
                  <a:schemeClr val="bg1"/>
                </a:solidFill>
              </a:rPr>
              <a:t> тонн пластика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755159980"/>
              </p:ext>
            </p:extLst>
          </p:nvPr>
        </p:nvGraphicFramePr>
        <p:xfrm>
          <a:off x="2051249" y="2060575"/>
          <a:ext cx="5184576" cy="282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hteck 4"/>
          <p:cNvSpPr/>
          <p:nvPr/>
        </p:nvSpPr>
        <p:spPr>
          <a:xfrm>
            <a:off x="35496" y="4812248"/>
            <a:ext cx="91085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Если тенденции в производстве и </a:t>
            </a:r>
            <a:r>
              <a:rPr lang="ru-RU" sz="2000" dirty="0" smtClean="0">
                <a:solidFill>
                  <a:schemeClr val="bg1"/>
                </a:solidFill>
              </a:rPr>
              <a:t>переработке останутся </a:t>
            </a:r>
            <a:r>
              <a:rPr lang="ru-RU" sz="2000" dirty="0">
                <a:solidFill>
                  <a:schemeClr val="bg1"/>
                </a:solidFill>
              </a:rPr>
              <a:t>на нынешнем уровне, к 2050 </a:t>
            </a:r>
            <a:r>
              <a:rPr lang="ru-RU" sz="2000" dirty="0" smtClean="0">
                <a:solidFill>
                  <a:schemeClr val="bg1"/>
                </a:solidFill>
              </a:rPr>
              <a:t>на свалках </a:t>
            </a:r>
            <a:r>
              <a:rPr lang="ru-RU" sz="2000" dirty="0">
                <a:solidFill>
                  <a:schemeClr val="bg1"/>
                </a:solidFill>
              </a:rPr>
              <a:t>и в виде мусора будет 12 млрд. </a:t>
            </a:r>
            <a:r>
              <a:rPr lang="ru-RU" sz="2000" dirty="0" smtClean="0">
                <a:solidFill>
                  <a:schemeClr val="bg1"/>
                </a:solidFill>
              </a:rPr>
              <a:t>тонн пластика.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Каждый год приблизительно 10 млн. </a:t>
            </a:r>
            <a:r>
              <a:rPr lang="ru-RU" sz="2000" dirty="0" smtClean="0">
                <a:solidFill>
                  <a:schemeClr val="bg1"/>
                </a:solidFill>
              </a:rPr>
              <a:t>тонн пластика </a:t>
            </a:r>
            <a:r>
              <a:rPr lang="ru-RU" sz="2000" dirty="0">
                <a:solidFill>
                  <a:schemeClr val="bg1"/>
                </a:solidFill>
              </a:rPr>
              <a:t>оказывается в океане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547664" y="404664"/>
            <a:ext cx="108012" cy="751922"/>
          </a:xfrm>
          <a:prstGeom prst="rect">
            <a:avLst/>
          </a:prstGeom>
          <a:solidFill>
            <a:schemeClr val="tx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3239852" y="416372"/>
            <a:ext cx="108012" cy="751922"/>
          </a:xfrm>
          <a:prstGeom prst="rect">
            <a:avLst/>
          </a:prstGeom>
          <a:solidFill>
            <a:schemeClr val="tx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5436096" y="416372"/>
            <a:ext cx="108012" cy="751922"/>
          </a:xfrm>
          <a:prstGeom prst="rect">
            <a:avLst/>
          </a:prstGeom>
          <a:solidFill>
            <a:schemeClr val="tx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7056276" y="418523"/>
            <a:ext cx="108012" cy="751922"/>
          </a:xfrm>
          <a:prstGeom prst="rect">
            <a:avLst/>
          </a:prstGeom>
          <a:solidFill>
            <a:schemeClr val="tx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2057" y="-160091"/>
            <a:ext cx="9144052" cy="91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Одноразовое использование пластика представляет собой проблему для экологии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195263"/>
          </a:xfrm>
        </p:spPr>
        <p:txBody>
          <a:bodyPr/>
          <a:lstStyle/>
          <a:p>
            <a:pPr>
              <a:defRPr/>
            </a:pPr>
            <a:fld id="{C2B47AE3-D2DC-43C0-8DA9-411A90FFDBBE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>
                <a:defRPr/>
              </a:pPr>
              <a:t>16</a:t>
            </a:fld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9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7AE3-D2DC-43C0-8DA9-411A90FFDBBE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>
                <a:defRPr/>
              </a:pPr>
              <a:t>17</a:t>
            </a:fld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34" y="2276872"/>
            <a:ext cx="2975031" cy="24281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2">
                <a:lumMod val="20000"/>
                <a:lumOff val="8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/>
          <p:cNvSpPr/>
          <p:nvPr/>
        </p:nvSpPr>
        <p:spPr>
          <a:xfrm>
            <a:off x="755576" y="764704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Вариант</a:t>
            </a:r>
            <a:r>
              <a:rPr lang="en-US" sz="2000" dirty="0" smtClean="0">
                <a:solidFill>
                  <a:schemeClr val="bg1"/>
                </a:solidFill>
              </a:rPr>
              <a:t> 1: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Накопление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= </a:t>
            </a:r>
            <a:r>
              <a:rPr lang="ru-RU" sz="2000" dirty="0" smtClean="0">
                <a:solidFill>
                  <a:schemeClr val="bg1"/>
                </a:solidFill>
              </a:rPr>
              <a:t>свалка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292080" y="764704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Вариант</a:t>
            </a:r>
            <a:r>
              <a:rPr lang="en-US" sz="2000" dirty="0" smtClean="0">
                <a:solidFill>
                  <a:schemeClr val="bg1"/>
                </a:solidFill>
              </a:rPr>
              <a:t> 2: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Сожжение с высокой вероятностью вредных выбросов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3816" b="-155"/>
          <a:stretch/>
        </p:blipFill>
        <p:spPr bwMode="auto">
          <a:xfrm>
            <a:off x="5292080" y="2276871"/>
            <a:ext cx="2976004" cy="24281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2">
                <a:lumMod val="20000"/>
                <a:lumOff val="8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/>
        </p:nvSpPr>
        <p:spPr>
          <a:xfrm>
            <a:off x="5148064" y="4737338"/>
            <a:ext cx="3232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и высокой вероятностью взрывов в процессе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072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altLang="ja-JP" kern="1200" dirty="0" smtClean="0">
                <a:solidFill>
                  <a:schemeClr val="bg1"/>
                </a:solidFill>
              </a:rPr>
              <a:t>Проблемы с концом срока службы (</a:t>
            </a:r>
            <a:r>
              <a:rPr lang="en-US" altLang="ja-JP" kern="1200" dirty="0" smtClean="0">
                <a:solidFill>
                  <a:schemeClr val="bg1"/>
                </a:solidFill>
              </a:rPr>
              <a:t>EOL</a:t>
            </a:r>
            <a:r>
              <a:rPr lang="ru-RU" altLang="ja-JP" kern="1200" dirty="0" smtClean="0">
                <a:solidFill>
                  <a:schemeClr val="bg1"/>
                </a:solidFill>
              </a:rPr>
              <a:t>) </a:t>
            </a:r>
            <a:r>
              <a:rPr lang="ru-RU" altLang="ja-JP" kern="1200" dirty="0" err="1" smtClean="0">
                <a:solidFill>
                  <a:schemeClr val="bg1"/>
                </a:solidFill>
              </a:rPr>
              <a:t>новоделов</a:t>
            </a:r>
            <a:endParaRPr lang="en-US" altLang="ja-JP" kern="1200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45224"/>
            <a:ext cx="2976004" cy="13041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2">
                <a:lumMod val="20000"/>
                <a:lumOff val="8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eck 21"/>
          <p:cNvSpPr/>
          <p:nvPr/>
        </p:nvSpPr>
        <p:spPr>
          <a:xfrm>
            <a:off x="755576" y="4725144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и вероятность попадания в океан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34" y="5427487"/>
            <a:ext cx="2975031" cy="131637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2">
                <a:lumMod val="20000"/>
                <a:lumOff val="8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1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-3233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7AE3-D2DC-43C0-8DA9-411A90FFDBBE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>
                <a:defRPr/>
              </a:pPr>
              <a:t>18</a:t>
            </a:fld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1403648" y="980728"/>
            <a:ext cx="2160240" cy="216024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3563888" y="980727"/>
            <a:ext cx="2160240" cy="2160240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принтеры, компьютеры, холодильники, детали автомобилей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 т.д.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1403648" y="3140968"/>
            <a:ext cx="2160240" cy="216024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трубочки для напитков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ватные палочки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пластиковые столовые приборы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ru-RU" kern="0" dirty="0" smtClean="0">
                <a:solidFill>
                  <a:prstClr val="white"/>
                </a:solidFill>
                <a:latin typeface="Calibri"/>
              </a:rPr>
              <a:t>о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бертка</a:t>
            </a:r>
            <a:r>
              <a:rPr lang="ru-RU" kern="0" dirty="0" smtClean="0">
                <a:solidFill>
                  <a:prstClr val="white"/>
                </a:solidFill>
                <a:latin typeface="Calibri"/>
              </a:rPr>
              <a:t>,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упаковка и т.д.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46" name="Rechteck 45"/>
          <p:cNvSpPr/>
          <p:nvPr/>
        </p:nvSpPr>
        <p:spPr>
          <a:xfrm>
            <a:off x="3563888" y="3140968"/>
            <a:ext cx="2160240" cy="216024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трубы, уплотнители, чехлы, посуда для микроволновки,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мусорные </a:t>
            </a:r>
            <a:r>
              <a:rPr lang="ru-RU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корзины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пластиковые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кресла и т.д.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hteck 46"/>
          <p:cNvSpPr/>
          <p:nvPr/>
        </p:nvSpPr>
        <p:spPr>
          <a:xfrm rot="16200000">
            <a:off x="-35317" y="3861048"/>
            <a:ext cx="2160240" cy="72008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однородные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hteck 47"/>
          <p:cNvSpPr/>
          <p:nvPr/>
        </p:nvSpPr>
        <p:spPr>
          <a:xfrm rot="16200000">
            <a:off x="-45308" y="1700808"/>
            <a:ext cx="2160240" cy="72008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неоднородные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1404843" y="5290919"/>
            <a:ext cx="2160241" cy="72008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однократное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использование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короткий срок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службы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5724128" y="980727"/>
            <a:ext cx="2160240" cy="2160240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пластиковые паллеты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5724128" y="3140967"/>
            <a:ext cx="2160240" cy="2160240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пластиковые бочки, контейнеры и т.д.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52" name="Rechteck 51"/>
          <p:cNvSpPr/>
          <p:nvPr/>
        </p:nvSpPr>
        <p:spPr>
          <a:xfrm>
            <a:off x="3565084" y="5301208"/>
            <a:ext cx="2160241" cy="72008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однократное использование,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долгий срок службы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5725325" y="5300270"/>
            <a:ext cx="2160241" cy="72008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многократное использование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1404843" y="1045185"/>
            <a:ext cx="2160241" cy="2031325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  <a:latin typeface="Calibri"/>
              </a:rPr>
              <a:t>картриджи для принтеров</a:t>
            </a:r>
            <a:endParaRPr lang="en-US" dirty="0" smtClean="0">
              <a:solidFill>
                <a:prstClr val="white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white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  <a:latin typeface="Calibri"/>
              </a:rPr>
              <a:t>и, например, некоторые упаковочные материалы</a:t>
            </a:r>
            <a:endParaRPr lang="en-US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Pfeil nach rechts 54"/>
          <p:cNvSpPr/>
          <p:nvPr/>
        </p:nvSpPr>
        <p:spPr>
          <a:xfrm>
            <a:off x="3451956" y="1245235"/>
            <a:ext cx="2704220" cy="319390"/>
          </a:xfrm>
          <a:prstGeom prst="rightArrow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Рециклинг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&quot;Nein&quot;-Symbol 55"/>
          <p:cNvSpPr/>
          <p:nvPr/>
        </p:nvSpPr>
        <p:spPr>
          <a:xfrm>
            <a:off x="1547664" y="3356992"/>
            <a:ext cx="1842538" cy="1800200"/>
          </a:xfrm>
          <a:prstGeom prst="noSmoking">
            <a:avLst>
              <a:gd name="adj" fmla="val 3880"/>
            </a:avLst>
          </a:prstGeom>
          <a:solidFill>
            <a:srgbClr val="FF000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7" name="Gruppieren 56"/>
          <p:cNvGrpSpPr/>
          <p:nvPr/>
        </p:nvGrpSpPr>
        <p:grpSpPr>
          <a:xfrm>
            <a:off x="1958868" y="6165304"/>
            <a:ext cx="5171579" cy="803954"/>
            <a:chOff x="1958467" y="218742"/>
            <a:chExt cx="5171579" cy="803954"/>
          </a:xfrm>
        </p:grpSpPr>
        <p:grpSp>
          <p:nvGrpSpPr>
            <p:cNvPr id="58" name="Gruppieren 57"/>
            <p:cNvGrpSpPr/>
            <p:nvPr/>
          </p:nvGrpSpPr>
          <p:grpSpPr>
            <a:xfrm>
              <a:off x="3088618" y="218742"/>
              <a:ext cx="2966764" cy="342290"/>
              <a:chOff x="2237127" y="191799"/>
              <a:chExt cx="2966764" cy="342290"/>
            </a:xfrm>
          </p:grpSpPr>
          <p:sp>
            <p:nvSpPr>
              <p:cNvPr id="61" name="Rechteck 60"/>
              <p:cNvSpPr/>
              <p:nvPr/>
            </p:nvSpPr>
            <p:spPr>
              <a:xfrm>
                <a:off x="2237127" y="191799"/>
                <a:ext cx="495672" cy="342290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echteck 61"/>
              <p:cNvSpPr/>
              <p:nvPr/>
            </p:nvSpPr>
            <p:spPr>
              <a:xfrm>
                <a:off x="2725531" y="191799"/>
                <a:ext cx="495672" cy="342290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echteck 62"/>
              <p:cNvSpPr/>
              <p:nvPr/>
            </p:nvSpPr>
            <p:spPr>
              <a:xfrm>
                <a:off x="3221203" y="191799"/>
                <a:ext cx="495672" cy="342290"/>
              </a:xfrm>
              <a:prstGeom prst="rect">
                <a:avLst/>
              </a:prstGeom>
              <a:solidFill>
                <a:srgbClr val="FFFF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echteck 63"/>
              <p:cNvSpPr/>
              <p:nvPr/>
            </p:nvSpPr>
            <p:spPr>
              <a:xfrm>
                <a:off x="3716875" y="191799"/>
                <a:ext cx="495672" cy="342290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Rechteck 64"/>
              <p:cNvSpPr/>
              <p:nvPr/>
            </p:nvSpPr>
            <p:spPr>
              <a:xfrm>
                <a:off x="4212547" y="191799"/>
                <a:ext cx="495672" cy="342290"/>
              </a:xfrm>
              <a:prstGeom prst="rect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4708219" y="191799"/>
                <a:ext cx="495672" cy="342290"/>
              </a:xfrm>
              <a:prstGeom prst="rect">
                <a:avLst/>
              </a:prstGeom>
              <a:solidFill>
                <a:srgbClr val="9BBB59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9" name="Textfeld 58"/>
            <p:cNvSpPr txBox="1"/>
            <p:nvPr/>
          </p:nvSpPr>
          <p:spPr>
            <a:xfrm>
              <a:off x="1958467" y="561031"/>
              <a:ext cx="2117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</a:rPr>
                <a:t>Наименее предпочтительное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5032997" y="561032"/>
              <a:ext cx="20970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Наиболее предпочтительное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7" name="Rechteck 66"/>
          <p:cNvSpPr/>
          <p:nvPr/>
        </p:nvSpPr>
        <p:spPr>
          <a:xfrm>
            <a:off x="1404843" y="404664"/>
            <a:ext cx="6480723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Таблица воздействия пластика на экологию</a:t>
            </a: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87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57661"/>
            <a:ext cx="9143999" cy="4918751"/>
          </a:xfrm>
          <a:prstGeom prst="rect">
            <a:avLst/>
          </a:prstGeom>
        </p:spPr>
      </p:pic>
      <p:pic>
        <p:nvPicPr>
          <p:cNvPr id="8" name="Grafik 11" descr="trenne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 rot="21300000">
            <a:off x="1380575" y="2538765"/>
            <a:ext cx="5616748" cy="1368152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4000" dirty="0" smtClean="0">
                <a:latin typeface="+mj-lt"/>
                <a:ea typeface="+mj-ea"/>
                <a:cs typeface="+mj-cs"/>
              </a:rPr>
              <a:t>Вопросы</a:t>
            </a:r>
            <a:r>
              <a:rPr lang="de-DE" sz="4000" dirty="0" smtClean="0">
                <a:latin typeface="+mj-lt"/>
                <a:ea typeface="+mj-ea"/>
                <a:cs typeface="+mj-cs"/>
              </a:rPr>
              <a:t>?</a:t>
            </a:r>
            <a:endParaRPr lang="de-DE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D2CA2-2A87-4C84-B852-0BD3E3D89C09}" type="datetime1">
              <a:rPr lang="en-GB" smtClean="0"/>
              <a:pPr>
                <a:defRPr/>
              </a:pPr>
              <a:t>08/05/2019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DELACAMP your global Partner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7AE3-D2DC-43C0-8DA9-411A90FFDBBE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63001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300" b="1" dirty="0" smtClean="0">
                <a:solidFill>
                  <a:srgbClr val="0060A8"/>
                </a:solidFill>
              </a:rPr>
              <a:t>DELACAMP:</a:t>
            </a:r>
            <a:r>
              <a:rPr lang="de-DE" sz="2300" b="1" dirty="0">
                <a:solidFill>
                  <a:srgbClr val="0060A8"/>
                </a:solidFill>
              </a:rPr>
              <a:t> </a:t>
            </a:r>
            <a:r>
              <a:rPr lang="ru-RU" sz="2300" b="1" dirty="0" smtClean="0">
                <a:solidFill>
                  <a:srgbClr val="0060A8"/>
                </a:solidFill>
              </a:rPr>
              <a:t>лидер в области качества и производительности печати</a:t>
            </a:r>
            <a:endParaRPr lang="de-DE" sz="2300" b="1" dirty="0">
              <a:solidFill>
                <a:srgbClr val="0060A8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4006">
            <a:off x="6132238" y="2782717"/>
            <a:ext cx="1659632" cy="11237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11" descr="trenne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56D4997-CE49-4D96-83AC-34118080BC19}" type="datetime1">
              <a:rPr lang="en-GB" smtClean="0"/>
              <a:pPr/>
              <a:t>08/05/2019</a:t>
            </a:fld>
            <a:endParaRPr lang="de-DE" dirty="0" smtClean="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dirty="0" smtClean="0"/>
              <a:t>DELACAMP </a:t>
            </a:r>
            <a:r>
              <a:rPr lang="de-DE" dirty="0" err="1" smtClean="0"/>
              <a:t>your</a:t>
            </a:r>
            <a:r>
              <a:rPr lang="de-DE" dirty="0" smtClean="0"/>
              <a:t> global Partner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0DC0AD-A44C-4E4A-95DF-6C10344AA963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2" name="Rechteck 1"/>
          <p:cNvSpPr/>
          <p:nvPr/>
        </p:nvSpPr>
        <p:spPr>
          <a:xfrm>
            <a:off x="0" y="980728"/>
            <a:ext cx="9144000" cy="54726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Что хорошего</a:t>
            </a:r>
            <a:r>
              <a:rPr lang="de-DE" sz="8000" dirty="0" smtClean="0"/>
              <a:t>?</a:t>
            </a:r>
            <a:endParaRPr lang="de-DE" sz="8000" dirty="0"/>
          </a:p>
        </p:txBody>
      </p:sp>
    </p:spTree>
    <p:extLst>
      <p:ext uri="{BB962C8B-B14F-4D97-AF65-F5344CB8AC3E}">
        <p14:creationId xmlns:p14="http://schemas.microsoft.com/office/powerpoint/2010/main" val="112788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256" y="1700808"/>
            <a:ext cx="9144000" cy="1368152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Спасибо</a:t>
            </a:r>
            <a:endParaRPr lang="en-US" sz="4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1600" b="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ru-RU" sz="40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на много раз, а не на один</a:t>
            </a:r>
            <a:endParaRPr lang="en-US" sz="4000" b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vkappius\AppData\Local\Temp\Temp1_praesentation_delacamp.zip\Roboter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80301"/>
            <a:ext cx="1728192" cy="251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kappius\AppData\Local\Temp\Temp1_praesentation_delacamp.zip\Versand-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6"/>
          <a:stretch/>
        </p:blipFill>
        <p:spPr bwMode="auto">
          <a:xfrm>
            <a:off x="6012160" y="3556661"/>
            <a:ext cx="2531648" cy="251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kappius\AppData\Local\Temp\Temp1_praesentation_delacamp.zip\Leergu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57802"/>
            <a:ext cx="2531648" cy="253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6012160" y="6525344"/>
            <a:ext cx="2736304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 brand names and trademarks are the property of their respective owners. 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-16173" y="0"/>
            <a:ext cx="9160173" cy="98072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78695" cy="178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75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11" descr="trenne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56D4997-CE49-4D96-83AC-34118080BC19}" type="datetime1">
              <a:rPr lang="en-GB" smtClean="0">
                <a:solidFill>
                  <a:srgbClr val="808080">
                    <a:lumMod val="75000"/>
                  </a:srgbClr>
                </a:solidFill>
              </a:rPr>
              <a:pPr/>
              <a:t>08/05/2019</a:t>
            </a:fld>
            <a:endParaRPr lang="de-DE" smtClean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dirty="0" smtClean="0">
                <a:solidFill>
                  <a:srgbClr val="808080">
                    <a:lumMod val="75000"/>
                  </a:srgbClr>
                </a:solidFill>
              </a:rPr>
              <a:t>DELACAMP </a:t>
            </a:r>
            <a:r>
              <a:rPr lang="de-DE" dirty="0" err="1" smtClean="0">
                <a:solidFill>
                  <a:srgbClr val="808080">
                    <a:lumMod val="75000"/>
                  </a:srgbClr>
                </a:solidFill>
              </a:rPr>
              <a:t>your</a:t>
            </a:r>
            <a:r>
              <a:rPr lang="de-DE" dirty="0" smtClean="0">
                <a:solidFill>
                  <a:srgbClr val="808080">
                    <a:lumMod val="75000"/>
                  </a:srgbClr>
                </a:solidFill>
              </a:rPr>
              <a:t> global Partner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0DC0AD-A44C-4E4A-95DF-6C10344AA963}" type="slidenum">
              <a:rPr lang="de-DE" smtClean="0">
                <a:solidFill>
                  <a:srgbClr val="808080">
                    <a:lumMod val="75000"/>
                  </a:srgbClr>
                </a:solidFill>
              </a:rPr>
              <a:pPr/>
              <a:t>3</a:t>
            </a:fld>
            <a:endParaRPr lang="de-DE" smtClean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0" y="0"/>
            <a:ext cx="622818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0" hangingPunct="0">
              <a:defRPr/>
            </a:pPr>
            <a:r>
              <a:rPr lang="ru-RU" altLang="ja-JP" sz="2200" b="1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Общий объем производства тонера сохраняется примерно на том же уровне</a:t>
            </a:r>
            <a:endParaRPr lang="en-US" altLang="ja-JP" sz="2200" b="1" dirty="0" smtClean="0">
              <a:solidFill>
                <a:srgbClr val="80808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161544" y="1310204"/>
            <a:ext cx="4820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808080">
                    <a:lumMod val="75000"/>
                  </a:srgbClr>
                </a:solidFill>
              </a:rPr>
              <a:t>Общий объем производства тонера в мире</a:t>
            </a:r>
            <a:endParaRPr lang="de-DE" dirty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259632" y="5301208"/>
            <a:ext cx="648543" cy="2160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918702" y="5233099"/>
            <a:ext cx="210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808080">
                    <a:lumMod val="75000"/>
                  </a:srgbClr>
                </a:solidFill>
              </a:rPr>
              <a:t>= </a:t>
            </a:r>
            <a:r>
              <a:rPr lang="ru-RU" dirty="0" smtClean="0">
                <a:solidFill>
                  <a:srgbClr val="808080">
                    <a:lumMod val="75000"/>
                  </a:srgbClr>
                </a:solidFill>
              </a:rPr>
              <a:t>Объем в тоннах</a:t>
            </a:r>
            <a:endParaRPr lang="de-DE" dirty="0">
              <a:solidFill>
                <a:srgbClr val="808080">
                  <a:lumMod val="75000"/>
                </a:srgbClr>
              </a:solidFill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5292080" y="5417765"/>
            <a:ext cx="636750" cy="0"/>
          </a:xfrm>
          <a:prstGeom prst="line">
            <a:avLst/>
          </a:prstGeom>
          <a:ln w="158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914551" y="5233099"/>
            <a:ext cx="312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808080">
                    <a:lumMod val="75000"/>
                  </a:srgbClr>
                </a:solidFill>
              </a:rPr>
              <a:t>= </a:t>
            </a:r>
            <a:r>
              <a:rPr lang="ru-RU" dirty="0" smtClean="0">
                <a:solidFill>
                  <a:srgbClr val="808080">
                    <a:lumMod val="75000"/>
                  </a:srgbClr>
                </a:solidFill>
              </a:rPr>
              <a:t>Изменения год к году в %</a:t>
            </a:r>
            <a:endParaRPr lang="de-DE" dirty="0">
              <a:solidFill>
                <a:srgbClr val="808080">
                  <a:lumMod val="75000"/>
                </a:srgb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064"/>
            <a:ext cx="8928992" cy="316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69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11" descr="trenne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56D4997-CE49-4D96-83AC-34118080BC19}" type="datetime1">
              <a:rPr lang="en-GB" smtClean="0">
                <a:solidFill>
                  <a:schemeClr val="bg2">
                    <a:lumMod val="75000"/>
                  </a:schemeClr>
                </a:solidFill>
              </a:rPr>
              <a:pPr/>
              <a:t>08/05/2019</a:t>
            </a:fld>
            <a:endParaRPr lang="de-DE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dirty="0" smtClean="0">
                <a:solidFill>
                  <a:schemeClr val="bg2">
                    <a:lumMod val="75000"/>
                  </a:schemeClr>
                </a:solidFill>
              </a:rPr>
              <a:t>DELACAMP </a:t>
            </a:r>
            <a:r>
              <a:rPr lang="de-DE" dirty="0" err="1" smtClean="0">
                <a:solidFill>
                  <a:schemeClr val="bg2">
                    <a:lumMod val="75000"/>
                  </a:schemeClr>
                </a:solidFill>
              </a:rPr>
              <a:t>your</a:t>
            </a:r>
            <a:r>
              <a:rPr lang="de-DE" dirty="0" smtClean="0">
                <a:solidFill>
                  <a:schemeClr val="bg2">
                    <a:lumMod val="75000"/>
                  </a:schemeClr>
                </a:solidFill>
              </a:rPr>
              <a:t> global Partner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0DC0AD-A44C-4E4A-95DF-6C10344AA963}" type="slidenum">
              <a:rPr lang="de-DE" smtClean="0">
                <a:solidFill>
                  <a:schemeClr val="bg2">
                    <a:lumMod val="75000"/>
                  </a:schemeClr>
                </a:solidFill>
              </a:rPr>
              <a:pPr/>
              <a:t>4</a:t>
            </a:fld>
            <a:endParaRPr lang="de-DE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0" y="0"/>
            <a:ext cx="622818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0" hangingPunct="0">
              <a:defRPr/>
            </a:pPr>
            <a:r>
              <a:rPr lang="ru-RU" altLang="ja-JP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Заявки на патенты в области </a:t>
            </a:r>
            <a:r>
              <a:rPr lang="ru-RU" altLang="ja-JP" sz="2400" b="1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тонерных</a:t>
            </a:r>
            <a:r>
              <a:rPr lang="ru-RU" altLang="ja-JP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технологий только в Японии</a:t>
            </a:r>
            <a:endParaRPr lang="en-US" altLang="ja-JP" sz="2400" b="1" dirty="0" smtClean="0">
              <a:solidFill>
                <a:schemeClr val="bg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" t="1905" r="1878" b="2208"/>
          <a:stretch/>
        </p:blipFill>
        <p:spPr bwMode="auto">
          <a:xfrm>
            <a:off x="1187624" y="1657696"/>
            <a:ext cx="6818313" cy="421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00211" y="1125538"/>
            <a:ext cx="431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Время появления химических тонеров</a:t>
            </a:r>
            <a:endParaRPr lang="de-DE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77" y="1616174"/>
            <a:ext cx="68961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3995936" y="1556792"/>
            <a:ext cx="1008112" cy="4032448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11" descr="trenne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56D4997-CE49-4D96-83AC-34118080BC19}" type="datetime1">
              <a:rPr lang="en-GB" smtClean="0">
                <a:solidFill>
                  <a:schemeClr val="bg2">
                    <a:lumMod val="75000"/>
                  </a:schemeClr>
                </a:solidFill>
              </a:rPr>
              <a:pPr/>
              <a:t>08/05/2019</a:t>
            </a:fld>
            <a:endParaRPr lang="de-DE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dirty="0" smtClean="0">
                <a:solidFill>
                  <a:schemeClr val="bg2">
                    <a:lumMod val="75000"/>
                  </a:schemeClr>
                </a:solidFill>
              </a:rPr>
              <a:t>DELACAMP </a:t>
            </a:r>
            <a:r>
              <a:rPr lang="de-DE" dirty="0" err="1" smtClean="0">
                <a:solidFill>
                  <a:schemeClr val="bg2">
                    <a:lumMod val="75000"/>
                  </a:schemeClr>
                </a:solidFill>
              </a:rPr>
              <a:t>your</a:t>
            </a:r>
            <a:r>
              <a:rPr lang="de-DE" dirty="0" smtClean="0">
                <a:solidFill>
                  <a:schemeClr val="bg2">
                    <a:lumMod val="75000"/>
                  </a:schemeClr>
                </a:solidFill>
              </a:rPr>
              <a:t> global Partner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0DC0AD-A44C-4E4A-95DF-6C10344AA963}" type="slidenum">
              <a:rPr lang="de-DE" smtClean="0">
                <a:solidFill>
                  <a:schemeClr val="bg2">
                    <a:lumMod val="75000"/>
                  </a:schemeClr>
                </a:solidFill>
              </a:rPr>
              <a:pPr/>
              <a:t>5</a:t>
            </a:fld>
            <a:endParaRPr lang="de-DE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0" y="0"/>
            <a:ext cx="622818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0" hangingPunct="0">
              <a:defRPr/>
            </a:pPr>
            <a:r>
              <a:rPr lang="ru-RU" altLang="ja-JP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Ключевые направления эволюции </a:t>
            </a:r>
            <a:r>
              <a:rPr lang="ru-RU" altLang="ja-JP" sz="2000" b="1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тонерных</a:t>
            </a:r>
            <a:r>
              <a:rPr lang="ru-RU" altLang="ja-JP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технологий в заявках на патенты</a:t>
            </a:r>
            <a:endParaRPr lang="en-US" altLang="ja-JP" sz="2000" b="1" dirty="0" smtClean="0">
              <a:solidFill>
                <a:schemeClr val="bg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975"/>
            <a:ext cx="3812112" cy="217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00" y="3473082"/>
            <a:ext cx="3816424" cy="211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5" y="3573016"/>
            <a:ext cx="3803331" cy="20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707904" y="1010869"/>
            <a:ext cx="546467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bg2">
                    <a:lumMod val="75000"/>
                  </a:schemeClr>
                </a:solidFill>
              </a:rPr>
              <a:t>Сдвиг от качества печати к ее экономичности и </a:t>
            </a:r>
            <a:r>
              <a:rPr lang="ru-RU" sz="1700" dirty="0" err="1" smtClean="0">
                <a:solidFill>
                  <a:schemeClr val="bg2">
                    <a:lumMod val="75000"/>
                  </a:schemeClr>
                </a:solidFill>
              </a:rPr>
              <a:t>экологичности</a:t>
            </a:r>
            <a:r>
              <a:rPr lang="en-US" sz="17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en-US" sz="1700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 algn="l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bg2">
                    <a:lumMod val="75000"/>
                  </a:schemeClr>
                </a:solidFill>
              </a:rPr>
              <a:t>Низкая температура закрепления и стабильность при хранении - ключевые технологии</a:t>
            </a:r>
            <a:r>
              <a:rPr lang="en-US" sz="17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en-US" sz="1700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 algn="l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700" dirty="0" err="1" smtClean="0">
                <a:solidFill>
                  <a:schemeClr val="bg2">
                    <a:lumMod val="75000"/>
                  </a:schemeClr>
                </a:solidFill>
              </a:rPr>
              <a:t>Капсюлированный</a:t>
            </a:r>
            <a:r>
              <a:rPr lang="ru-RU" sz="1700" dirty="0" smtClean="0">
                <a:solidFill>
                  <a:schemeClr val="bg2">
                    <a:lumMod val="75000"/>
                  </a:schemeClr>
                </a:solidFill>
              </a:rPr>
              <a:t> тонер – наилучшее решение, чтобы сочетать качество печати, размер частиц, низкую температуру и стабильность.</a:t>
            </a:r>
            <a:endParaRPr lang="de-DE" sz="17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202511"/>
            <a:ext cx="3024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Малый размер частиц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3429000"/>
            <a:ext cx="42527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Низкая температура закрепления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41776" y="3463557"/>
            <a:ext cx="37444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Стабильность при хранении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5327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11" descr="trenne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56D4997-CE49-4D96-83AC-34118080BC19}" type="datetime1">
              <a:rPr lang="en-GB" smtClean="0">
                <a:solidFill>
                  <a:schemeClr val="bg2">
                    <a:lumMod val="75000"/>
                  </a:schemeClr>
                </a:solidFill>
              </a:rPr>
              <a:pPr/>
              <a:t>08/05/2019</a:t>
            </a:fld>
            <a:endParaRPr lang="de-DE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dirty="0" smtClean="0">
                <a:solidFill>
                  <a:schemeClr val="bg2">
                    <a:lumMod val="75000"/>
                  </a:schemeClr>
                </a:solidFill>
              </a:rPr>
              <a:t>DELACAMP </a:t>
            </a:r>
            <a:r>
              <a:rPr lang="de-DE" dirty="0" err="1" smtClean="0">
                <a:solidFill>
                  <a:schemeClr val="bg2">
                    <a:lumMod val="75000"/>
                  </a:schemeClr>
                </a:solidFill>
              </a:rPr>
              <a:t>your</a:t>
            </a:r>
            <a:r>
              <a:rPr lang="de-DE" dirty="0" smtClean="0">
                <a:solidFill>
                  <a:schemeClr val="bg2">
                    <a:lumMod val="75000"/>
                  </a:schemeClr>
                </a:solidFill>
              </a:rPr>
              <a:t> global Partner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0DC0AD-A44C-4E4A-95DF-6C10344AA963}" type="slidenum">
              <a:rPr lang="de-DE" smtClean="0">
                <a:solidFill>
                  <a:schemeClr val="bg2">
                    <a:lumMod val="75000"/>
                  </a:schemeClr>
                </a:solidFill>
              </a:rPr>
              <a:pPr/>
              <a:t>6</a:t>
            </a:fld>
            <a:endParaRPr lang="de-DE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0" y="0"/>
            <a:ext cx="622818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0" hangingPunct="0">
              <a:defRPr/>
            </a:pPr>
            <a:r>
              <a:rPr lang="ru-RU" altLang="ja-JP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Тенденция уменьшения размера частиц</a:t>
            </a:r>
            <a:endParaRPr lang="en-US" altLang="ja-JP" sz="2400" b="1" dirty="0" smtClean="0">
              <a:solidFill>
                <a:schemeClr val="bg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91703" y="1125538"/>
            <a:ext cx="431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Время появления химических тонеров</a:t>
            </a:r>
            <a:endParaRPr lang="de-DE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" t="2093" r="1305" b="1004"/>
          <a:stretch/>
        </p:blipFill>
        <p:spPr bwMode="auto">
          <a:xfrm>
            <a:off x="107504" y="1704974"/>
            <a:ext cx="7542213" cy="41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3541763" y="1556792"/>
            <a:ext cx="1008112" cy="4032448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Freihandform 6"/>
          <p:cNvSpPr/>
          <p:nvPr/>
        </p:nvSpPr>
        <p:spPr>
          <a:xfrm>
            <a:off x="1868042" y="2276475"/>
            <a:ext cx="4810125" cy="1933575"/>
          </a:xfrm>
          <a:custGeom>
            <a:avLst/>
            <a:gdLst>
              <a:gd name="connsiteX0" fmla="*/ 0 w 4810125"/>
              <a:gd name="connsiteY0" fmla="*/ 0 h 1933575"/>
              <a:gd name="connsiteX1" fmla="*/ 447675 w 4810125"/>
              <a:gd name="connsiteY1" fmla="*/ 914400 h 1933575"/>
              <a:gd name="connsiteX2" fmla="*/ 1057275 w 4810125"/>
              <a:gd name="connsiteY2" fmla="*/ 1219200 h 1933575"/>
              <a:gd name="connsiteX3" fmla="*/ 1924050 w 4810125"/>
              <a:gd name="connsiteY3" fmla="*/ 1457325 h 1933575"/>
              <a:gd name="connsiteX4" fmla="*/ 2543175 w 4810125"/>
              <a:gd name="connsiteY4" fmla="*/ 1628775 h 1933575"/>
              <a:gd name="connsiteX5" fmla="*/ 3219450 w 4810125"/>
              <a:gd name="connsiteY5" fmla="*/ 1762125 h 1933575"/>
              <a:gd name="connsiteX6" fmla="*/ 3829050 w 4810125"/>
              <a:gd name="connsiteY6" fmla="*/ 1838325 h 1933575"/>
              <a:gd name="connsiteX7" fmla="*/ 4810125 w 4810125"/>
              <a:gd name="connsiteY7" fmla="*/ 1933575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0125" h="1933575">
                <a:moveTo>
                  <a:pt x="0" y="0"/>
                </a:moveTo>
                <a:cubicBezTo>
                  <a:pt x="135731" y="355600"/>
                  <a:pt x="271462" y="711200"/>
                  <a:pt x="447675" y="914400"/>
                </a:cubicBezTo>
                <a:cubicBezTo>
                  <a:pt x="623888" y="1117600"/>
                  <a:pt x="811213" y="1128713"/>
                  <a:pt x="1057275" y="1219200"/>
                </a:cubicBezTo>
                <a:cubicBezTo>
                  <a:pt x="1303337" y="1309687"/>
                  <a:pt x="1924050" y="1457325"/>
                  <a:pt x="1924050" y="1457325"/>
                </a:cubicBezTo>
                <a:cubicBezTo>
                  <a:pt x="2171700" y="1525588"/>
                  <a:pt x="2327275" y="1577975"/>
                  <a:pt x="2543175" y="1628775"/>
                </a:cubicBezTo>
                <a:cubicBezTo>
                  <a:pt x="2759075" y="1679575"/>
                  <a:pt x="3005138" y="1727200"/>
                  <a:pt x="3219450" y="1762125"/>
                </a:cubicBezTo>
                <a:cubicBezTo>
                  <a:pt x="3433763" y="1797050"/>
                  <a:pt x="3563938" y="1809750"/>
                  <a:pt x="3829050" y="1838325"/>
                </a:cubicBezTo>
                <a:cubicBezTo>
                  <a:pt x="4094162" y="1866900"/>
                  <a:pt x="4452143" y="1900237"/>
                  <a:pt x="4810125" y="1933575"/>
                </a:cubicBezTo>
              </a:path>
            </a:pathLst>
          </a:cu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" name="Gerade Verbindung 2"/>
          <p:cNvCxnSpPr/>
          <p:nvPr/>
        </p:nvCxnSpPr>
        <p:spPr>
          <a:xfrm>
            <a:off x="683172" y="4149080"/>
            <a:ext cx="696654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7524328" y="3964414"/>
            <a:ext cx="1691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естественное 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ограничение: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частицы </a:t>
            </a:r>
            <a:r>
              <a:rPr lang="el-GR" dirty="0" smtClean="0">
                <a:solidFill>
                  <a:schemeClr val="bg2">
                    <a:lumMod val="75000"/>
                  </a:schemeClr>
                </a:solidFill>
              </a:rPr>
              <a:t>&lt;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5</a:t>
            </a:r>
            <a:r>
              <a:rPr lang="el-GR" dirty="0" smtClean="0">
                <a:solidFill>
                  <a:schemeClr val="bg2">
                    <a:lumMod val="75000"/>
                  </a:schemeClr>
                </a:solidFill>
              </a:rPr>
              <a:t>μ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попадают в легкие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1172" y="5589240"/>
            <a:ext cx="8987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Год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538316" y="3334288"/>
            <a:ext cx="36004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Размер частицы (в микронах)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7824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11" descr="trenne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56D4997-CE49-4D96-83AC-34118080BC19}" type="datetime1">
              <a:rPr lang="en-GB" smtClean="0">
                <a:solidFill>
                  <a:schemeClr val="bg2">
                    <a:lumMod val="75000"/>
                  </a:schemeClr>
                </a:solidFill>
              </a:rPr>
              <a:pPr/>
              <a:t>08/05/2019</a:t>
            </a:fld>
            <a:endParaRPr lang="de-DE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dirty="0" smtClean="0">
                <a:solidFill>
                  <a:schemeClr val="bg2">
                    <a:lumMod val="75000"/>
                  </a:schemeClr>
                </a:solidFill>
              </a:rPr>
              <a:t>DELACAMP </a:t>
            </a:r>
            <a:r>
              <a:rPr lang="de-DE" dirty="0" err="1" smtClean="0">
                <a:solidFill>
                  <a:schemeClr val="bg2">
                    <a:lumMod val="75000"/>
                  </a:schemeClr>
                </a:solidFill>
              </a:rPr>
              <a:t>your</a:t>
            </a:r>
            <a:r>
              <a:rPr lang="de-DE" dirty="0" smtClean="0">
                <a:solidFill>
                  <a:schemeClr val="bg2">
                    <a:lumMod val="75000"/>
                  </a:schemeClr>
                </a:solidFill>
              </a:rPr>
              <a:t> global Partner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0DC0AD-A44C-4E4A-95DF-6C10344AA963}" type="slidenum">
              <a:rPr lang="de-DE" smtClean="0">
                <a:solidFill>
                  <a:schemeClr val="bg2">
                    <a:lumMod val="75000"/>
                  </a:schemeClr>
                </a:solidFill>
              </a:rPr>
              <a:pPr/>
              <a:t>7</a:t>
            </a:fld>
            <a:endParaRPr lang="de-DE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0" y="0"/>
            <a:ext cx="622818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0" hangingPunct="0">
              <a:defRPr/>
            </a:pPr>
            <a:r>
              <a:rPr lang="ru-RU" altLang="ja-JP" sz="2400" b="1" dirty="0">
                <a:solidFill>
                  <a:schemeClr val="bg2">
                    <a:lumMod val="75000"/>
                  </a:schemeClr>
                </a:solidFill>
              </a:rPr>
              <a:t>Тенденция </a:t>
            </a:r>
            <a:r>
              <a:rPr lang="ru-RU" altLang="ja-JP" sz="2400" b="1" dirty="0" smtClean="0">
                <a:solidFill>
                  <a:schemeClr val="bg2">
                    <a:lumMod val="75000"/>
                  </a:schemeClr>
                </a:solidFill>
              </a:rPr>
              <a:t>снижения температуры закрепления</a:t>
            </a:r>
            <a:endParaRPr lang="en-US" altLang="ja-JP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6372200" y="5991671"/>
            <a:ext cx="2555776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sz="800" dirty="0" smtClean="0">
                <a:solidFill>
                  <a:schemeClr val="bg2">
                    <a:lumMod val="75000"/>
                  </a:schemeClr>
                </a:solidFill>
              </a:rPr>
              <a:t>All brand names and trademarks are the property of their respective owners. Product names mentioned are intended to show compatibility only. </a:t>
            </a:r>
            <a:endParaRPr lang="de-DE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331640" y="1196975"/>
            <a:ext cx="7704856" cy="4392265"/>
          </a:xfrm>
          <a:prstGeom prst="rect">
            <a:avLst/>
          </a:prstGeom>
          <a:gradFill flip="none" rotWithShape="1">
            <a:gsLst>
              <a:gs pos="0">
                <a:srgbClr val="FF3399">
                  <a:lumMod val="100000"/>
                  <a:alpha val="40000"/>
                </a:srgbClr>
              </a:gs>
              <a:gs pos="22000">
                <a:srgbClr val="FF6633">
                  <a:alpha val="40000"/>
                </a:srgbClr>
              </a:gs>
              <a:gs pos="53000">
                <a:srgbClr val="FFFF00">
                  <a:alpha val="40000"/>
                </a:srgbClr>
              </a:gs>
              <a:gs pos="3000">
                <a:srgbClr val="FF3D86">
                  <a:lumMod val="100000"/>
                  <a:alpha val="50000"/>
                </a:srgbClr>
              </a:gs>
              <a:gs pos="97000">
                <a:srgbClr val="1A87C7">
                  <a:alpha val="40000"/>
                </a:srgbClr>
              </a:gs>
              <a:gs pos="83000">
                <a:srgbClr val="01A78F">
                  <a:alpha val="40000"/>
                </a:srgbClr>
              </a:gs>
              <a:gs pos="100000">
                <a:srgbClr val="3366FF">
                  <a:alpha val="4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37274" y="1660158"/>
            <a:ext cx="1110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Высокая</a:t>
            </a:r>
          </a:p>
          <a:p>
            <a:r>
              <a:rPr lang="de-DE" dirty="0" smtClean="0">
                <a:solidFill>
                  <a:schemeClr val="bg2">
                    <a:lumMod val="75000"/>
                  </a:schemeClr>
                </a:solidFill>
              </a:rPr>
              <a:t>190°C</a:t>
            </a:r>
            <a:endParaRPr lang="de-DE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88250" y="5013176"/>
            <a:ext cx="1008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Низкая </a:t>
            </a:r>
          </a:p>
          <a:p>
            <a:r>
              <a:rPr lang="de-DE" dirty="0" smtClean="0">
                <a:solidFill>
                  <a:schemeClr val="bg2">
                    <a:lumMod val="75000"/>
                  </a:schemeClr>
                </a:solidFill>
              </a:rPr>
              <a:t>120°C</a:t>
            </a:r>
            <a:endParaRPr lang="de-DE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68727"/>
            <a:ext cx="1379224" cy="552194"/>
          </a:xfrm>
          <a:prstGeom prst="rect">
            <a:avLst/>
          </a:prstGeom>
        </p:spPr>
      </p:pic>
      <p:sp>
        <p:nvSpPr>
          <p:cNvPr id="13" name="Pfeil nach unten 12"/>
          <p:cNvSpPr/>
          <p:nvPr/>
        </p:nvSpPr>
        <p:spPr>
          <a:xfrm>
            <a:off x="1994122" y="2120920"/>
            <a:ext cx="342292" cy="2748239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962770" y="1568727"/>
            <a:ext cx="1379224" cy="552194"/>
          </a:xfrm>
          <a:prstGeom prst="rect">
            <a:avLst/>
          </a:prstGeom>
          <a:solidFill>
            <a:srgbClr val="009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dirty="0" err="1" smtClean="0">
                <a:solidFill>
                  <a:schemeClr val="bg1"/>
                </a:solidFill>
              </a:rPr>
              <a:t>ColorSphere</a:t>
            </a:r>
            <a:r>
              <a:rPr lang="de-DE" dirty="0" smtClean="0">
                <a:solidFill>
                  <a:schemeClr val="bg1"/>
                </a:solidFill>
              </a:rPr>
              <a:t> 3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2" name="Pfeil nach unten 21"/>
          <p:cNvSpPr/>
          <p:nvPr/>
        </p:nvSpPr>
        <p:spPr>
          <a:xfrm>
            <a:off x="3481236" y="2120919"/>
            <a:ext cx="342292" cy="2748239"/>
          </a:xfrm>
          <a:prstGeom prst="downArrow">
            <a:avLst/>
          </a:prstGeom>
          <a:solidFill>
            <a:srgbClr val="009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4469524" y="1568727"/>
            <a:ext cx="1379224" cy="552194"/>
          </a:xfrm>
          <a:prstGeom prst="rect">
            <a:avLst/>
          </a:prstGeom>
          <a:solidFill>
            <a:srgbClr val="DA0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bg1"/>
                </a:solidFill>
              </a:rPr>
              <a:t>PxP</a:t>
            </a:r>
            <a:r>
              <a:rPr lang="de-DE" dirty="0">
                <a:solidFill>
                  <a:schemeClr val="bg1"/>
                </a:solidFill>
              </a:rPr>
              <a:t>-</a:t>
            </a:r>
            <a:r>
              <a:rPr lang="de-DE" dirty="0" smtClean="0">
                <a:solidFill>
                  <a:schemeClr val="bg1"/>
                </a:solidFill>
              </a:rPr>
              <a:t>EQ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4" name="Pfeil nach unten 23"/>
          <p:cNvSpPr/>
          <p:nvPr/>
        </p:nvSpPr>
        <p:spPr>
          <a:xfrm>
            <a:off x="4987990" y="2120919"/>
            <a:ext cx="342292" cy="3030304"/>
          </a:xfrm>
          <a:prstGeom prst="downArrow">
            <a:avLst/>
          </a:prstGeom>
          <a:solidFill>
            <a:srgbClr val="DA0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5991226" y="1568727"/>
            <a:ext cx="1379224" cy="552194"/>
          </a:xfrm>
          <a:prstGeom prst="rect">
            <a:avLst/>
          </a:prstGeom>
          <a:solidFill>
            <a:srgbClr val="007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Super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EA-Eco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6" name="Pfeil nach unten 25"/>
          <p:cNvSpPr/>
          <p:nvPr/>
        </p:nvSpPr>
        <p:spPr>
          <a:xfrm>
            <a:off x="6509692" y="2120919"/>
            <a:ext cx="342292" cy="3462352"/>
          </a:xfrm>
          <a:prstGeom prst="downArrow">
            <a:avLst/>
          </a:prstGeom>
          <a:solidFill>
            <a:srgbClr val="007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7522850" y="1568727"/>
            <a:ext cx="1379224" cy="552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2">
                    <a:lumMod val="75000"/>
                  </a:schemeClr>
                </a:solidFill>
              </a:rPr>
              <a:t>MK New </a:t>
            </a:r>
            <a:r>
              <a:rPr lang="de-DE" dirty="0" err="1" smtClean="0">
                <a:solidFill>
                  <a:schemeClr val="bg2">
                    <a:lumMod val="75000"/>
                  </a:schemeClr>
                </a:solidFill>
              </a:rPr>
              <a:t>Capsule</a:t>
            </a:r>
            <a:r>
              <a:rPr lang="de-DE" dirty="0" smtClean="0">
                <a:solidFill>
                  <a:schemeClr val="bg2">
                    <a:lumMod val="75000"/>
                  </a:schemeClr>
                </a:solidFill>
              </a:rPr>
              <a:t> III</a:t>
            </a:r>
            <a:endParaRPr lang="de-DE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Pfeil nach unten 27"/>
          <p:cNvSpPr/>
          <p:nvPr/>
        </p:nvSpPr>
        <p:spPr>
          <a:xfrm>
            <a:off x="8041316" y="2091708"/>
            <a:ext cx="342292" cy="349753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8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1" descr="trenner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4834" y="0"/>
            <a:ext cx="5868144" cy="98072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Значительные преимущества использования химического тонера в современных цветных картриджах</a:t>
            </a:r>
            <a:endParaRPr lang="en-US" sz="23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D2CA2-2A87-4C84-B852-0BD3E3D89C09}" type="datetime1">
              <a:rPr lang="en-US" smtClean="0">
                <a:solidFill>
                  <a:schemeClr val="bg2">
                    <a:lumMod val="75000"/>
                  </a:schemeClr>
                </a:solidFill>
              </a:rPr>
              <a:pPr>
                <a:defRPr/>
              </a:pPr>
              <a:t>5/8/2019</a:t>
            </a:fld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2">
                    <a:lumMod val="75000"/>
                  </a:schemeClr>
                </a:solidFill>
              </a:rPr>
              <a:t>DELACAMP your global Partner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7AE3-D2DC-43C0-8DA9-411A90FFDBBE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>
                <a:defRPr/>
              </a:pPr>
              <a:t>8</a:t>
            </a:fld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2530" name="Picture 2" descr="C:\Users\vkappius\AppData\Local\Microsoft\Windows\Temporary Internet Files\Content.Outlook\FOPU1YPU\Tuning Cartridge Advantag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r="3916"/>
          <a:stretch/>
        </p:blipFill>
        <p:spPr bwMode="auto">
          <a:xfrm>
            <a:off x="-1" y="1484784"/>
            <a:ext cx="914400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6372200" y="5991671"/>
            <a:ext cx="2555776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sz="800" dirty="0" smtClean="0">
                <a:solidFill>
                  <a:schemeClr val="bg2">
                    <a:lumMod val="75000"/>
                  </a:schemeClr>
                </a:solidFill>
              </a:rPr>
              <a:t>All brand names and trademarks are the property of their respective owners. Product names mentioned are intended to show compatibility only. </a:t>
            </a:r>
            <a:endParaRPr lang="en-US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1628825"/>
            <a:ext cx="176612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Меньше тонера 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уходит в отработку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2276872"/>
            <a:ext cx="109688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Больший ресурс печати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3085800"/>
            <a:ext cx="115212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Выше качество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67" y="3933056"/>
            <a:ext cx="82758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Лучшее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закреп-ление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5085184"/>
            <a:ext cx="237626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Нет проблем с налипанием тонера и блокированием мешалки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4328" y="2177859"/>
            <a:ext cx="1619672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Меньше 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остатков 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тонера </a:t>
            </a:r>
          </a:p>
          <a:p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Точное определение,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когда тонер 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заканчивается</a:t>
            </a:r>
          </a:p>
        </p:txBody>
      </p:sp>
    </p:spTree>
    <p:extLst>
      <p:ext uri="{BB962C8B-B14F-4D97-AF65-F5344CB8AC3E}">
        <p14:creationId xmlns:p14="http://schemas.microsoft.com/office/powerpoint/2010/main" val="76259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1" descr="trenner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4834" y="0"/>
            <a:ext cx="5868144" cy="98072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Повторное использование корпуса и деталей </a:t>
            </a:r>
            <a:r>
              <a:rPr lang="en-US" sz="2300" dirty="0" smtClean="0">
                <a:solidFill>
                  <a:schemeClr val="bg2">
                    <a:lumMod val="75000"/>
                  </a:schemeClr>
                </a:solidFill>
              </a:rPr>
              <a:t>OEM 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сохраняет большое количество ресурсов</a:t>
            </a:r>
            <a:endParaRPr lang="en-US" sz="23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D2CA2-2A87-4C84-B852-0BD3E3D89C09}" type="datetime1">
              <a:rPr lang="en-US" smtClean="0">
                <a:solidFill>
                  <a:schemeClr val="bg2">
                    <a:lumMod val="75000"/>
                  </a:schemeClr>
                </a:solidFill>
              </a:rPr>
              <a:pPr>
                <a:defRPr/>
              </a:pPr>
              <a:t>5/8/2019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DELACAMP your global Partner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7AE3-D2DC-43C0-8DA9-411A90FFDBBE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5786438"/>
            <a:ext cx="9144000" cy="666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13" y="1052736"/>
            <a:ext cx="7405574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9"/>
          <p:cNvSpPr/>
          <p:nvPr/>
        </p:nvSpPr>
        <p:spPr>
          <a:xfrm>
            <a:off x="6516216" y="1340768"/>
            <a:ext cx="2555776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sz="800" dirty="0" smtClean="0">
                <a:solidFill>
                  <a:schemeClr val="bg2">
                    <a:lumMod val="75000"/>
                  </a:schemeClr>
                </a:solidFill>
              </a:rPr>
              <a:t>All brand names and trademarks are the property of their respective owners. Product names mentioned are intended to show compatibility only. </a:t>
            </a:r>
            <a:endParaRPr lang="en-US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0" y="5938838"/>
            <a:ext cx="1403648" cy="666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300125" y="4653135"/>
            <a:ext cx="854375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Объем повторно используемых материалов (в %), если заменить перечисленные ниже компоненты: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4623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1454</Words>
  <Application>Microsoft Office PowerPoint</Application>
  <PresentationFormat>Экран (4:3)</PresentationFormat>
  <Paragraphs>308</Paragraphs>
  <Slides>20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Standarddesign</vt:lpstr>
      <vt:lpstr>Совершенствование тонеров:  хорошее и плохое  Volker Kappius, CEO DELACAMP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Значительные преимущества использования химического тонера в современных цветных картриджах</vt:lpstr>
      <vt:lpstr>Повторное использование корпуса и деталей OEM сохраняет большое количество ресурсов</vt:lpstr>
      <vt:lpstr>Особые направления в развитии тонерных технологий сегодня</vt:lpstr>
      <vt:lpstr>Презентация PowerPoint</vt:lpstr>
      <vt:lpstr>Большинство картриджей-новоделов используют пластик с высоким содержанием запрещенных антипиренов</vt:lpstr>
      <vt:lpstr>Даже современные мусоросжигатели, оснащенные сложными системами контроля загрязнения воздуха, выбрасывают небольшое количество бромированных антипиренов (BFR)</vt:lpstr>
      <vt:lpstr>Во многих картриджах-новоделах используются тонеры с большим количеством выбросов вредных веществ</vt:lpstr>
      <vt:lpstr>Во многих картриджах-новоделах используются тонеры с большим количеством выбросов вредных веществ</vt:lpstr>
      <vt:lpstr>Презентация PowerPoint</vt:lpstr>
      <vt:lpstr>Проблемы с концом срока службы (EOL) новоделов</vt:lpstr>
      <vt:lpstr>Презентация PowerPoint</vt:lpstr>
      <vt:lpstr>Презентация PowerPoint</vt:lpstr>
      <vt:lpstr>Презентация PowerPoint</vt:lpstr>
    </vt:vector>
  </TitlesOfParts>
  <Company>DELACAMP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vkappius</dc:creator>
  <cp:lastModifiedBy>Alex</cp:lastModifiedBy>
  <cp:revision>461</cp:revision>
  <cp:lastPrinted>2012-01-17T14:48:26Z</cp:lastPrinted>
  <dcterms:created xsi:type="dcterms:W3CDTF">2007-03-12T11:51:45Z</dcterms:created>
  <dcterms:modified xsi:type="dcterms:W3CDTF">2019-05-08T09:44:00Z</dcterms:modified>
</cp:coreProperties>
</file>