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85" r:id="rId2"/>
    <p:sldId id="286" r:id="rId3"/>
    <p:sldId id="256" r:id="rId4"/>
    <p:sldId id="291" r:id="rId5"/>
    <p:sldId id="293" r:id="rId6"/>
    <p:sldId id="292" r:id="rId7"/>
    <p:sldId id="287" r:id="rId8"/>
    <p:sldId id="290" r:id="rId9"/>
    <p:sldId id="288" r:id="rId10"/>
    <p:sldId id="289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poro\Downloads\&#1040;&#1061;&#1055;%20&#1073;&#1102;&#1076;&#1078;&#1077;&#1090;%20201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3598206474191"/>
          <c:y val="5.5555555555555497E-2"/>
          <c:w val="0.79362401574803099"/>
          <c:h val="0.768876438522107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'[АХП бюджет 2019.xlsx]Обзор'!$F$5</c:f>
              <c:strCache>
                <c:ptCount val="1"/>
                <c:pt idx="0">
                  <c:v>Доход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6000"/>
                    <a:lumMod val="104000"/>
                  </a:schemeClr>
                </a:gs>
                <a:gs pos="100000">
                  <a:schemeClr val="accent1">
                    <a:shade val="90000"/>
                    <a:lumMod val="9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76200" dist="38100" dir="5400000" rotWithShape="0">
                <a:srgbClr val="000000">
                  <a:alpha val="7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hardEdge"/>
            </a:sp3d>
          </c:spPr>
          <c:invertIfNegative val="0"/>
          <c:dLbls>
            <c:dLbl>
              <c:idx val="0"/>
              <c:layout>
                <c:manualLayout>
                  <c:x val="-8.0585149659555125E-17"/>
                  <c:y val="7.90560471976401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63D-4BDB-97B5-9EA48B4DC4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'[АХП бюджет 2019.xlsx]Обзор'!$G$5</c:f>
              <c:numCache>
                <c:formatCode>_-* #\ ##0.00\ [$₽-419]_-;\-* #\ ##0.00\ [$₽-419]_-;_-* "-"??\ [$₽-419]_-;_-@_-</c:formatCode>
                <c:ptCount val="1"/>
                <c:pt idx="0">
                  <c:v>2089000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64-40AA-9D2D-B8EA004142C0}"/>
            </c:ext>
          </c:extLst>
        </c:ser>
        <c:ser>
          <c:idx val="1"/>
          <c:order val="1"/>
          <c:tx>
            <c:strRef>
              <c:f>'[АХП бюджет 2019.xlsx]Обзор'!$F$7</c:f>
              <c:strCache>
                <c:ptCount val="1"/>
                <c:pt idx="0">
                  <c:v>Расход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6000"/>
                    <a:lumMod val="104000"/>
                  </a:schemeClr>
                </a:gs>
                <a:gs pos="100000">
                  <a:schemeClr val="accent3">
                    <a:shade val="90000"/>
                    <a:lumMod val="9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76200" dist="38100" dir="5400000" rotWithShape="0">
                <a:srgbClr val="000000">
                  <a:alpha val="7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hardEdge"/>
            </a:sp3d>
          </c:spPr>
          <c:invertIfNegative val="0"/>
          <c:dLbls>
            <c:dLbl>
              <c:idx val="0"/>
              <c:layout>
                <c:manualLayout>
                  <c:x val="-1.098901098901099E-2"/>
                  <c:y val="7.96460641534851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63D-4BDB-97B5-9EA48B4DC4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'[АХП бюджет 2019.xlsx]Обзор'!$G$7</c:f>
              <c:numCache>
                <c:formatCode>_-* #\ ##0.00\ [$₽-419]_-;\-* #\ ##0.00\ [$₽-419]_-;_-* "-"??\ [$₽-419]_-;_-@_-</c:formatCode>
                <c:ptCount val="1"/>
                <c:pt idx="0">
                  <c:v>2058160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64-40AA-9D2D-B8EA004142C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02548104"/>
        <c:axId val="302550456"/>
      </c:barChart>
      <c:catAx>
        <c:axId val="30254810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2550456"/>
        <c:crosses val="autoZero"/>
        <c:auto val="1"/>
        <c:lblAlgn val="ctr"/>
        <c:lblOffset val="100"/>
        <c:noMultiLvlLbl val="0"/>
      </c:catAx>
      <c:valAx>
        <c:axId val="302550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\ ##0.00\ [$₽-419]_-;\-* #\ ##0.00\ [$₽-419]_-;_-* &quot;-&quot;??\ [$₽-419]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2548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3731722821254099"/>
          <c:y val="0.88829427581129816"/>
          <c:w val="0.37573967510753636"/>
          <c:h val="4.57295357281677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821C8-A33D-424B-A02A-974850D619BA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B56B-4689-4281-921C-AC1DB7BE9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65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821C8-A33D-424B-A02A-974850D619BA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B56B-4689-4281-921C-AC1DB7BE9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30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821C8-A33D-424B-A02A-974850D619BA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B56B-4689-4281-921C-AC1DB7BE9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18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821C8-A33D-424B-A02A-974850D619BA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B56B-4689-4281-921C-AC1DB7BE953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072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821C8-A33D-424B-A02A-974850D619BA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B56B-4689-4281-921C-AC1DB7BE9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73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821C8-A33D-424B-A02A-974850D619BA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B56B-4689-4281-921C-AC1DB7BE9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17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821C8-A33D-424B-A02A-974850D619BA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B56B-4689-4281-921C-AC1DB7BE9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63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821C8-A33D-424B-A02A-974850D619BA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B56B-4689-4281-921C-AC1DB7BE9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35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821C8-A33D-424B-A02A-974850D619BA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B56B-4689-4281-921C-AC1DB7BE9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71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821C8-A33D-424B-A02A-974850D619BA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B56B-4689-4281-921C-AC1DB7BE9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31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821C8-A33D-424B-A02A-974850D619BA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B56B-4689-4281-921C-AC1DB7BE9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31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821C8-A33D-424B-A02A-974850D619BA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B56B-4689-4281-921C-AC1DB7BE9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76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821C8-A33D-424B-A02A-974850D619BA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B56B-4689-4281-921C-AC1DB7BE9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8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821C8-A33D-424B-A02A-974850D619BA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B56B-4689-4281-921C-AC1DB7BE9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80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821C8-A33D-424B-A02A-974850D619BA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B56B-4689-4281-921C-AC1DB7BE9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10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821C8-A33D-424B-A02A-974850D619BA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B56B-4689-4281-921C-AC1DB7BE9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03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821C8-A33D-424B-A02A-974850D619BA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FB56B-4689-4281-921C-AC1DB7BE9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28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99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EC821C8-A33D-424B-A02A-974850D619BA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5E3FB56B-4689-4281-921C-AC1DB7BE9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2821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-249383" y="1330036"/>
            <a:ext cx="12690763" cy="2230581"/>
          </a:xfrm>
          <a:ln w="50800">
            <a:solidFill>
              <a:srgbClr val="C00000"/>
            </a:solidFill>
          </a:ln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bg1"/>
                </a:solidFill>
                <a:effectLst/>
                <a:latin typeface="Roboto Thin" panose="02000000000000000000" pitchFamily="2" charset="0"/>
                <a:ea typeface="Roboto Thin" panose="02000000000000000000" pitchFamily="2" charset="0"/>
              </a:rPr>
              <a:t>Ежегодное общее собрание членов</a:t>
            </a:r>
            <a: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</a:rPr>
              <a:t/>
            </a:r>
            <a:br>
              <a:rPr lang="ru-RU" sz="2000" dirty="0" smtClean="0">
                <a:solidFill>
                  <a:schemeClr val="tx1">
                    <a:lumMod val="50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</a:rPr>
            </a:br>
            <a:r>
              <a:rPr lang="ru-RU" sz="20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Roboto Thin" panose="02000000000000000000" pitchFamily="2" charset="0"/>
                <a:ea typeface="Roboto Thin" panose="02000000000000000000" pitchFamily="2" charset="0"/>
              </a:rPr>
              <a:t>Ассоциация </a:t>
            </a:r>
            <a:r>
              <a:rPr lang="ru-RU" sz="200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Roboto Thin" panose="02000000000000000000" pitchFamily="2" charset="0"/>
                <a:ea typeface="Roboto Thin" panose="02000000000000000000" pitchFamily="2" charset="0"/>
              </a:rPr>
              <a:t>«Объединение административно-хозяйственных профессионалов» </a:t>
            </a:r>
            <a:endParaRPr lang="ru-RU" dirty="0">
              <a:solidFill>
                <a:schemeClr val="bg1">
                  <a:lumMod val="75000"/>
                  <a:lumOff val="25000"/>
                </a:schemeClr>
              </a:solidFill>
              <a:effectLst/>
              <a:latin typeface="Roboto Thin" panose="02000000000000000000" pitchFamily="2" charset="0"/>
              <a:ea typeface="Roboto Thin" panose="02000000000000000000" pitchFamily="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773" y="0"/>
            <a:ext cx="1108795" cy="110879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154166" y="6117336"/>
            <a:ext cx="1883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16 мая 2019 г.</a:t>
            </a:r>
          </a:p>
          <a:p>
            <a:pPr algn="ctr"/>
            <a:r>
              <a:rPr lang="ru-RU" sz="20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Москва</a:t>
            </a:r>
            <a:endParaRPr lang="ru-RU" sz="20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54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347730" cy="6858000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731399" y="2921168"/>
            <a:ext cx="72891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Tahoma" panose="020B0604030504040204" pitchFamily="34" charset="0"/>
              </a:rPr>
              <a:t>Спасибо за внимание</a:t>
            </a:r>
            <a:endParaRPr lang="ru-RU" sz="6000" dirty="0">
              <a:solidFill>
                <a:schemeClr val="bg1">
                  <a:lumMod val="75000"/>
                  <a:lumOff val="25000"/>
                </a:schemeClr>
              </a:solidFill>
              <a:latin typeface="Roboto Thin" panose="02000000000000000000" pitchFamily="2" charset="0"/>
              <a:ea typeface="Roboto Thin" panose="02000000000000000000" pitchFamily="2" charset="0"/>
              <a:cs typeface="Tahoma" panose="020B060403050404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836" y="0"/>
            <a:ext cx="1108795" cy="110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46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347730" cy="6858000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97799" y="93132"/>
            <a:ext cx="45271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Tahoma" panose="020B0604030504040204" pitchFamily="34" charset="0"/>
              </a:rPr>
              <a:t>Повестка дня</a:t>
            </a:r>
            <a:endParaRPr lang="ru-RU" sz="6000" dirty="0">
              <a:solidFill>
                <a:schemeClr val="bg1">
                  <a:lumMod val="75000"/>
                  <a:lumOff val="25000"/>
                </a:schemeClr>
              </a:solidFill>
              <a:latin typeface="Roboto Thin" panose="02000000000000000000" pitchFamily="2" charset="0"/>
              <a:ea typeface="Roboto Thin" panose="02000000000000000000" pitchFamily="2" charset="0"/>
              <a:cs typeface="Tahoma" panose="020B060403050404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836" y="0"/>
            <a:ext cx="1108795" cy="110879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7799" y="1748349"/>
            <a:ext cx="112738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rabicPeriod"/>
            </a:pPr>
            <a:r>
              <a:rPr lang="ru-RU" sz="2800" dirty="0" smtClean="0">
                <a:solidFill>
                  <a:schemeClr val="bg1"/>
                </a:solidFill>
              </a:rPr>
              <a:t>Годовая </a:t>
            </a:r>
            <a:r>
              <a:rPr lang="ru-RU" sz="2800" dirty="0">
                <a:solidFill>
                  <a:schemeClr val="bg1"/>
                </a:solidFill>
              </a:rPr>
              <a:t>отчетность по проделанной работе за </a:t>
            </a:r>
            <a:r>
              <a:rPr lang="ru-RU" sz="2800" dirty="0" smtClean="0">
                <a:solidFill>
                  <a:schemeClr val="bg1"/>
                </a:solidFill>
              </a:rPr>
              <a:t>2018 год</a:t>
            </a:r>
            <a:br>
              <a:rPr lang="ru-RU" sz="2800" dirty="0" smtClean="0">
                <a:solidFill>
                  <a:schemeClr val="bg1"/>
                </a:solidFill>
              </a:rPr>
            </a:br>
            <a:endParaRPr lang="ru-RU" sz="2800" dirty="0" smtClean="0">
              <a:solidFill>
                <a:schemeClr val="bg1"/>
              </a:solidFill>
            </a:endParaRPr>
          </a:p>
          <a:p>
            <a:pPr marL="457200" indent="-457200" algn="just">
              <a:buAutoNum type="arabicPeriod"/>
            </a:pPr>
            <a:r>
              <a:rPr lang="ru-RU" sz="2800" dirty="0" smtClean="0">
                <a:solidFill>
                  <a:schemeClr val="bg1"/>
                </a:solidFill>
              </a:rPr>
              <a:t>Утверждение </a:t>
            </a:r>
            <a:r>
              <a:rPr lang="ru-RU" sz="2800" dirty="0">
                <a:solidFill>
                  <a:schemeClr val="bg1"/>
                </a:solidFill>
              </a:rPr>
              <a:t>финансового плана Ассоциации «Объединение </a:t>
            </a:r>
            <a:r>
              <a:rPr lang="ru-RU" sz="2800" dirty="0" smtClean="0">
                <a:solidFill>
                  <a:schemeClr val="bg1"/>
                </a:solidFill>
              </a:rPr>
              <a:t>административно-хозяйственных </a:t>
            </a:r>
            <a:r>
              <a:rPr lang="ru-RU" sz="2800" dirty="0">
                <a:solidFill>
                  <a:schemeClr val="bg1"/>
                </a:solidFill>
              </a:rPr>
              <a:t>профессионалов» на 2019 год.</a:t>
            </a:r>
          </a:p>
        </p:txBody>
      </p:sp>
    </p:spTree>
    <p:extLst>
      <p:ext uri="{BB962C8B-B14F-4D97-AF65-F5344CB8AC3E}">
        <p14:creationId xmlns:p14="http://schemas.microsoft.com/office/powerpoint/2010/main" val="39543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347730" cy="6858000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97799" y="93132"/>
            <a:ext cx="19896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Tahoma" panose="020B0604030504040204" pitchFamily="34" charset="0"/>
              </a:rPr>
              <a:t>О нас</a:t>
            </a:r>
            <a:endParaRPr lang="ru-RU" sz="6000" dirty="0">
              <a:solidFill>
                <a:schemeClr val="bg1">
                  <a:lumMod val="75000"/>
                  <a:lumOff val="25000"/>
                </a:schemeClr>
              </a:solidFill>
              <a:latin typeface="Roboto Thin" panose="02000000000000000000" pitchFamily="2" charset="0"/>
              <a:ea typeface="Roboto Thin" panose="02000000000000000000" pitchFamily="2" charset="0"/>
              <a:cs typeface="Tahoma" panose="020B060403050404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836" y="0"/>
            <a:ext cx="1108795" cy="110879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75115" y="1720840"/>
            <a:ext cx="982371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bg1"/>
                </a:solidFill>
              </a:rPr>
              <a:t>Ассоциация «Объединение АХП» </a:t>
            </a:r>
            <a:r>
              <a:rPr lang="ru-RU" sz="2400" dirty="0">
                <a:solidFill>
                  <a:schemeClr val="bg1"/>
                </a:solidFill>
              </a:rPr>
              <a:t>– единственное в России профессиональное сообщество специалистов административно-хозяйственной </a:t>
            </a:r>
            <a:r>
              <a:rPr lang="ru-RU" sz="2400" dirty="0" smtClean="0">
                <a:solidFill>
                  <a:schemeClr val="bg1"/>
                </a:solidFill>
              </a:rPr>
              <a:t>деятельности. Ассоциация </a:t>
            </a:r>
            <a:r>
              <a:rPr lang="ru-RU" sz="2400" dirty="0">
                <a:solidFill>
                  <a:schemeClr val="bg1"/>
                </a:solidFill>
              </a:rPr>
              <a:t>существует </a:t>
            </a:r>
            <a:r>
              <a:rPr lang="ru-RU" sz="2400" dirty="0" smtClean="0">
                <a:solidFill>
                  <a:schemeClr val="bg1"/>
                </a:solidFill>
              </a:rPr>
              <a:t>с 2014 года</a:t>
            </a:r>
            <a:r>
              <a:rPr lang="ru-RU" sz="2400" dirty="0">
                <a:solidFill>
                  <a:schemeClr val="bg1"/>
                </a:solidFill>
              </a:rPr>
              <a:t>. </a:t>
            </a:r>
            <a:endParaRPr lang="en-US" sz="2400" dirty="0">
              <a:solidFill>
                <a:schemeClr val="bg1"/>
              </a:solidFill>
            </a:endParaRPr>
          </a:p>
          <a:p>
            <a:pPr algn="just"/>
            <a:endParaRPr lang="en-US" sz="2400" dirty="0" smtClean="0">
              <a:solidFill>
                <a:schemeClr val="bg1"/>
              </a:solidFill>
            </a:endParaRPr>
          </a:p>
          <a:p>
            <a:pPr algn="just"/>
            <a:r>
              <a:rPr lang="ru-RU" sz="2400" b="1" dirty="0" smtClean="0">
                <a:solidFill>
                  <a:schemeClr val="bg1"/>
                </a:solidFill>
              </a:rPr>
              <a:t>Цел</a:t>
            </a:r>
            <a:r>
              <a:rPr lang="ru-RU" sz="2400" b="1" dirty="0">
                <a:solidFill>
                  <a:schemeClr val="bg1"/>
                </a:solidFill>
              </a:rPr>
              <a:t>и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Ассоциации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- содействие </a:t>
            </a:r>
            <a:r>
              <a:rPr lang="ru-RU" sz="2400" dirty="0">
                <a:solidFill>
                  <a:schemeClr val="bg1"/>
                </a:solidFill>
              </a:rPr>
              <a:t>появлению в России профильного образования по административно-хозяйственной деятельности;</a:t>
            </a:r>
          </a:p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– </a:t>
            </a:r>
            <a:r>
              <a:rPr lang="ru-RU" sz="2400" dirty="0" smtClean="0">
                <a:solidFill>
                  <a:schemeClr val="bg1"/>
                </a:solidFill>
              </a:rPr>
              <a:t>объединения </a:t>
            </a:r>
            <a:r>
              <a:rPr lang="ru-RU" sz="2400" dirty="0">
                <a:solidFill>
                  <a:schemeClr val="bg1"/>
                </a:solidFill>
              </a:rPr>
              <a:t>административно-хозяйственных специалистов, </a:t>
            </a:r>
            <a:r>
              <a:rPr lang="ru-RU" sz="2400" dirty="0" smtClean="0">
                <a:solidFill>
                  <a:schemeClr val="bg1"/>
                </a:solidFill>
              </a:rPr>
              <a:t>на </a:t>
            </a:r>
            <a:r>
              <a:rPr lang="ru-RU" sz="2400" dirty="0">
                <a:solidFill>
                  <a:schemeClr val="bg1"/>
                </a:solidFill>
              </a:rPr>
              <a:t>добровольной основе и на условиях членства для представления и защиты общих, в том числе профессиональных, интересов, а также координации их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397991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347730" cy="6858000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97799" y="93132"/>
            <a:ext cx="19896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Tahoma" panose="020B0604030504040204" pitchFamily="34" charset="0"/>
              </a:rPr>
              <a:t>О нас</a:t>
            </a:r>
            <a:endParaRPr lang="ru-RU" sz="6000" dirty="0">
              <a:solidFill>
                <a:schemeClr val="bg1">
                  <a:lumMod val="75000"/>
                  <a:lumOff val="25000"/>
                </a:schemeClr>
              </a:solidFill>
              <a:latin typeface="Roboto Thin" panose="02000000000000000000" pitchFamily="2" charset="0"/>
              <a:ea typeface="Roboto Thin" panose="02000000000000000000" pitchFamily="2" charset="0"/>
              <a:cs typeface="Tahoma" panose="020B060403050404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836" y="0"/>
            <a:ext cx="1108795" cy="110879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42035" y="1080388"/>
            <a:ext cx="98237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Ассоциация «Объединение АХП» </a:t>
            </a:r>
            <a:r>
              <a:rPr lang="ru-RU" dirty="0">
                <a:solidFill>
                  <a:schemeClr val="bg1"/>
                </a:solidFill>
              </a:rPr>
              <a:t>– единственное в России профессиональное сообщество специалистов административно-хозяйственной </a:t>
            </a:r>
            <a:r>
              <a:rPr lang="ru-RU" dirty="0" smtClean="0">
                <a:solidFill>
                  <a:schemeClr val="bg1"/>
                </a:solidFill>
              </a:rPr>
              <a:t>деятельности. Ассоциация </a:t>
            </a:r>
            <a:r>
              <a:rPr lang="ru-RU" dirty="0">
                <a:solidFill>
                  <a:schemeClr val="bg1"/>
                </a:solidFill>
              </a:rPr>
              <a:t>существует </a:t>
            </a:r>
            <a:r>
              <a:rPr lang="ru-RU" dirty="0" smtClean="0">
                <a:solidFill>
                  <a:schemeClr val="bg1"/>
                </a:solidFill>
              </a:rPr>
              <a:t>с 2014 года</a:t>
            </a:r>
            <a:r>
              <a:rPr lang="ru-RU" dirty="0">
                <a:solidFill>
                  <a:schemeClr val="bg1"/>
                </a:solidFill>
              </a:rPr>
              <a:t>. За это время</a:t>
            </a:r>
            <a:r>
              <a:rPr lang="ru-RU" dirty="0" smtClean="0">
                <a:solidFill>
                  <a:schemeClr val="bg1"/>
                </a:solidFill>
              </a:rPr>
              <a:t>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24088" y="1883664"/>
            <a:ext cx="386791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chemeClr val="accent1"/>
                </a:solidFill>
              </a:rPr>
              <a:t>1</a:t>
            </a:r>
          </a:p>
          <a:p>
            <a:pPr algn="ctr"/>
            <a:r>
              <a:rPr lang="ru-RU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Профстандарт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«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Специалист административно-хозяйственной деятельности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» разработан 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7730" y="4211836"/>
            <a:ext cx="386791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chemeClr val="accent1"/>
                </a:solidFill>
              </a:rPr>
              <a:t>1</a:t>
            </a:r>
          </a:p>
          <a:p>
            <a:pPr algn="ctr"/>
            <a:r>
              <a:rPr lang="ru-RU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Профстандарт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«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Специалист по управлению </a:t>
            </a:r>
          </a:p>
          <a:p>
            <a:pPr algn="ctr"/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имуществом коммерческой недвижимости» в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разработке 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02426" y="4315099"/>
            <a:ext cx="386791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>
                <a:solidFill>
                  <a:schemeClr val="accent1"/>
                </a:solidFill>
              </a:rPr>
              <a:t>5</a:t>
            </a:r>
            <a:endParaRPr lang="ru-RU" sz="8000" b="1" dirty="0" smtClean="0">
              <a:solidFill>
                <a:schemeClr val="accent1"/>
              </a:solidFill>
            </a:endParaRPr>
          </a:p>
          <a:p>
            <a:pPr algn="ctr"/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Образовательных программ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запущены на базе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профстандарта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обучение проходит в Финансовом Университете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15642" y="1883664"/>
            <a:ext cx="386791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chemeClr val="accent1"/>
                </a:solidFill>
              </a:rPr>
              <a:t>2</a:t>
            </a:r>
          </a:p>
          <a:p>
            <a:pPr algn="ctr"/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Премии года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проведены в Доме Пашкова: 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«Административный 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директор 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2017 года» и 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«Административный директор 2018 года»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5603" y="2001667"/>
            <a:ext cx="3867912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chemeClr val="accent1"/>
                </a:solidFill>
              </a:rPr>
              <a:t>249</a:t>
            </a:r>
          </a:p>
          <a:p>
            <a:pPr algn="ctr"/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членов в Ассоциации,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из которых 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194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– физические лица, 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55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– юридические лица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15642" y="4678966"/>
            <a:ext cx="386791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chemeClr val="accent1"/>
                </a:solidFill>
              </a:rPr>
              <a:t>40</a:t>
            </a:r>
          </a:p>
          <a:p>
            <a:pPr algn="ctr"/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мероприятий </a:t>
            </a:r>
          </a:p>
          <a:p>
            <a:pPr algn="ctr"/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 обмену опытом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12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  <p:bldP spid="11" grpId="0"/>
      <p:bldP spid="12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347730" cy="6858000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97799" y="93132"/>
            <a:ext cx="100733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Tahoma" panose="020B0604030504040204" pitchFamily="34" charset="0"/>
              </a:rPr>
              <a:t>Премия «Административный директор 2018 года»</a:t>
            </a:r>
            <a:endParaRPr lang="ru-RU" sz="5400" dirty="0">
              <a:solidFill>
                <a:schemeClr val="bg1">
                  <a:lumMod val="75000"/>
                  <a:lumOff val="25000"/>
                </a:schemeClr>
              </a:solidFill>
              <a:latin typeface="Roboto Thin" panose="02000000000000000000" pitchFamily="2" charset="0"/>
              <a:ea typeface="Roboto Thin" panose="02000000000000000000" pitchFamily="2" charset="0"/>
              <a:cs typeface="Tahoma" panose="020B060403050404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836" y="0"/>
            <a:ext cx="1108795" cy="1108795"/>
          </a:xfrm>
          <a:prstGeom prst="rect">
            <a:avLst/>
          </a:prstGeom>
        </p:spPr>
      </p:pic>
      <p:pic>
        <p:nvPicPr>
          <p:cNvPr id="1026" name="Picture 2" descr="https://proffadmin.ru/upload/iblock/db2/ahp_202.jpg_thumbnail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927" y="2402377"/>
            <a:ext cx="4911521" cy="3272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roffadmin.ru/upload/iblock/df3/ahp_114.jpg_thumbnail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728" y="2391689"/>
            <a:ext cx="4926067" cy="32819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90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347730" cy="6858000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97799" y="93132"/>
            <a:ext cx="102772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Tahoma" panose="020B0604030504040204" pitchFamily="34" charset="0"/>
              </a:rPr>
              <a:t>Вступительные и членские взносы</a:t>
            </a:r>
            <a:endParaRPr lang="ru-RU" sz="5400" dirty="0">
              <a:solidFill>
                <a:schemeClr val="bg1">
                  <a:lumMod val="75000"/>
                  <a:lumOff val="25000"/>
                </a:schemeClr>
              </a:solidFill>
              <a:latin typeface="Roboto Thin" panose="02000000000000000000" pitchFamily="2" charset="0"/>
              <a:ea typeface="Roboto Thin" panose="02000000000000000000" pitchFamily="2" charset="0"/>
              <a:cs typeface="Tahoma" panose="020B060403050404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836" y="0"/>
            <a:ext cx="1108795" cy="11087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4632" y="1965960"/>
            <a:ext cx="1170736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Для физических </a:t>
            </a:r>
            <a:r>
              <a:rPr lang="ru-RU" sz="3200" b="1" dirty="0" smtClean="0">
                <a:solidFill>
                  <a:schemeClr val="bg1"/>
                </a:solidFill>
              </a:rPr>
              <a:t>лиц:</a:t>
            </a:r>
            <a:br>
              <a:rPr lang="ru-RU" sz="3200" b="1" dirty="0" smtClean="0">
                <a:solidFill>
                  <a:schemeClr val="bg1"/>
                </a:solidFill>
              </a:rPr>
            </a:br>
            <a:endParaRPr lang="ru-RU" sz="3200" b="1" dirty="0" smtClean="0">
              <a:solidFill>
                <a:schemeClr val="bg1"/>
              </a:solidFill>
            </a:endParaRPr>
          </a:p>
          <a:p>
            <a:r>
              <a:rPr lang="ru-RU" sz="3200" dirty="0" smtClean="0">
                <a:solidFill>
                  <a:schemeClr val="bg1"/>
                </a:solidFill>
              </a:rPr>
              <a:t>		единовременный членский взнос </a:t>
            </a:r>
            <a:r>
              <a:rPr lang="ru-RU" sz="3200" b="1" dirty="0" smtClean="0">
                <a:solidFill>
                  <a:srgbClr val="C00000"/>
                </a:solidFill>
              </a:rPr>
              <a:t>1</a:t>
            </a:r>
            <a:r>
              <a:rPr lang="ru-RU" sz="3200" b="1" dirty="0">
                <a:solidFill>
                  <a:srgbClr val="C00000"/>
                </a:solidFill>
              </a:rPr>
              <a:t> </a:t>
            </a:r>
            <a:r>
              <a:rPr lang="ru-RU" sz="3200" b="1" dirty="0" smtClean="0">
                <a:solidFill>
                  <a:srgbClr val="C00000"/>
                </a:solidFill>
              </a:rPr>
              <a:t>000 рублей</a:t>
            </a:r>
          </a:p>
          <a:p>
            <a:endParaRPr lang="ru-RU" sz="3200" dirty="0">
              <a:solidFill>
                <a:schemeClr val="bg1"/>
              </a:solidFill>
            </a:endParaRPr>
          </a:p>
          <a:p>
            <a:r>
              <a:rPr lang="ru-RU" sz="3200" b="1" dirty="0" smtClean="0">
                <a:solidFill>
                  <a:schemeClr val="bg1"/>
                </a:solidFill>
              </a:rPr>
              <a:t>Для юридических лиц:</a:t>
            </a:r>
            <a:br>
              <a:rPr lang="ru-RU" sz="3200" b="1" dirty="0" smtClean="0">
                <a:solidFill>
                  <a:schemeClr val="bg1"/>
                </a:solidFill>
              </a:rPr>
            </a:br>
            <a:endParaRPr lang="ru-RU" sz="3200" b="1" dirty="0" smtClean="0">
              <a:solidFill>
                <a:schemeClr val="bg1"/>
              </a:solidFill>
            </a:endParaRPr>
          </a:p>
          <a:p>
            <a:r>
              <a:rPr lang="ru-RU" sz="3200" dirty="0" smtClean="0">
                <a:solidFill>
                  <a:schemeClr val="bg1"/>
                </a:solidFill>
              </a:rPr>
              <a:t>единовременный вступительный взнос </a:t>
            </a:r>
            <a:r>
              <a:rPr lang="ru-RU" sz="3200" b="1" dirty="0" smtClean="0">
                <a:solidFill>
                  <a:srgbClr val="C00000"/>
                </a:solidFill>
              </a:rPr>
              <a:t>20 000 рублей </a:t>
            </a:r>
            <a:r>
              <a:rPr lang="ru-RU" sz="3200" b="1" dirty="0" smtClean="0">
                <a:solidFill>
                  <a:schemeClr val="bg1"/>
                </a:solidFill>
              </a:rPr>
              <a:t>+ 	</a:t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			</a:t>
            </a:r>
            <a:r>
              <a:rPr lang="ru-RU" sz="3200" dirty="0" smtClean="0">
                <a:solidFill>
                  <a:schemeClr val="bg1"/>
                </a:solidFill>
              </a:rPr>
              <a:t>ежегодный членский взнос </a:t>
            </a:r>
            <a:r>
              <a:rPr lang="ru-RU" sz="3200" b="1" dirty="0" smtClean="0">
                <a:solidFill>
                  <a:srgbClr val="C00000"/>
                </a:solidFill>
              </a:rPr>
              <a:t>20 000 рублей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16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347730" cy="6858000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97799" y="93132"/>
            <a:ext cx="749294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Tahoma" panose="020B0604030504040204" pitchFamily="34" charset="0"/>
              </a:rPr>
              <a:t>Бухгалтерский баланс </a:t>
            </a:r>
            <a:br>
              <a:rPr lang="ru-RU" sz="6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Tahoma" panose="020B0604030504040204" pitchFamily="34" charset="0"/>
              </a:rPr>
            </a:br>
            <a:r>
              <a:rPr lang="ru-RU" sz="6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Tahoma" panose="020B0604030504040204" pitchFamily="34" charset="0"/>
              </a:rPr>
              <a:t>за 2018 год</a:t>
            </a:r>
            <a:endParaRPr lang="ru-RU" sz="6000" dirty="0">
              <a:solidFill>
                <a:schemeClr val="bg1">
                  <a:lumMod val="75000"/>
                  <a:lumOff val="25000"/>
                </a:schemeClr>
              </a:solidFill>
              <a:latin typeface="Roboto Thin" panose="02000000000000000000" pitchFamily="2" charset="0"/>
              <a:ea typeface="Roboto Thin" panose="02000000000000000000" pitchFamily="2" charset="0"/>
              <a:cs typeface="Tahoma" panose="020B060403050404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836" y="0"/>
            <a:ext cx="1108795" cy="110879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790" y="2422017"/>
            <a:ext cx="10429875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49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347730" cy="6858000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97799" y="93132"/>
            <a:ext cx="991290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Tahoma" panose="020B0604030504040204" pitchFamily="34" charset="0"/>
              </a:rPr>
              <a:t>Отчет о целевом использовании средств</a:t>
            </a:r>
            <a:br>
              <a:rPr lang="ru-RU" sz="4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Tahoma" panose="020B0604030504040204" pitchFamily="34" charset="0"/>
              </a:rPr>
            </a:br>
            <a:r>
              <a:rPr lang="ru-RU" sz="44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Tahoma" panose="020B0604030504040204" pitchFamily="34" charset="0"/>
              </a:rPr>
              <a:t>за 2018 год</a:t>
            </a:r>
            <a:endParaRPr lang="ru-RU" sz="4400" dirty="0">
              <a:solidFill>
                <a:schemeClr val="bg1">
                  <a:lumMod val="75000"/>
                  <a:lumOff val="25000"/>
                </a:schemeClr>
              </a:solidFill>
              <a:latin typeface="Roboto Thin" panose="02000000000000000000" pitchFamily="2" charset="0"/>
              <a:ea typeface="Roboto Thin" panose="02000000000000000000" pitchFamily="2" charset="0"/>
              <a:cs typeface="Tahoma" panose="020B060403050404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836" y="0"/>
            <a:ext cx="1108795" cy="110879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283" y="2220277"/>
            <a:ext cx="10267950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00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347730" cy="6858000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97799" y="93132"/>
            <a:ext cx="609333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Tahoma" panose="020B0604030504040204" pitchFamily="34" charset="0"/>
              </a:rPr>
              <a:t>Финансовый план</a:t>
            </a:r>
            <a:br>
              <a:rPr lang="ru-RU" sz="6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Tahoma" panose="020B0604030504040204" pitchFamily="34" charset="0"/>
              </a:rPr>
            </a:br>
            <a:r>
              <a:rPr lang="ru-RU" sz="6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Roboto Thin" panose="02000000000000000000" pitchFamily="2" charset="0"/>
                <a:ea typeface="Roboto Thin" panose="02000000000000000000" pitchFamily="2" charset="0"/>
                <a:cs typeface="Tahoma" panose="020B0604030504040204" pitchFamily="34" charset="0"/>
              </a:rPr>
              <a:t>на 2019 год</a:t>
            </a:r>
            <a:endParaRPr lang="ru-RU" sz="6000" dirty="0">
              <a:solidFill>
                <a:schemeClr val="bg1">
                  <a:lumMod val="75000"/>
                  <a:lumOff val="25000"/>
                </a:schemeClr>
              </a:solidFill>
              <a:latin typeface="Roboto Thin" panose="02000000000000000000" pitchFamily="2" charset="0"/>
              <a:ea typeface="Roboto Thin" panose="02000000000000000000" pitchFamily="2" charset="0"/>
              <a:cs typeface="Tahoma" panose="020B060403050404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836" y="0"/>
            <a:ext cx="1108795" cy="1108795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2925785"/>
              </p:ext>
            </p:extLst>
          </p:nvPr>
        </p:nvGraphicFramePr>
        <p:xfrm>
          <a:off x="597799" y="2359153"/>
          <a:ext cx="5569649" cy="3232575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7929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67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257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2800" u="none" strike="noStrike" dirty="0">
                          <a:effectLst/>
                        </a:rPr>
                        <a:t>КРАТКАЯ СВОДКА ПО ИТОГАМ ГОДА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2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u="none" strike="noStrike" dirty="0">
                          <a:effectLst/>
                        </a:rPr>
                        <a:t>Доход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</a:rPr>
                        <a:t>2 </a:t>
                      </a:r>
                      <a:r>
                        <a:rPr lang="ru-RU" sz="2000" u="none" strike="noStrike" dirty="0">
                          <a:effectLst/>
                        </a:rPr>
                        <a:t>089 000,00 ₽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94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u="none" strike="noStrike" dirty="0">
                          <a:effectLst/>
                        </a:rPr>
                        <a:t>Планируемые сбережения </a:t>
                      </a:r>
                      <a:r>
                        <a:rPr lang="ru-RU" sz="2400" u="none" strike="noStrike" dirty="0" smtClean="0">
                          <a:effectLst/>
                        </a:rPr>
                        <a:t>/Инвестиции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</a:rPr>
                        <a:t>-   </a:t>
                      </a:r>
                      <a:r>
                        <a:rPr lang="ru-RU" sz="2000" u="none" strike="noStrike" dirty="0">
                          <a:effectLst/>
                        </a:rPr>
                        <a:t>₽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59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u="none" strike="noStrike" dirty="0">
                          <a:effectLst/>
                        </a:rPr>
                        <a:t>Расход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 smtClean="0">
                          <a:effectLst/>
                        </a:rPr>
                        <a:t>2 </a:t>
                      </a:r>
                      <a:r>
                        <a:rPr lang="ru-RU" sz="2000" u="none" strike="noStrike" dirty="0">
                          <a:effectLst/>
                        </a:rPr>
                        <a:t>058 160,00 ₽ 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592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 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5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2400" u="none" strike="noStrike" dirty="0">
                          <a:effectLst/>
                        </a:rPr>
                        <a:t>БАЛАНС (САЛЬДО)</a:t>
                      </a:r>
                      <a:endParaRPr lang="ru-RU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u="none" strike="noStrike" dirty="0">
                          <a:effectLst/>
                        </a:rPr>
                        <a:t> </a:t>
                      </a:r>
                      <a:r>
                        <a:rPr lang="ru-RU" sz="2600" u="none" strike="noStrike" dirty="0" smtClean="0">
                          <a:effectLst/>
                        </a:rPr>
                        <a:t>30 </a:t>
                      </a:r>
                      <a:r>
                        <a:rPr lang="ru-RU" sz="2600" u="none" strike="noStrike" dirty="0">
                          <a:effectLst/>
                        </a:rPr>
                        <a:t>840,00 ₽ </a:t>
                      </a:r>
                      <a:endParaRPr lang="ru-RU" sz="2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2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4002495"/>
              </p:ext>
            </p:extLst>
          </p:nvPr>
        </p:nvGraphicFramePr>
        <p:xfrm>
          <a:off x="6941203" y="934506"/>
          <a:ext cx="4614019" cy="6081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7906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ланец">
  <a:themeElements>
    <a:clrScheme name="Другая 2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A5300F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Сланец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анец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1900</TotalTime>
  <Words>190</Words>
  <Application>Microsoft Office PowerPoint</Application>
  <PresentationFormat>Широкоэкранный</PresentationFormat>
  <Paragraphs>50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Calibri</vt:lpstr>
      <vt:lpstr>Calisto MT</vt:lpstr>
      <vt:lpstr>Roboto Thin</vt:lpstr>
      <vt:lpstr>Tahoma</vt:lpstr>
      <vt:lpstr>Trebuchet MS</vt:lpstr>
      <vt:lpstr>Wingdings 2</vt:lpstr>
      <vt:lpstr>Сланец</vt:lpstr>
      <vt:lpstr>Ежегодное общее собрание членов Ассоциация «Объединение административно-хозяйственных профессионалов»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Офисное пространство</dc:title>
  <dc:creator>Олеся Багманян</dc:creator>
  <cp:lastModifiedBy>Олеся</cp:lastModifiedBy>
  <cp:revision>53</cp:revision>
  <dcterms:created xsi:type="dcterms:W3CDTF">2018-01-19T15:25:57Z</dcterms:created>
  <dcterms:modified xsi:type="dcterms:W3CDTF">2019-05-15T07:21:19Z</dcterms:modified>
</cp:coreProperties>
</file>