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57" r:id="rId15"/>
    <p:sldId id="269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5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8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9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0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3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1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2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8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5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12AC-67D0-4400-AC31-2D4BFECFB7C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8AD3-AA0C-4AEC-985C-8E4F821D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9" y="476672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Организация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печати, систематизации, хранения и уничтожения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документов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4893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 работников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78649" cy="473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8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1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Konica Minolta bizhub PRESS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C1070P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/>
              <a:t>В связи с подготовкой большого количества материалов для проведения заседаний Экспертного </a:t>
            </a:r>
            <a:r>
              <a:rPr lang="ru-RU" sz="1800" b="1" dirty="0" smtClean="0"/>
              <a:t>(минимум </a:t>
            </a:r>
            <a:r>
              <a:rPr lang="ru-RU" sz="1800" b="1" dirty="0"/>
              <a:t>2 раза в месяц) и Наблюдательного (минимум 1 раз в квартал) советов Фонда, а также другой печатной продукции (отчетов, каталогов), используемой в работе </a:t>
            </a:r>
            <a:r>
              <a:rPr lang="ru-RU" sz="1800" b="1" dirty="0" smtClean="0"/>
              <a:t>Фонда была произведена закупка профессионального </a:t>
            </a:r>
            <a:r>
              <a:rPr lang="ru-RU" sz="1800" b="1" dirty="0"/>
              <a:t>оборудования для осуществления печати и брошюрован</a:t>
            </a:r>
            <a:r>
              <a:rPr lang="ru-RU" sz="1800" dirty="0"/>
              <a:t>ия</a:t>
            </a:r>
            <a:r>
              <a:rPr lang="ru-RU" sz="1800" b="1" dirty="0"/>
              <a:t> документов на базе оборудования компании </a:t>
            </a:r>
            <a:r>
              <a:rPr lang="en-US" sz="1800" b="1" dirty="0"/>
              <a:t>Minolta</a:t>
            </a:r>
            <a:r>
              <a:rPr lang="ru-RU" sz="1800" b="1" dirty="0"/>
              <a:t>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1382"/>
            <a:ext cx="8820472" cy="399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36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преимуществами профессионального оборудования являются: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качество </a:t>
            </a:r>
            <a:r>
              <a:rPr lang="ru-RU" b="1" dirty="0"/>
              <a:t>печати; </a:t>
            </a:r>
          </a:p>
          <a:p>
            <a:r>
              <a:rPr lang="ru-RU" b="1" dirty="0" smtClean="0"/>
              <a:t>независимость </a:t>
            </a:r>
            <a:r>
              <a:rPr lang="ru-RU" b="1" dirty="0"/>
              <a:t>качества от объемов печати;</a:t>
            </a:r>
          </a:p>
          <a:p>
            <a:r>
              <a:rPr lang="ru-RU" b="1" dirty="0" smtClean="0"/>
              <a:t>скорость</a:t>
            </a:r>
            <a:r>
              <a:rPr lang="ru-RU" b="1" dirty="0"/>
              <a:t> печати;</a:t>
            </a:r>
          </a:p>
          <a:p>
            <a:r>
              <a:rPr lang="ru-RU" b="1" dirty="0" smtClean="0"/>
              <a:t>широкий </a:t>
            </a:r>
            <a:r>
              <a:rPr lang="ru-RU" b="1" dirty="0"/>
              <a:t>диапазон используемых материалов, в том числе бумаги разной плотности;</a:t>
            </a:r>
          </a:p>
          <a:p>
            <a:r>
              <a:rPr lang="ru-RU" b="1" dirty="0" smtClean="0"/>
              <a:t>возможность </a:t>
            </a:r>
            <a:r>
              <a:rPr lang="ru-RU" b="1" dirty="0"/>
              <a:t>настройки под требуемый материал;</a:t>
            </a:r>
          </a:p>
          <a:p>
            <a:r>
              <a:rPr lang="ru-RU" b="1" dirty="0" smtClean="0"/>
              <a:t>профессиональный </a:t>
            </a:r>
            <a:r>
              <a:rPr lang="ru-RU" b="1" dirty="0"/>
              <a:t>контроллер, обладающий множеством преимуществ и возможностей, таких как настраиваемая обработка цвета, точная отработка сложных работ, работа с Postscript и PDF, персонализация печати, отработка смесевых цветов;</a:t>
            </a:r>
          </a:p>
          <a:p>
            <a:r>
              <a:rPr lang="ru-RU" b="1" dirty="0" smtClean="0"/>
              <a:t>управление </a:t>
            </a:r>
            <a:r>
              <a:rPr lang="ru-RU" b="1" dirty="0"/>
              <a:t>машиной удаленно через удаленную панель;</a:t>
            </a:r>
          </a:p>
          <a:p>
            <a:r>
              <a:rPr lang="ru-RU" b="1" dirty="0" smtClean="0"/>
              <a:t>больший </a:t>
            </a:r>
            <a:r>
              <a:rPr lang="ru-RU" b="1" dirty="0"/>
              <a:t>запас бумаги в лотках;</a:t>
            </a:r>
          </a:p>
          <a:p>
            <a:r>
              <a:rPr lang="ru-RU" b="1" dirty="0" smtClean="0"/>
              <a:t>возможность </a:t>
            </a:r>
            <a:r>
              <a:rPr lang="ru-RU" b="1" dirty="0"/>
              <a:t>самостоятельной быстрой корректировки документов (материалов)  непосредственно перед печатью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700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 работе профессионального оборудования позволило существенно сократить затраты времени на печать и брошюрование документов, а также финансовые затраты Фонда.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приведенной таблице указано сравнение стоимости одного отпечатка и скорости формирования сброшюрованных материалов при использовании  имеющихся в настоящее время принтера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4525 и термоброшюровщика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nibinder 8.2 с оборудованием на базе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Minolta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серии 1070.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93602"/>
              </p:ext>
            </p:extLst>
          </p:nvPr>
        </p:nvGraphicFramePr>
        <p:xfrm>
          <a:off x="457200" y="3021933"/>
          <a:ext cx="8229600" cy="142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0415"/>
                <a:gridCol w="2857317"/>
                <a:gridCol w="22318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Параметры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НР 4525,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Minolta</a:t>
                      </a: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1070,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черно-белой печати А4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2060" algn="l"/>
                        </a:tabLs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1.50 руб./стр.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</a:t>
                      </a: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</a:t>
                      </a: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руб./стр.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цветной печати А4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5.58 руб./стр.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2.20 руб./стр.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Скорость формирования сборник (160 стр.)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мин. (печать) + 3 мин. (сшивка, без учета времени на самостоятельное ручное выравнивание листов)</a:t>
                      </a:r>
                      <a:endParaRPr lang="ru-RU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2.25 (печать) + 0.48 мин. мин. автоматическая брошюровка и подрезка края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1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Вывоз и уничтожение документов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ÐÐ²Ð° Ð²Ð°ÑÐ¸Ð°Ð½ÑÐ° ÑÐ½Ð¸ÑÑÐ¾Ð¶ÐµÐ½Ð¸Ñ Ð´Ð¾ÐºÑÐ¼ÐµÐ½ÑÐ¾Ð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1"/>
            <a:ext cx="8221704" cy="44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2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Уничтожитель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HSM Classic 450,2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x 40)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1473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 компания 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считается одним из мировых лидеров по производству шредеров и продукция этого бренда считается эталоном качества. Шредеры этого бренда имеют очень высокий рейтинг.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Для </a:t>
            </a:r>
            <a:r>
              <a:rPr lang="ru-RU" sz="2000" b="1" dirty="0"/>
              <a:t>обеспечения информационной безопасности в условиях работы Фонда необходима специальная категория уничтожителей: архивный шредер, рассчитанный на коллективное использование. Такая техника более производительная и скоростная, чем оборудование персонального типа, и имеет уровень секретности не выше 3. Модель HSM 450.2 (3,9x40) оснащена мощными ножами лазерной заточки, а потому не требует очистки бумаг от скрепок и степлерных скоб, способна выполнять уничтожение CD/DVD дисков, FLOPPY дисков, USB – флэш карт.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9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выборе шредера для Фонда, в связи с тем, что необходимо уничтожать  большое количество документов, которые поступают от Заявителей, а также документы по оценке финансовой экспертизы проектов, являющихся конфиденциальной информацией, обязательными характеристиками являлись: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400" dirty="0"/>
          </a:p>
          <a:p>
            <a:pPr lvl="0" algn="ctr" fontAlgn="t"/>
            <a:r>
              <a:rPr lang="ru-RU" sz="3400" b="1" dirty="0"/>
              <a:t>Уровень секретности – этот параметр зависит от размера элементов, остающихся после уничтожения документации; так, если модель со степенью секретности 1-2 оставляет полосы шириной 12-2 мм, в принципе поддающиеся восстановлению на специальном оборудовании, то бумаги, уничтоженные архивным шредером секретности 3, не восстановит самая современная лаборатория.</a:t>
            </a:r>
          </a:p>
          <a:p>
            <a:pPr lvl="0" algn="ctr" fontAlgn="t"/>
            <a:r>
              <a:rPr lang="ru-RU" sz="3400" b="1" dirty="0"/>
              <a:t>Мощность резки – определяется максимальным количеством листов при одной загрузке и может варьироваться от 5-6 до 13-15 и более листов.</a:t>
            </a:r>
          </a:p>
          <a:p>
            <a:pPr lvl="0" algn="ctr" fontAlgn="t"/>
            <a:r>
              <a:rPr lang="ru-RU" sz="3400" b="1" dirty="0"/>
              <a:t>Объем корзины – чем он больше, тем реже приходится выполнять промежуточную очистку техники даже при интенсивном уничтожении бумаг.</a:t>
            </a:r>
          </a:p>
          <a:p>
            <a:pPr marL="0" indent="0" fontAlgn="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83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5klass.net/datas/istorija/Glavnye-bogi-Drevnego-Egipta/0013-013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49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up/datas/214453/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49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Систематизация документов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50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4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 документов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Ð¥ÑÐ°Ð½ÐµÐ½Ð¸Ðµ Ð´Ð¾ÐºÑ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68596" cy="45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8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Архивная обработка документов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ÐÑÑÐ¸Ð²Ð½Ð°Ñ Ð¾Ð±ÑÐ°Ð±Ð¾ÑÐºÐ° Ð´Ð¾ÐºÑÐ¼ÐµÐ½Ñ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244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Опись документов</a:t>
            </a:r>
          </a:p>
        </p:txBody>
      </p:sp>
      <p:pic>
        <p:nvPicPr>
          <p:cNvPr id="5122" name="Picture 2" descr="ÐÐ¿Ð¸ÑÑ Ð´Ð¾ÐºÑÐ¼ÐµÐ½ÑÐ¾Ð² Ð¿Ð¾ ÑÑÐ¾ÐºÐ°Ð¼ ÑÑÐ°Ð½ÐµÐ½Ð¸Ñ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61" y="1600200"/>
            <a:ext cx="6726823" cy="46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0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Архивно-переплётные работы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ÐÑÑÐ¸Ð²Ð½Ð¾ Ð¿ÐµÑÐµÐ¿Ð»ÐµÑÐ½ÑÐµ ÑÐ°Ð±Ð¾Ñ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81803" cy="60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электронного архива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rchives-garant.ru/wp-content/uploads/2018/04/plusi-sozd-el-arh-na-p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7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6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данных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59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4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Сканирование документов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¡ÐºÐ°Ð½Ð¸ÑÐ¾Ð²Ð°Ð½Ð¸Ðµ Ð´Ð¾ÐºÑ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49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24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Организация печати, систематизации, хранения и уничтожения документов</vt:lpstr>
      <vt:lpstr>Систематизация документов </vt:lpstr>
      <vt:lpstr>Хранение документов </vt:lpstr>
      <vt:lpstr>Архивная обработка документов </vt:lpstr>
      <vt:lpstr>Опись документов</vt:lpstr>
      <vt:lpstr>Архивно-переплётные работы </vt:lpstr>
      <vt:lpstr>Организация электронного архива </vt:lpstr>
      <vt:lpstr>Ввод данных </vt:lpstr>
      <vt:lpstr>Сканирование документов </vt:lpstr>
      <vt:lpstr>Аренда работников </vt:lpstr>
      <vt:lpstr>Принтер Konica Minolta bizhub PRESS C1070P В связи с подготовкой большого количества материалов для проведения заседаний Экспертного (минимум 2 раза в месяц) и Наблюдательного (минимум 1 раз в квартал) советов Фонда, а также другой печатной продукции (отчетов, каталогов), используемой в работе Фонда была произведена закупка профессионального оборудования для осуществления печати и брошюрования документов на базе оборудования компании Minolta. </vt:lpstr>
      <vt:lpstr>Основными преимуществами профессионального оборудования являются: </vt:lpstr>
      <vt:lpstr> Использование в работе профессионального оборудования позволило существенно сократить затраты времени на печать и брошюрование документов, а также финансовые затраты Фонда.  В приведенной таблице указано сравнение стоимости одного отпечатка и скорости формирования сброшюрованных материалов при использовании  имеющихся в настоящее время принтера HP4525 и термоброшюровщика Unibinder 8.2 с оборудованием на базе Minolta серии 1070.  </vt:lpstr>
      <vt:lpstr>Вывоз и уничтожение документов </vt:lpstr>
      <vt:lpstr> Уничтожитель HSM Classic 450,2   (3,9 x 40)  </vt:lpstr>
      <vt:lpstr>Немецкая компания HSM  считается одним из мировых лидеров по производству шредеров и продукция этого бренда считается эталоном качества. Шредеры этого бренда имеют очень высокий рейтинг. </vt:lpstr>
      <vt:lpstr>При выборе шредера для Фонда, в связи с тем, что необходимо уничтожать  большое количество документов, которые поступают от Заявителей, а также документы по оценке финансовой экспертизы проектов, являющихся конфиденциальной информацией, обязательными характеристиками являлись: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Систематизация документов</dc:title>
  <dc:creator>Медведева ЕА</dc:creator>
  <cp:lastModifiedBy>Медведева ЕА</cp:lastModifiedBy>
  <cp:revision>11</cp:revision>
  <dcterms:created xsi:type="dcterms:W3CDTF">2019-04-16T15:49:51Z</dcterms:created>
  <dcterms:modified xsi:type="dcterms:W3CDTF">2019-04-24T07:19:38Z</dcterms:modified>
</cp:coreProperties>
</file>