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4" r:id="rId3"/>
    <p:sldId id="363" r:id="rId4"/>
    <p:sldId id="364" r:id="rId5"/>
    <p:sldId id="365" r:id="rId6"/>
    <p:sldId id="356" r:id="rId7"/>
    <p:sldId id="358" r:id="rId8"/>
    <p:sldId id="361" r:id="rId9"/>
    <p:sldId id="362" r:id="rId10"/>
    <p:sldId id="366" r:id="rId11"/>
    <p:sldId id="367" r:id="rId12"/>
    <p:sldId id="357" r:id="rId13"/>
    <p:sldId id="338" r:id="rId14"/>
    <p:sldId id="307" r:id="rId15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99"/>
    <a:srgbClr val="FFFF99"/>
    <a:srgbClr val="CCFFCC"/>
    <a:srgbClr val="FF6600"/>
    <a:srgbClr val="A9DA74"/>
    <a:srgbClr val="FFABAD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6398" autoAdjust="0"/>
  </p:normalViewPr>
  <p:slideViewPr>
    <p:cSldViewPr>
      <p:cViewPr>
        <p:scale>
          <a:sx n="100" d="100"/>
          <a:sy n="100" d="100"/>
        </p:scale>
        <p:origin x="-114" y="624"/>
      </p:cViewPr>
      <p:guideLst>
        <p:guide orient="horz" pos="2160"/>
        <p:guide orient="horz" pos="799"/>
        <p:guide orient="horz" pos="3702"/>
        <p:guide pos="2880"/>
        <p:guide pos="4694"/>
        <p:guide pos="1066"/>
        <p:guide pos="612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92" y="-9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97A1B0D-5050-4B16-896E-75EB6E17548B}" type="datetimeFigureOut">
              <a:rPr lang="de-DE"/>
              <a:pPr>
                <a:defRPr/>
              </a:pPr>
              <a:t>13.09.2012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1D24BE2-E9A5-4336-B12F-AA240FAFC2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3D016962-BE54-4F68-A670-8BB71299F2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FBD88-3630-4C76-B014-048844580171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Vorteile von echtem, chemisch produziertem Toner.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D50 vol. = durchschnittliche Partikelgröße</a:t>
            </a:r>
          </a:p>
          <a:p>
            <a:endParaRPr lang="de-DE" smtClean="0"/>
          </a:p>
          <a:p>
            <a:r>
              <a:rPr lang="de-DE" smtClean="0"/>
              <a:t>&lt;5 pop. = Prozent der Partikel unter 5 Micrometer</a:t>
            </a:r>
          </a:p>
          <a:p>
            <a:endParaRPr lang="de-DE" smtClean="0"/>
          </a:p>
          <a:p>
            <a:r>
              <a:rPr lang="de-DE" smtClean="0"/>
              <a:t>Circularity = Rundheitsgrad (1 gleich perfekt Rund)</a:t>
            </a:r>
          </a:p>
          <a:p>
            <a:endParaRPr lang="de-DE" smtClean="0"/>
          </a:p>
          <a:p>
            <a:r>
              <a:rPr lang="de-DE" smtClean="0"/>
              <a:t>Sp = Softening point / Fusing temperatur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51C0B-1978-4BC8-B6AA-27868EF9570D}" type="slidenum">
              <a:rPr lang="de-DE" smtClean="0">
                <a:cs typeface="Arial" charset="0"/>
              </a:rPr>
              <a:pPr/>
              <a:t>6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Warum setzen die OEMs auf chemischen Toner (Canon, HP, Brother, Samsung, etc.)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Bei 600dpi reicht eine Größe von 6-8 Mikrometer aus – bei 1200dpi braucht man 5-6 </a:t>
            </a:r>
            <a:r>
              <a:rPr lang="de-DE" dirty="0" err="1" smtClean="0"/>
              <a:t>micrometer</a:t>
            </a:r>
            <a:r>
              <a:rPr lang="de-DE" dirty="0" smtClean="0"/>
              <a:t> Partikel mit einer sehr definierten Verteilungskurve. – Dies ist mit konventionellem Toner nicht wirtschaftlich sinnvoll </a:t>
            </a:r>
            <a:r>
              <a:rPr lang="de-DE" dirty="0" err="1" smtClean="0"/>
              <a:t>abbildbar</a:t>
            </a:r>
            <a:r>
              <a:rPr lang="de-DE" dirty="0" smtClean="0"/>
              <a:t>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Weniger flüchtige organische Verbindungen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Bessere Fixierung bei niedrigeren Temperaturen – dies senkt den Stromverbrauch des Druckers/Kopierers.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Alle relevanten OEM setzen auf Chemischen Toner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Im Monochrome Bereich war der OKI 400ex Toner der erste chemische Toner. Der OEM P1005/1006 und 1505 Toner ist auch chemisch.</a:t>
            </a:r>
          </a:p>
          <a:p>
            <a:pPr marL="176213" indent="-176213">
              <a:defRPr/>
            </a:pPr>
            <a:endParaRPr lang="de-DE" dirty="0" smtClean="0"/>
          </a:p>
          <a:p>
            <a:pPr marL="176213" indent="-176213">
              <a:defRPr/>
            </a:pPr>
            <a:r>
              <a:rPr lang="de-DE" dirty="0" smtClean="0"/>
              <a:t>Warum setzen viele </a:t>
            </a:r>
            <a:r>
              <a:rPr lang="de-DE" dirty="0" err="1" smtClean="0"/>
              <a:t>Aftermarketanbieter</a:t>
            </a:r>
            <a:r>
              <a:rPr lang="de-DE" dirty="0" smtClean="0"/>
              <a:t> immer noch auf konventionellen Toner?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Kostengründe. Investitionen werden gescheut – Profit ist wichtiger als Qualität.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Wasserwiederaufbereitung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Patentschutz der chemischen Prozesse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dirty="0" smtClean="0"/>
              <a:t>Gewisse Trägheit</a:t>
            </a:r>
            <a:endParaRPr lang="de-DE" dirty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7D0AC-DBDE-422F-A30D-3961832D2582}" type="slidenum">
              <a:rPr lang="de-DE" smtClean="0">
                <a:cs typeface="Arial" charset="0"/>
              </a:rPr>
              <a:pPr/>
              <a:t>7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Konventionell:</a:t>
            </a:r>
          </a:p>
          <a:p>
            <a:endParaRPr lang="de-DE" smtClean="0"/>
          </a:p>
          <a:p>
            <a:r>
              <a:rPr lang="de-DE" smtClean="0"/>
              <a:t>Mixen, Verschmelzen, Abkühlen, Verkleinern, Klassifizieren, Veredeln </a:t>
            </a:r>
            <a:r>
              <a:rPr lang="de-DE" smtClean="0">
                <a:sym typeface="Wingdings" pitchFamily="2" charset="2"/>
              </a:rPr>
              <a:t> Aus Groß mach Klein.</a:t>
            </a:r>
            <a:endParaRPr lang="de-DE" smtClean="0"/>
          </a:p>
          <a:p>
            <a:endParaRPr lang="de-DE" smtClean="0"/>
          </a:p>
          <a:p>
            <a:r>
              <a:rPr lang="de-DE" smtClean="0"/>
              <a:t>Chemisch:</a:t>
            </a:r>
          </a:p>
          <a:p>
            <a:endParaRPr lang="de-DE" smtClean="0"/>
          </a:p>
          <a:p>
            <a:r>
              <a:rPr lang="de-DE" smtClean="0"/>
              <a:t>Reaktion lässt Partikel entstehen, Trocknen, Klassifizieren, Veredeln </a:t>
            </a:r>
            <a:r>
              <a:rPr lang="de-DE" smtClean="0">
                <a:sym typeface="Wingdings" pitchFamily="2" charset="2"/>
              </a:rPr>
              <a:t> aus Klein mach Groß</a:t>
            </a:r>
            <a:endParaRPr lang="de-DE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AD102-6591-4245-AC1E-DC05A6D2320B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Konventionell:</a:t>
            </a:r>
          </a:p>
          <a:p>
            <a:endParaRPr lang="de-DE" smtClean="0"/>
          </a:p>
          <a:p>
            <a:r>
              <a:rPr lang="de-DE" smtClean="0"/>
              <a:t>Mixen, Verschmelzen, Abkühlen, Verkleinern, Klassifizieren, Veredeln </a:t>
            </a:r>
            <a:r>
              <a:rPr lang="de-DE" smtClean="0">
                <a:sym typeface="Wingdings" pitchFamily="2" charset="2"/>
              </a:rPr>
              <a:t> Aus Groß mach Klein.</a:t>
            </a:r>
            <a:endParaRPr lang="de-DE" smtClean="0"/>
          </a:p>
          <a:p>
            <a:endParaRPr lang="de-DE" smtClean="0"/>
          </a:p>
          <a:p>
            <a:r>
              <a:rPr lang="de-DE" smtClean="0"/>
              <a:t>Chemisch:</a:t>
            </a:r>
          </a:p>
          <a:p>
            <a:endParaRPr lang="de-DE" smtClean="0"/>
          </a:p>
          <a:p>
            <a:r>
              <a:rPr lang="de-DE" smtClean="0"/>
              <a:t>Reaktion lässt Partikel entstehen, Trocknen, Klassifizieren, Veredeln </a:t>
            </a:r>
            <a:r>
              <a:rPr lang="de-DE" smtClean="0">
                <a:sym typeface="Wingdings" pitchFamily="2" charset="2"/>
              </a:rPr>
              <a:t> aus Klein mach Groß</a:t>
            </a:r>
            <a:endParaRPr lang="de-DE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D8FDF-D9D2-4879-80E9-D94EC0E6E753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Siehe handout in Russich</a:t>
            </a:r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3D4AC-FB55-4741-A54F-4D9BCFF939CE}" type="slidenum">
              <a:rPr lang="de-DE" smtClean="0">
                <a:cs typeface="Arial" charset="0"/>
              </a:rPr>
              <a:pPr/>
              <a:t>12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Rund und glatt oder rau – es ist Ihre Wahl.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22611-9595-4FCC-8384-705AD446D2D2}" type="slidenum">
              <a:rPr lang="de-DE" smtClean="0">
                <a:cs typeface="Arial" charset="0"/>
              </a:rPr>
              <a:pPr/>
              <a:t>14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logo_gross30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-26988"/>
            <a:ext cx="1296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i="1">
                <a:solidFill>
                  <a:srgbClr val="FF0000"/>
                </a:solidFill>
                <a:cs typeface="+mn-cs"/>
              </a:rPr>
              <a:t>Confidential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492375"/>
            <a:ext cx="5327650" cy="110807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6911975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Kaleidochrome_fi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925"/>
            <a:ext cx="2181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8BA3-4EC7-4A8A-9D2A-6ABFDDA3D4B2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06EE-FF5A-4EF8-9171-25B826A18C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Kaleidochrome_fi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925"/>
            <a:ext cx="2181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178050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83338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345A-29BE-4D4E-9EAF-239DFBD62912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8089-00F1-421F-B24D-05275758DB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47F4-F2AB-436C-9C90-8C833BFFF733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F15-2EC1-40A4-8FE7-61F2D8936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8" descr="Kaleidochrome_fi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925"/>
            <a:ext cx="2181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25538"/>
            <a:ext cx="428148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576638"/>
            <a:ext cx="42814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0859-B1A2-470E-BDAF-7505E40781C2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4D23-225E-4076-B0D4-9BB0A0389F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Kaleidochrome_fi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925"/>
            <a:ext cx="2181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18477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125538"/>
            <a:ext cx="4279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125538"/>
            <a:ext cx="428148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3576638"/>
            <a:ext cx="4279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125" y="3576638"/>
            <a:ext cx="428148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B71E-43F8-443C-825E-C64EAD21B38B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CB8F-1218-4B38-9305-47F2E8D954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908049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5513" y="6618288"/>
            <a:ext cx="2133600" cy="195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6234-73FF-4ABA-859D-99B71C75D2D3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18288"/>
            <a:ext cx="2895600" cy="195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18288"/>
            <a:ext cx="2133600" cy="195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9003-4B0D-46FA-99ED-B241FD8E86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518-3160-4C36-A7DA-DA1688436B6D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4224-3929-494A-8B92-EBA496772D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235825" cy="9112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25538"/>
            <a:ext cx="4281488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1D4C-F8B6-43D0-AF18-CEF1E3F581BA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52E7-68E4-4607-941D-5AB12B9B6C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Kaleidochrome_fi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925"/>
            <a:ext cx="2181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5672-758D-46FE-9A3D-58BAA6134FC4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250A-474A-46CF-B45D-5EAD5B119C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1988-BAAB-4A63-864A-F208C2E129CD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DF54-A47F-4037-8F25-E27101D4BB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565FA-DEF7-4F36-B4CB-CB6676DE04C6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BD50-0A1A-4666-A054-596A48CBB8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3008313" cy="309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5538"/>
            <a:ext cx="5111750" cy="5000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E91F-6E76-40E5-86E0-435A568FC1A5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4E85-E944-44EE-9FCA-A0C1091BFE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6F9F-69DF-43EE-A352-BF3EE0BF4F50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8297-3F7C-4208-95D5-E118621140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4517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7137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cs typeface="+mn-cs"/>
              </a:defRPr>
            </a:lvl1pPr>
          </a:lstStyle>
          <a:p>
            <a:pPr>
              <a:defRPr/>
            </a:pPr>
            <a:fld id="{E2CCB791-3AD5-4FE7-989B-04408F3AD012}" type="datetime1">
              <a:rPr lang="en-GB"/>
              <a:pPr>
                <a:defRPr/>
              </a:pPr>
              <a:t>13/09/2012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3825"/>
            <a:ext cx="289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DELACAMP your global Partner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fld id="{A92DAC71-720E-438E-9E38-19092D1795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981075"/>
            <a:ext cx="9144000" cy="71438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tint val="1215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1215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2" name="Picture 28" descr="logo_gross300dp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-26988"/>
            <a:ext cx="12969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-92075" y="6610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i="1">
                <a:solidFill>
                  <a:srgbClr val="FF0000"/>
                </a:solidFill>
                <a:cs typeface="+mn-cs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2" r:id="rId3"/>
    <p:sldLayoutId id="2147483661" r:id="rId4"/>
    <p:sldLayoutId id="2147483665" r:id="rId5"/>
    <p:sldLayoutId id="2147483660" r:id="rId6"/>
    <p:sldLayoutId id="2147483659" r:id="rId7"/>
    <p:sldLayoutId id="2147483658" r:id="rId8"/>
    <p:sldLayoutId id="2147483657" r:id="rId9"/>
    <p:sldLayoutId id="2147483666" r:id="rId10"/>
    <p:sldLayoutId id="2147483667" r:id="rId11"/>
    <p:sldLayoutId id="2147483656" r:id="rId12"/>
    <p:sldLayoutId id="2147483668" r:id="rId13"/>
    <p:sldLayoutId id="2147483669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 b="1">
          <a:solidFill>
            <a:srgbClr val="007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 b="1">
          <a:solidFill>
            <a:srgbClr val="007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 b="1">
          <a:solidFill>
            <a:srgbClr val="007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 b="1">
          <a:solidFill>
            <a:srgbClr val="0070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rafik 10" descr="Europe.jpg"/>
          <p:cNvPicPr>
            <a:picLocks noChangeAspect="1"/>
          </p:cNvPicPr>
          <p:nvPr/>
        </p:nvPicPr>
        <p:blipFill>
          <a:blip r:embed="rId3" cstate="print"/>
          <a:srcRect t="8633" b="6155"/>
          <a:stretch>
            <a:fillRect/>
          </a:stretch>
        </p:blipFill>
        <p:spPr bwMode="auto">
          <a:xfrm>
            <a:off x="1385888" y="1222375"/>
            <a:ext cx="63722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Grafik 3" descr="trenne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58950"/>
            <a:ext cx="8243887" cy="2159000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eaLnBrk="1" hangingPunct="1"/>
            <a:r>
              <a:rPr lang="ru-RU" sz="2800" dirty="0" smtClean="0"/>
              <a:t>Цели преследуемые ОЕМ производителями и их влияние на рынок совместимых расходных материалов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Moscow September 2012</a:t>
            </a:r>
            <a:endParaRPr lang="de-DE" sz="2800" dirty="0" smtClean="0">
              <a:solidFill>
                <a:srgbClr val="C00000"/>
              </a:solidFill>
            </a:endParaRPr>
          </a:p>
        </p:txBody>
      </p:sp>
      <p:sp>
        <p:nvSpPr>
          <p:cNvPr id="18436" name="Textfeld 1"/>
          <p:cNvSpPr txBox="1">
            <a:spLocks noChangeArrowheads="1"/>
          </p:cNvSpPr>
          <p:nvPr/>
        </p:nvSpPr>
        <p:spPr bwMode="auto">
          <a:xfrm>
            <a:off x="2525713" y="5219700"/>
            <a:ext cx="409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Volker Kappius, COO DELACAMP AG</a:t>
            </a:r>
          </a:p>
        </p:txBody>
      </p:sp>
      <p:pic>
        <p:nvPicPr>
          <p:cNvPr id="18437" name="Grafik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36513"/>
            <a:ext cx="124301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Freihandform 148"/>
          <p:cNvSpPr/>
          <p:nvPr/>
        </p:nvSpPr>
        <p:spPr>
          <a:xfrm>
            <a:off x="2136775" y="3284538"/>
            <a:ext cx="2820988" cy="1998662"/>
          </a:xfrm>
          <a:custGeom>
            <a:avLst/>
            <a:gdLst>
              <a:gd name="connsiteX0" fmla="*/ 1004977 w 2820838"/>
              <a:gd name="connsiteY0" fmla="*/ 41694 h 1998452"/>
              <a:gd name="connsiteX1" fmla="*/ 323490 w 2820838"/>
              <a:gd name="connsiteY1" fmla="*/ 291860 h 1998452"/>
              <a:gd name="connsiteX2" fmla="*/ 4313 w 2820838"/>
              <a:gd name="connsiteY2" fmla="*/ 930214 h 1998452"/>
              <a:gd name="connsiteX3" fmla="*/ 349370 w 2820838"/>
              <a:gd name="connsiteY3" fmla="*/ 1637581 h 1998452"/>
              <a:gd name="connsiteX4" fmla="*/ 1341407 w 2820838"/>
              <a:gd name="connsiteY4" fmla="*/ 1982637 h 1998452"/>
              <a:gd name="connsiteX5" fmla="*/ 2574985 w 2820838"/>
              <a:gd name="connsiteY5" fmla="*/ 1732471 h 1998452"/>
              <a:gd name="connsiteX6" fmla="*/ 2816524 w 2820838"/>
              <a:gd name="connsiteY6" fmla="*/ 1171754 h 1998452"/>
              <a:gd name="connsiteX7" fmla="*/ 2592238 w 2820838"/>
              <a:gd name="connsiteY7" fmla="*/ 395377 h 1998452"/>
              <a:gd name="connsiteX8" fmla="*/ 1979762 w 2820838"/>
              <a:gd name="connsiteY8" fmla="*/ 58947 h 1998452"/>
              <a:gd name="connsiteX9" fmla="*/ 1004977 w 2820838"/>
              <a:gd name="connsiteY9" fmla="*/ 41694 h 199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0838" h="1998452">
                <a:moveTo>
                  <a:pt x="1004977" y="41694"/>
                </a:moveTo>
                <a:cubicBezTo>
                  <a:pt x="728932" y="80513"/>
                  <a:pt x="490267" y="143773"/>
                  <a:pt x="323490" y="291860"/>
                </a:cubicBezTo>
                <a:cubicBezTo>
                  <a:pt x="156713" y="439947"/>
                  <a:pt x="0" y="705927"/>
                  <a:pt x="4313" y="930214"/>
                </a:cubicBezTo>
                <a:cubicBezTo>
                  <a:pt x="8626" y="1154501"/>
                  <a:pt x="126521" y="1462177"/>
                  <a:pt x="349370" y="1637581"/>
                </a:cubicBezTo>
                <a:cubicBezTo>
                  <a:pt x="572219" y="1812985"/>
                  <a:pt x="970471" y="1966822"/>
                  <a:pt x="1341407" y="1982637"/>
                </a:cubicBezTo>
                <a:cubicBezTo>
                  <a:pt x="1712343" y="1998452"/>
                  <a:pt x="2329132" y="1867618"/>
                  <a:pt x="2574985" y="1732471"/>
                </a:cubicBezTo>
                <a:cubicBezTo>
                  <a:pt x="2820838" y="1597324"/>
                  <a:pt x="2813649" y="1394603"/>
                  <a:pt x="2816524" y="1171754"/>
                </a:cubicBezTo>
                <a:cubicBezTo>
                  <a:pt x="2819399" y="948905"/>
                  <a:pt x="2731698" y="580845"/>
                  <a:pt x="2592238" y="395377"/>
                </a:cubicBezTo>
                <a:cubicBezTo>
                  <a:pt x="2452778" y="209909"/>
                  <a:pt x="2247181" y="117894"/>
                  <a:pt x="1979762" y="58947"/>
                </a:cubicBezTo>
                <a:cubicBezTo>
                  <a:pt x="1712343" y="0"/>
                  <a:pt x="1281022" y="2875"/>
                  <a:pt x="1004977" y="416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580063" cy="981075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Механический и сферический </a:t>
            </a:r>
            <a:r>
              <a:rPr lang="de-DE" sz="2000" dirty="0" smtClean="0">
                <a:solidFill>
                  <a:srgbClr val="0070C0"/>
                </a:solidFill>
              </a:rPr>
              <a:t>(“</a:t>
            </a:r>
            <a:r>
              <a:rPr lang="ru-RU" sz="2000" dirty="0" smtClean="0">
                <a:solidFill>
                  <a:srgbClr val="0070C0"/>
                </a:solidFill>
              </a:rPr>
              <a:t>округленный</a:t>
            </a:r>
            <a:r>
              <a:rPr lang="de-DE" sz="2000" dirty="0" smtClean="0">
                <a:solidFill>
                  <a:srgbClr val="0070C0"/>
                </a:solidFill>
              </a:rPr>
              <a:t>”) </a:t>
            </a:r>
            <a:r>
              <a:rPr lang="ru-RU" sz="2000" dirty="0" smtClean="0">
                <a:solidFill>
                  <a:srgbClr val="0070C0"/>
                </a:solidFill>
              </a:rPr>
              <a:t>тонер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8133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8CDA94-72F2-4AB7-ADCB-7B84646609C8}" type="datetime1">
              <a:rPr lang="en-US" smtClean="0"/>
              <a:pPr/>
              <a:t>9/13/2012</a:t>
            </a:fld>
            <a:endParaRPr lang="en-US" dirty="0" smtClean="0"/>
          </a:p>
        </p:txBody>
      </p:sp>
      <p:sp>
        <p:nvSpPr>
          <p:cNvPr id="4813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DELACAMP your global Partner</a:t>
            </a:r>
          </a:p>
        </p:txBody>
      </p:sp>
      <p:sp>
        <p:nvSpPr>
          <p:cNvPr id="4813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04933-A69E-4C40-AEC4-ADBF0291A03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515938" y="2139950"/>
            <a:ext cx="55594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600" b="1">
              <a:solidFill>
                <a:srgbClr val="0066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57413" y="5537200"/>
            <a:ext cx="2787650" cy="339725"/>
            <a:chOff x="1710" y="3594"/>
            <a:chExt cx="2359" cy="264"/>
          </a:xfrm>
        </p:grpSpPr>
        <p:sp>
          <p:nvSpPr>
            <p:cNvPr id="48220" name="Line 9"/>
            <p:cNvSpPr>
              <a:spLocks noChangeShapeType="1"/>
            </p:cNvSpPr>
            <p:nvPr/>
          </p:nvSpPr>
          <p:spPr bwMode="auto">
            <a:xfrm>
              <a:off x="1710" y="3803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21" name="Line 10"/>
            <p:cNvSpPr>
              <a:spLocks noChangeShapeType="1"/>
            </p:cNvSpPr>
            <p:nvPr/>
          </p:nvSpPr>
          <p:spPr bwMode="auto">
            <a:xfrm>
              <a:off x="1719" y="3748"/>
              <a:ext cx="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22" name="Line 11"/>
            <p:cNvSpPr>
              <a:spLocks noChangeShapeType="1"/>
            </p:cNvSpPr>
            <p:nvPr/>
          </p:nvSpPr>
          <p:spPr bwMode="auto">
            <a:xfrm>
              <a:off x="4064" y="3744"/>
              <a:ext cx="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Text Box 12"/>
            <p:cNvSpPr txBox="1">
              <a:spLocks noChangeArrowheads="1"/>
            </p:cNvSpPr>
            <p:nvPr/>
          </p:nvSpPr>
          <p:spPr bwMode="auto">
            <a:xfrm>
              <a:off x="2405" y="3594"/>
              <a:ext cx="93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2">
                      <a:lumMod val="50000"/>
                    </a:schemeClr>
                  </a:solidFill>
                </a:rPr>
                <a:t>~ 10 </a:t>
              </a:r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sym typeface="Symbol" pitchFamily="18" charset="2"/>
                </a:rPr>
                <a:t>m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68575" y="3446463"/>
            <a:ext cx="2227263" cy="1698625"/>
            <a:chOff x="1989" y="2029"/>
            <a:chExt cx="1838" cy="1317"/>
          </a:xfrm>
        </p:grpSpPr>
        <p:sp>
          <p:nvSpPr>
            <p:cNvPr id="48208" name="Freeform 14"/>
            <p:cNvSpPr>
              <a:spLocks/>
            </p:cNvSpPr>
            <p:nvPr/>
          </p:nvSpPr>
          <p:spPr bwMode="auto">
            <a:xfrm>
              <a:off x="2989" y="2029"/>
              <a:ext cx="247" cy="156"/>
            </a:xfrm>
            <a:custGeom>
              <a:avLst/>
              <a:gdLst>
                <a:gd name="T0" fmla="*/ 0 w 247"/>
                <a:gd name="T1" fmla="*/ 74 h 156"/>
                <a:gd name="T2" fmla="*/ 0 w 247"/>
                <a:gd name="T3" fmla="*/ 0 h 156"/>
                <a:gd name="T4" fmla="*/ 91 w 247"/>
                <a:gd name="T5" fmla="*/ 0 h 156"/>
                <a:gd name="T6" fmla="*/ 137 w 247"/>
                <a:gd name="T7" fmla="*/ 37 h 156"/>
                <a:gd name="T8" fmla="*/ 210 w 247"/>
                <a:gd name="T9" fmla="*/ 0 h 156"/>
                <a:gd name="T10" fmla="*/ 247 w 247"/>
                <a:gd name="T11" fmla="*/ 55 h 156"/>
                <a:gd name="T12" fmla="*/ 229 w 247"/>
                <a:gd name="T13" fmla="*/ 128 h 156"/>
                <a:gd name="T14" fmla="*/ 119 w 247"/>
                <a:gd name="T15" fmla="*/ 156 h 156"/>
                <a:gd name="T16" fmla="*/ 0 w 247"/>
                <a:gd name="T17" fmla="*/ 74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156"/>
                <a:gd name="T29" fmla="*/ 247 w 2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156">
                  <a:moveTo>
                    <a:pt x="0" y="74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137" y="37"/>
                  </a:lnTo>
                  <a:lnTo>
                    <a:pt x="210" y="0"/>
                  </a:lnTo>
                  <a:lnTo>
                    <a:pt x="247" y="55"/>
                  </a:lnTo>
                  <a:lnTo>
                    <a:pt x="229" y="128"/>
                  </a:lnTo>
                  <a:lnTo>
                    <a:pt x="119" y="15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09" name="Freeform 15"/>
            <p:cNvSpPr>
              <a:spLocks/>
            </p:cNvSpPr>
            <p:nvPr/>
          </p:nvSpPr>
          <p:spPr bwMode="auto">
            <a:xfrm rot="-4015489">
              <a:off x="2492" y="2839"/>
              <a:ext cx="247" cy="156"/>
            </a:xfrm>
            <a:custGeom>
              <a:avLst/>
              <a:gdLst>
                <a:gd name="T0" fmla="*/ 0 w 247"/>
                <a:gd name="T1" fmla="*/ 74 h 156"/>
                <a:gd name="T2" fmla="*/ 0 w 247"/>
                <a:gd name="T3" fmla="*/ 0 h 156"/>
                <a:gd name="T4" fmla="*/ 91 w 247"/>
                <a:gd name="T5" fmla="*/ 0 h 156"/>
                <a:gd name="T6" fmla="*/ 137 w 247"/>
                <a:gd name="T7" fmla="*/ 37 h 156"/>
                <a:gd name="T8" fmla="*/ 210 w 247"/>
                <a:gd name="T9" fmla="*/ 0 h 156"/>
                <a:gd name="T10" fmla="*/ 247 w 247"/>
                <a:gd name="T11" fmla="*/ 55 h 156"/>
                <a:gd name="T12" fmla="*/ 229 w 247"/>
                <a:gd name="T13" fmla="*/ 128 h 156"/>
                <a:gd name="T14" fmla="*/ 119 w 247"/>
                <a:gd name="T15" fmla="*/ 156 h 156"/>
                <a:gd name="T16" fmla="*/ 0 w 247"/>
                <a:gd name="T17" fmla="*/ 74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156"/>
                <a:gd name="T29" fmla="*/ 247 w 2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156">
                  <a:moveTo>
                    <a:pt x="0" y="74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137" y="37"/>
                  </a:lnTo>
                  <a:lnTo>
                    <a:pt x="210" y="0"/>
                  </a:lnTo>
                  <a:lnTo>
                    <a:pt x="247" y="55"/>
                  </a:lnTo>
                  <a:lnTo>
                    <a:pt x="229" y="128"/>
                  </a:lnTo>
                  <a:lnTo>
                    <a:pt x="119" y="15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0" name="Freeform 16"/>
            <p:cNvSpPr>
              <a:spLocks/>
            </p:cNvSpPr>
            <p:nvPr/>
          </p:nvSpPr>
          <p:spPr bwMode="auto">
            <a:xfrm rot="4591121">
              <a:off x="3625" y="2243"/>
              <a:ext cx="247" cy="156"/>
            </a:xfrm>
            <a:custGeom>
              <a:avLst/>
              <a:gdLst>
                <a:gd name="T0" fmla="*/ 0 w 247"/>
                <a:gd name="T1" fmla="*/ 74 h 156"/>
                <a:gd name="T2" fmla="*/ 0 w 247"/>
                <a:gd name="T3" fmla="*/ 0 h 156"/>
                <a:gd name="T4" fmla="*/ 91 w 247"/>
                <a:gd name="T5" fmla="*/ 0 h 156"/>
                <a:gd name="T6" fmla="*/ 137 w 247"/>
                <a:gd name="T7" fmla="*/ 37 h 156"/>
                <a:gd name="T8" fmla="*/ 210 w 247"/>
                <a:gd name="T9" fmla="*/ 0 h 156"/>
                <a:gd name="T10" fmla="*/ 247 w 247"/>
                <a:gd name="T11" fmla="*/ 55 h 156"/>
                <a:gd name="T12" fmla="*/ 229 w 247"/>
                <a:gd name="T13" fmla="*/ 128 h 156"/>
                <a:gd name="T14" fmla="*/ 119 w 247"/>
                <a:gd name="T15" fmla="*/ 156 h 156"/>
                <a:gd name="T16" fmla="*/ 0 w 247"/>
                <a:gd name="T17" fmla="*/ 74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156"/>
                <a:gd name="T29" fmla="*/ 247 w 24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156">
                  <a:moveTo>
                    <a:pt x="0" y="74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137" y="37"/>
                  </a:lnTo>
                  <a:lnTo>
                    <a:pt x="210" y="0"/>
                  </a:lnTo>
                  <a:lnTo>
                    <a:pt x="247" y="55"/>
                  </a:lnTo>
                  <a:lnTo>
                    <a:pt x="229" y="128"/>
                  </a:lnTo>
                  <a:lnTo>
                    <a:pt x="119" y="15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1" name="Freeform 17"/>
            <p:cNvSpPr>
              <a:spLocks/>
            </p:cNvSpPr>
            <p:nvPr/>
          </p:nvSpPr>
          <p:spPr bwMode="auto">
            <a:xfrm>
              <a:off x="2286" y="2459"/>
              <a:ext cx="228" cy="247"/>
            </a:xfrm>
            <a:custGeom>
              <a:avLst/>
              <a:gdLst>
                <a:gd name="T0" fmla="*/ 55 w 192"/>
                <a:gd name="T1" fmla="*/ 126 h 256"/>
                <a:gd name="T2" fmla="*/ 0 w 192"/>
                <a:gd name="T3" fmla="*/ 56 h 256"/>
                <a:gd name="T4" fmla="*/ 55 w 192"/>
                <a:gd name="T5" fmla="*/ 14 h 256"/>
                <a:gd name="T6" fmla="*/ 182 w 192"/>
                <a:gd name="T7" fmla="*/ 0 h 256"/>
                <a:gd name="T8" fmla="*/ 235 w 192"/>
                <a:gd name="T9" fmla="*/ 40 h 256"/>
                <a:gd name="T10" fmla="*/ 347 w 192"/>
                <a:gd name="T11" fmla="*/ 112 h 256"/>
                <a:gd name="T12" fmla="*/ 382 w 192"/>
                <a:gd name="T13" fmla="*/ 166 h 256"/>
                <a:gd name="T14" fmla="*/ 182 w 192"/>
                <a:gd name="T15" fmla="*/ 222 h 256"/>
                <a:gd name="T16" fmla="*/ 0 w 192"/>
                <a:gd name="T17" fmla="*/ 190 h 256"/>
                <a:gd name="T18" fmla="*/ 55 w 192"/>
                <a:gd name="T19" fmla="*/ 12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56"/>
                <a:gd name="T32" fmla="*/ 192 w 192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56">
                  <a:moveTo>
                    <a:pt x="28" y="146"/>
                  </a:moveTo>
                  <a:lnTo>
                    <a:pt x="0" y="64"/>
                  </a:lnTo>
                  <a:lnTo>
                    <a:pt x="28" y="18"/>
                  </a:lnTo>
                  <a:lnTo>
                    <a:pt x="92" y="0"/>
                  </a:lnTo>
                  <a:lnTo>
                    <a:pt x="119" y="46"/>
                  </a:lnTo>
                  <a:lnTo>
                    <a:pt x="174" y="128"/>
                  </a:lnTo>
                  <a:lnTo>
                    <a:pt x="192" y="192"/>
                  </a:lnTo>
                  <a:lnTo>
                    <a:pt x="92" y="256"/>
                  </a:lnTo>
                  <a:lnTo>
                    <a:pt x="0" y="219"/>
                  </a:lnTo>
                  <a:lnTo>
                    <a:pt x="28" y="14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2" name="Freeform 18"/>
            <p:cNvSpPr>
              <a:spLocks/>
            </p:cNvSpPr>
            <p:nvPr/>
          </p:nvSpPr>
          <p:spPr bwMode="auto">
            <a:xfrm>
              <a:off x="2675" y="2143"/>
              <a:ext cx="192" cy="256"/>
            </a:xfrm>
            <a:custGeom>
              <a:avLst/>
              <a:gdLst>
                <a:gd name="T0" fmla="*/ 28 w 192"/>
                <a:gd name="T1" fmla="*/ 146 h 256"/>
                <a:gd name="T2" fmla="*/ 0 w 192"/>
                <a:gd name="T3" fmla="*/ 64 h 256"/>
                <a:gd name="T4" fmla="*/ 28 w 192"/>
                <a:gd name="T5" fmla="*/ 18 h 256"/>
                <a:gd name="T6" fmla="*/ 92 w 192"/>
                <a:gd name="T7" fmla="*/ 0 h 256"/>
                <a:gd name="T8" fmla="*/ 119 w 192"/>
                <a:gd name="T9" fmla="*/ 46 h 256"/>
                <a:gd name="T10" fmla="*/ 174 w 192"/>
                <a:gd name="T11" fmla="*/ 128 h 256"/>
                <a:gd name="T12" fmla="*/ 192 w 192"/>
                <a:gd name="T13" fmla="*/ 192 h 256"/>
                <a:gd name="T14" fmla="*/ 92 w 192"/>
                <a:gd name="T15" fmla="*/ 256 h 256"/>
                <a:gd name="T16" fmla="*/ 0 w 192"/>
                <a:gd name="T17" fmla="*/ 219 h 256"/>
                <a:gd name="T18" fmla="*/ 28 w 192"/>
                <a:gd name="T19" fmla="*/ 14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56"/>
                <a:gd name="T32" fmla="*/ 192 w 192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56">
                  <a:moveTo>
                    <a:pt x="28" y="146"/>
                  </a:moveTo>
                  <a:lnTo>
                    <a:pt x="0" y="64"/>
                  </a:lnTo>
                  <a:lnTo>
                    <a:pt x="28" y="18"/>
                  </a:lnTo>
                  <a:lnTo>
                    <a:pt x="92" y="0"/>
                  </a:lnTo>
                  <a:lnTo>
                    <a:pt x="119" y="46"/>
                  </a:lnTo>
                  <a:lnTo>
                    <a:pt x="174" y="128"/>
                  </a:lnTo>
                  <a:lnTo>
                    <a:pt x="192" y="192"/>
                  </a:lnTo>
                  <a:lnTo>
                    <a:pt x="92" y="256"/>
                  </a:lnTo>
                  <a:lnTo>
                    <a:pt x="0" y="219"/>
                  </a:lnTo>
                  <a:lnTo>
                    <a:pt x="28" y="14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3" name="Freeform 19"/>
            <p:cNvSpPr>
              <a:spLocks/>
            </p:cNvSpPr>
            <p:nvPr/>
          </p:nvSpPr>
          <p:spPr bwMode="auto">
            <a:xfrm>
              <a:off x="2724" y="3090"/>
              <a:ext cx="192" cy="256"/>
            </a:xfrm>
            <a:custGeom>
              <a:avLst/>
              <a:gdLst>
                <a:gd name="T0" fmla="*/ 28 w 192"/>
                <a:gd name="T1" fmla="*/ 146 h 256"/>
                <a:gd name="T2" fmla="*/ 0 w 192"/>
                <a:gd name="T3" fmla="*/ 64 h 256"/>
                <a:gd name="T4" fmla="*/ 28 w 192"/>
                <a:gd name="T5" fmla="*/ 18 h 256"/>
                <a:gd name="T6" fmla="*/ 92 w 192"/>
                <a:gd name="T7" fmla="*/ 0 h 256"/>
                <a:gd name="T8" fmla="*/ 119 w 192"/>
                <a:gd name="T9" fmla="*/ 46 h 256"/>
                <a:gd name="T10" fmla="*/ 174 w 192"/>
                <a:gd name="T11" fmla="*/ 128 h 256"/>
                <a:gd name="T12" fmla="*/ 192 w 192"/>
                <a:gd name="T13" fmla="*/ 192 h 256"/>
                <a:gd name="T14" fmla="*/ 92 w 192"/>
                <a:gd name="T15" fmla="*/ 256 h 256"/>
                <a:gd name="T16" fmla="*/ 0 w 192"/>
                <a:gd name="T17" fmla="*/ 219 h 256"/>
                <a:gd name="T18" fmla="*/ 28 w 192"/>
                <a:gd name="T19" fmla="*/ 14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56"/>
                <a:gd name="T32" fmla="*/ 192 w 192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56">
                  <a:moveTo>
                    <a:pt x="28" y="146"/>
                  </a:moveTo>
                  <a:lnTo>
                    <a:pt x="0" y="64"/>
                  </a:lnTo>
                  <a:lnTo>
                    <a:pt x="28" y="18"/>
                  </a:lnTo>
                  <a:lnTo>
                    <a:pt x="92" y="0"/>
                  </a:lnTo>
                  <a:lnTo>
                    <a:pt x="119" y="46"/>
                  </a:lnTo>
                  <a:lnTo>
                    <a:pt x="174" y="128"/>
                  </a:lnTo>
                  <a:lnTo>
                    <a:pt x="192" y="192"/>
                  </a:lnTo>
                  <a:lnTo>
                    <a:pt x="92" y="256"/>
                  </a:lnTo>
                  <a:lnTo>
                    <a:pt x="0" y="219"/>
                  </a:lnTo>
                  <a:lnTo>
                    <a:pt x="28" y="14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4" name="Freeform 20"/>
            <p:cNvSpPr>
              <a:spLocks/>
            </p:cNvSpPr>
            <p:nvPr/>
          </p:nvSpPr>
          <p:spPr bwMode="auto">
            <a:xfrm rot="2872031">
              <a:off x="3044" y="2515"/>
              <a:ext cx="257" cy="210"/>
            </a:xfrm>
            <a:custGeom>
              <a:avLst/>
              <a:gdLst>
                <a:gd name="T0" fmla="*/ 11 w 348"/>
                <a:gd name="T1" fmla="*/ 22 h 237"/>
                <a:gd name="T2" fmla="*/ 0 w 348"/>
                <a:gd name="T3" fmla="*/ 107 h 237"/>
                <a:gd name="T4" fmla="*/ 30 w 348"/>
                <a:gd name="T5" fmla="*/ 100 h 237"/>
                <a:gd name="T6" fmla="*/ 27 w 348"/>
                <a:gd name="T7" fmla="*/ 146 h 237"/>
                <a:gd name="T8" fmla="*/ 103 w 348"/>
                <a:gd name="T9" fmla="*/ 119 h 237"/>
                <a:gd name="T10" fmla="*/ 87 w 348"/>
                <a:gd name="T11" fmla="*/ 51 h 237"/>
                <a:gd name="T12" fmla="*/ 52 w 348"/>
                <a:gd name="T13" fmla="*/ 34 h 237"/>
                <a:gd name="T14" fmla="*/ 32 w 348"/>
                <a:gd name="T15" fmla="*/ 0 h 237"/>
                <a:gd name="T16" fmla="*/ 11 w 348"/>
                <a:gd name="T17" fmla="*/ 22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237"/>
                <a:gd name="T29" fmla="*/ 348 w 348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237">
                  <a:moveTo>
                    <a:pt x="37" y="36"/>
                  </a:moveTo>
                  <a:lnTo>
                    <a:pt x="0" y="173"/>
                  </a:lnTo>
                  <a:lnTo>
                    <a:pt x="101" y="164"/>
                  </a:lnTo>
                  <a:lnTo>
                    <a:pt x="92" y="237"/>
                  </a:lnTo>
                  <a:lnTo>
                    <a:pt x="348" y="192"/>
                  </a:lnTo>
                  <a:lnTo>
                    <a:pt x="293" y="82"/>
                  </a:lnTo>
                  <a:lnTo>
                    <a:pt x="174" y="54"/>
                  </a:lnTo>
                  <a:lnTo>
                    <a:pt x="110" y="0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5" name="Freeform 21"/>
            <p:cNvSpPr>
              <a:spLocks/>
            </p:cNvSpPr>
            <p:nvPr/>
          </p:nvSpPr>
          <p:spPr bwMode="auto">
            <a:xfrm rot="-2368081">
              <a:off x="2135" y="2885"/>
              <a:ext cx="257" cy="210"/>
            </a:xfrm>
            <a:custGeom>
              <a:avLst/>
              <a:gdLst>
                <a:gd name="T0" fmla="*/ 11 w 348"/>
                <a:gd name="T1" fmla="*/ 22 h 237"/>
                <a:gd name="T2" fmla="*/ 0 w 348"/>
                <a:gd name="T3" fmla="*/ 107 h 237"/>
                <a:gd name="T4" fmla="*/ 30 w 348"/>
                <a:gd name="T5" fmla="*/ 100 h 237"/>
                <a:gd name="T6" fmla="*/ 27 w 348"/>
                <a:gd name="T7" fmla="*/ 146 h 237"/>
                <a:gd name="T8" fmla="*/ 103 w 348"/>
                <a:gd name="T9" fmla="*/ 119 h 237"/>
                <a:gd name="T10" fmla="*/ 87 w 348"/>
                <a:gd name="T11" fmla="*/ 51 h 237"/>
                <a:gd name="T12" fmla="*/ 52 w 348"/>
                <a:gd name="T13" fmla="*/ 34 h 237"/>
                <a:gd name="T14" fmla="*/ 32 w 348"/>
                <a:gd name="T15" fmla="*/ 0 h 237"/>
                <a:gd name="T16" fmla="*/ 11 w 348"/>
                <a:gd name="T17" fmla="*/ 22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237"/>
                <a:gd name="T29" fmla="*/ 348 w 348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237">
                  <a:moveTo>
                    <a:pt x="37" y="36"/>
                  </a:moveTo>
                  <a:lnTo>
                    <a:pt x="0" y="173"/>
                  </a:lnTo>
                  <a:lnTo>
                    <a:pt x="101" y="164"/>
                  </a:lnTo>
                  <a:lnTo>
                    <a:pt x="92" y="237"/>
                  </a:lnTo>
                  <a:lnTo>
                    <a:pt x="348" y="192"/>
                  </a:lnTo>
                  <a:lnTo>
                    <a:pt x="293" y="82"/>
                  </a:lnTo>
                  <a:lnTo>
                    <a:pt x="174" y="54"/>
                  </a:lnTo>
                  <a:lnTo>
                    <a:pt x="110" y="0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6" name="Freeform 22"/>
            <p:cNvSpPr>
              <a:spLocks/>
            </p:cNvSpPr>
            <p:nvPr/>
          </p:nvSpPr>
          <p:spPr bwMode="auto">
            <a:xfrm rot="4118548">
              <a:off x="1965" y="2241"/>
              <a:ext cx="257" cy="210"/>
            </a:xfrm>
            <a:custGeom>
              <a:avLst/>
              <a:gdLst>
                <a:gd name="T0" fmla="*/ 11 w 348"/>
                <a:gd name="T1" fmla="*/ 22 h 237"/>
                <a:gd name="T2" fmla="*/ 0 w 348"/>
                <a:gd name="T3" fmla="*/ 107 h 237"/>
                <a:gd name="T4" fmla="*/ 30 w 348"/>
                <a:gd name="T5" fmla="*/ 100 h 237"/>
                <a:gd name="T6" fmla="*/ 27 w 348"/>
                <a:gd name="T7" fmla="*/ 146 h 237"/>
                <a:gd name="T8" fmla="*/ 103 w 348"/>
                <a:gd name="T9" fmla="*/ 119 h 237"/>
                <a:gd name="T10" fmla="*/ 87 w 348"/>
                <a:gd name="T11" fmla="*/ 51 h 237"/>
                <a:gd name="T12" fmla="*/ 52 w 348"/>
                <a:gd name="T13" fmla="*/ 34 h 237"/>
                <a:gd name="T14" fmla="*/ 32 w 348"/>
                <a:gd name="T15" fmla="*/ 0 h 237"/>
                <a:gd name="T16" fmla="*/ 11 w 348"/>
                <a:gd name="T17" fmla="*/ 22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237"/>
                <a:gd name="T29" fmla="*/ 348 w 348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237">
                  <a:moveTo>
                    <a:pt x="37" y="36"/>
                  </a:moveTo>
                  <a:lnTo>
                    <a:pt x="0" y="173"/>
                  </a:lnTo>
                  <a:lnTo>
                    <a:pt x="101" y="164"/>
                  </a:lnTo>
                  <a:lnTo>
                    <a:pt x="92" y="237"/>
                  </a:lnTo>
                  <a:lnTo>
                    <a:pt x="348" y="192"/>
                  </a:lnTo>
                  <a:lnTo>
                    <a:pt x="293" y="82"/>
                  </a:lnTo>
                  <a:lnTo>
                    <a:pt x="174" y="54"/>
                  </a:lnTo>
                  <a:lnTo>
                    <a:pt x="110" y="0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7" name="Freeform 23"/>
            <p:cNvSpPr>
              <a:spLocks/>
            </p:cNvSpPr>
            <p:nvPr/>
          </p:nvSpPr>
          <p:spPr bwMode="auto">
            <a:xfrm>
              <a:off x="3277" y="3033"/>
              <a:ext cx="257" cy="210"/>
            </a:xfrm>
            <a:custGeom>
              <a:avLst/>
              <a:gdLst>
                <a:gd name="T0" fmla="*/ 11 w 348"/>
                <a:gd name="T1" fmla="*/ 22 h 237"/>
                <a:gd name="T2" fmla="*/ 0 w 348"/>
                <a:gd name="T3" fmla="*/ 107 h 237"/>
                <a:gd name="T4" fmla="*/ 30 w 348"/>
                <a:gd name="T5" fmla="*/ 100 h 237"/>
                <a:gd name="T6" fmla="*/ 27 w 348"/>
                <a:gd name="T7" fmla="*/ 146 h 237"/>
                <a:gd name="T8" fmla="*/ 103 w 348"/>
                <a:gd name="T9" fmla="*/ 119 h 237"/>
                <a:gd name="T10" fmla="*/ 87 w 348"/>
                <a:gd name="T11" fmla="*/ 51 h 237"/>
                <a:gd name="T12" fmla="*/ 52 w 348"/>
                <a:gd name="T13" fmla="*/ 34 h 237"/>
                <a:gd name="T14" fmla="*/ 32 w 348"/>
                <a:gd name="T15" fmla="*/ 0 h 237"/>
                <a:gd name="T16" fmla="*/ 11 w 348"/>
                <a:gd name="T17" fmla="*/ 22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237"/>
                <a:gd name="T29" fmla="*/ 348 w 348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237">
                  <a:moveTo>
                    <a:pt x="37" y="36"/>
                  </a:moveTo>
                  <a:lnTo>
                    <a:pt x="0" y="173"/>
                  </a:lnTo>
                  <a:lnTo>
                    <a:pt x="101" y="164"/>
                  </a:lnTo>
                  <a:lnTo>
                    <a:pt x="92" y="237"/>
                  </a:lnTo>
                  <a:lnTo>
                    <a:pt x="348" y="192"/>
                  </a:lnTo>
                  <a:lnTo>
                    <a:pt x="293" y="82"/>
                  </a:lnTo>
                  <a:lnTo>
                    <a:pt x="174" y="54"/>
                  </a:lnTo>
                  <a:lnTo>
                    <a:pt x="110" y="0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8" name="Freeform 24"/>
            <p:cNvSpPr>
              <a:spLocks/>
            </p:cNvSpPr>
            <p:nvPr/>
          </p:nvSpPr>
          <p:spPr bwMode="auto">
            <a:xfrm>
              <a:off x="3457" y="2578"/>
              <a:ext cx="210" cy="192"/>
            </a:xfrm>
            <a:custGeom>
              <a:avLst/>
              <a:gdLst>
                <a:gd name="T0" fmla="*/ 10 w 265"/>
                <a:gd name="T1" fmla="*/ 31 h 274"/>
                <a:gd name="T2" fmla="*/ 7 w 265"/>
                <a:gd name="T3" fmla="*/ 0 h 274"/>
                <a:gd name="T4" fmla="*/ 29 w 265"/>
                <a:gd name="T5" fmla="*/ 11 h 274"/>
                <a:gd name="T6" fmla="*/ 50 w 265"/>
                <a:gd name="T7" fmla="*/ 2 h 274"/>
                <a:gd name="T8" fmla="*/ 105 w 265"/>
                <a:gd name="T9" fmla="*/ 35 h 274"/>
                <a:gd name="T10" fmla="*/ 90 w 265"/>
                <a:gd name="T11" fmla="*/ 53 h 274"/>
                <a:gd name="T12" fmla="*/ 40 w 265"/>
                <a:gd name="T13" fmla="*/ 67 h 274"/>
                <a:gd name="T14" fmla="*/ 0 w 265"/>
                <a:gd name="T15" fmla="*/ 44 h 274"/>
                <a:gd name="T16" fmla="*/ 10 w 265"/>
                <a:gd name="T17" fmla="*/ 31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274"/>
                <a:gd name="T29" fmla="*/ 265 w 265"/>
                <a:gd name="T30" fmla="*/ 274 h 2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274">
                  <a:moveTo>
                    <a:pt x="27" y="128"/>
                  </a:moveTo>
                  <a:lnTo>
                    <a:pt x="18" y="0"/>
                  </a:lnTo>
                  <a:lnTo>
                    <a:pt x="73" y="46"/>
                  </a:lnTo>
                  <a:lnTo>
                    <a:pt x="128" y="9"/>
                  </a:lnTo>
                  <a:lnTo>
                    <a:pt x="265" y="146"/>
                  </a:lnTo>
                  <a:lnTo>
                    <a:pt x="228" y="220"/>
                  </a:lnTo>
                  <a:lnTo>
                    <a:pt x="100" y="274"/>
                  </a:lnTo>
                  <a:lnTo>
                    <a:pt x="0" y="183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19" name="Freeform 25"/>
            <p:cNvSpPr>
              <a:spLocks/>
            </p:cNvSpPr>
            <p:nvPr/>
          </p:nvSpPr>
          <p:spPr bwMode="auto">
            <a:xfrm rot="9773837">
              <a:off x="2227" y="2052"/>
              <a:ext cx="210" cy="192"/>
            </a:xfrm>
            <a:custGeom>
              <a:avLst/>
              <a:gdLst>
                <a:gd name="T0" fmla="*/ 10 w 265"/>
                <a:gd name="T1" fmla="*/ 31 h 274"/>
                <a:gd name="T2" fmla="*/ 7 w 265"/>
                <a:gd name="T3" fmla="*/ 0 h 274"/>
                <a:gd name="T4" fmla="*/ 29 w 265"/>
                <a:gd name="T5" fmla="*/ 11 h 274"/>
                <a:gd name="T6" fmla="*/ 50 w 265"/>
                <a:gd name="T7" fmla="*/ 2 h 274"/>
                <a:gd name="T8" fmla="*/ 105 w 265"/>
                <a:gd name="T9" fmla="*/ 35 h 274"/>
                <a:gd name="T10" fmla="*/ 90 w 265"/>
                <a:gd name="T11" fmla="*/ 53 h 274"/>
                <a:gd name="T12" fmla="*/ 40 w 265"/>
                <a:gd name="T13" fmla="*/ 67 h 274"/>
                <a:gd name="T14" fmla="*/ 0 w 265"/>
                <a:gd name="T15" fmla="*/ 44 h 274"/>
                <a:gd name="T16" fmla="*/ 10 w 265"/>
                <a:gd name="T17" fmla="*/ 31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274"/>
                <a:gd name="T29" fmla="*/ 265 w 265"/>
                <a:gd name="T30" fmla="*/ 274 h 2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274">
                  <a:moveTo>
                    <a:pt x="27" y="128"/>
                  </a:moveTo>
                  <a:lnTo>
                    <a:pt x="18" y="0"/>
                  </a:lnTo>
                  <a:lnTo>
                    <a:pt x="73" y="46"/>
                  </a:lnTo>
                  <a:lnTo>
                    <a:pt x="128" y="9"/>
                  </a:lnTo>
                  <a:lnTo>
                    <a:pt x="265" y="146"/>
                  </a:lnTo>
                  <a:lnTo>
                    <a:pt x="228" y="220"/>
                  </a:lnTo>
                  <a:lnTo>
                    <a:pt x="100" y="274"/>
                  </a:lnTo>
                  <a:lnTo>
                    <a:pt x="0" y="183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530475" y="3617913"/>
            <a:ext cx="1885950" cy="1035050"/>
            <a:chOff x="1957" y="2162"/>
            <a:chExt cx="1557" cy="802"/>
          </a:xfrm>
        </p:grpSpPr>
        <p:sp>
          <p:nvSpPr>
            <p:cNvPr id="48205" name="Oval 27"/>
            <p:cNvSpPr>
              <a:spLocks noChangeArrowheads="1"/>
            </p:cNvSpPr>
            <p:nvPr/>
          </p:nvSpPr>
          <p:spPr bwMode="auto">
            <a:xfrm>
              <a:off x="1957" y="2596"/>
              <a:ext cx="14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6" name="Oval 28"/>
            <p:cNvSpPr>
              <a:spLocks noChangeArrowheads="1"/>
            </p:cNvSpPr>
            <p:nvPr/>
          </p:nvSpPr>
          <p:spPr bwMode="auto">
            <a:xfrm>
              <a:off x="2916" y="2809"/>
              <a:ext cx="202" cy="1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7" name="Oval 29"/>
            <p:cNvSpPr>
              <a:spLocks noChangeArrowheads="1"/>
            </p:cNvSpPr>
            <p:nvPr/>
          </p:nvSpPr>
          <p:spPr bwMode="auto">
            <a:xfrm>
              <a:off x="3341" y="2162"/>
              <a:ext cx="173" cy="1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397125" y="3398838"/>
            <a:ext cx="2260600" cy="1620837"/>
            <a:chOff x="1837" y="1992"/>
            <a:chExt cx="1865" cy="1257"/>
          </a:xfrm>
        </p:grpSpPr>
        <p:sp>
          <p:nvSpPr>
            <p:cNvPr id="48196" name="AutoShape 31"/>
            <p:cNvSpPr>
              <a:spLocks noChangeArrowheads="1"/>
            </p:cNvSpPr>
            <p:nvPr/>
          </p:nvSpPr>
          <p:spPr bwMode="auto">
            <a:xfrm>
              <a:off x="1975" y="2907"/>
              <a:ext cx="64" cy="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7" name="AutoShape 32"/>
            <p:cNvSpPr>
              <a:spLocks noChangeArrowheads="1"/>
            </p:cNvSpPr>
            <p:nvPr/>
          </p:nvSpPr>
          <p:spPr bwMode="auto">
            <a:xfrm>
              <a:off x="3040" y="2335"/>
              <a:ext cx="64" cy="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8" name="AutoShape 33"/>
            <p:cNvSpPr>
              <a:spLocks noChangeArrowheads="1"/>
            </p:cNvSpPr>
            <p:nvPr/>
          </p:nvSpPr>
          <p:spPr bwMode="auto">
            <a:xfrm>
              <a:off x="2687" y="2578"/>
              <a:ext cx="64" cy="82"/>
            </a:xfrm>
            <a:prstGeom prst="triangle">
              <a:avLst>
                <a:gd name="adj" fmla="val 562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9" name="AutoShape 34"/>
            <p:cNvSpPr>
              <a:spLocks noChangeArrowheads="1"/>
            </p:cNvSpPr>
            <p:nvPr/>
          </p:nvSpPr>
          <p:spPr bwMode="auto">
            <a:xfrm>
              <a:off x="2473" y="3167"/>
              <a:ext cx="64" cy="82"/>
            </a:xfrm>
            <a:prstGeom prst="triangle">
              <a:avLst>
                <a:gd name="adj" fmla="val 10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0" name="AutoShape 35"/>
            <p:cNvSpPr>
              <a:spLocks noChangeArrowheads="1"/>
            </p:cNvSpPr>
            <p:nvPr/>
          </p:nvSpPr>
          <p:spPr bwMode="auto">
            <a:xfrm>
              <a:off x="3338" y="2467"/>
              <a:ext cx="64" cy="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1" name="AutoShape 36"/>
            <p:cNvSpPr>
              <a:spLocks noChangeArrowheads="1"/>
            </p:cNvSpPr>
            <p:nvPr/>
          </p:nvSpPr>
          <p:spPr bwMode="auto">
            <a:xfrm>
              <a:off x="3638" y="2902"/>
              <a:ext cx="64" cy="8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2" name="AutoShape 37"/>
            <p:cNvSpPr>
              <a:spLocks noChangeArrowheads="1"/>
            </p:cNvSpPr>
            <p:nvPr/>
          </p:nvSpPr>
          <p:spPr bwMode="auto">
            <a:xfrm>
              <a:off x="2788" y="1992"/>
              <a:ext cx="64" cy="82"/>
            </a:xfrm>
            <a:prstGeom prst="triangle">
              <a:avLst>
                <a:gd name="adj" fmla="val 10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3" name="AutoShape 38"/>
            <p:cNvSpPr>
              <a:spLocks noChangeArrowheads="1"/>
            </p:cNvSpPr>
            <p:nvPr/>
          </p:nvSpPr>
          <p:spPr bwMode="auto">
            <a:xfrm>
              <a:off x="2958" y="3039"/>
              <a:ext cx="64" cy="82"/>
            </a:xfrm>
            <a:prstGeom prst="triangle">
              <a:avLst>
                <a:gd name="adj" fmla="val 10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204" name="AutoShape 39"/>
            <p:cNvSpPr>
              <a:spLocks noChangeArrowheads="1"/>
            </p:cNvSpPr>
            <p:nvPr/>
          </p:nvSpPr>
          <p:spPr bwMode="auto">
            <a:xfrm>
              <a:off x="1837" y="2431"/>
              <a:ext cx="64" cy="82"/>
            </a:xfrm>
            <a:prstGeom prst="triangle">
              <a:avLst>
                <a:gd name="adj" fmla="val 10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065338" y="3213100"/>
            <a:ext cx="2981325" cy="2112963"/>
            <a:chOff x="1573" y="1849"/>
            <a:chExt cx="2461" cy="1637"/>
          </a:xfrm>
        </p:grpSpPr>
        <p:sp>
          <p:nvSpPr>
            <p:cNvPr id="48182" name="Oval 42"/>
            <p:cNvSpPr>
              <a:spLocks noChangeArrowheads="1"/>
            </p:cNvSpPr>
            <p:nvPr/>
          </p:nvSpPr>
          <p:spPr bwMode="auto">
            <a:xfrm>
              <a:off x="1974" y="1997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3" name="Oval 44"/>
            <p:cNvSpPr>
              <a:spLocks noChangeArrowheads="1"/>
            </p:cNvSpPr>
            <p:nvPr/>
          </p:nvSpPr>
          <p:spPr bwMode="auto">
            <a:xfrm>
              <a:off x="1573" y="2487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4" name="Oval 45"/>
            <p:cNvSpPr>
              <a:spLocks noChangeArrowheads="1"/>
            </p:cNvSpPr>
            <p:nvPr/>
          </p:nvSpPr>
          <p:spPr bwMode="auto">
            <a:xfrm>
              <a:off x="2212" y="3336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5" name="Oval 46"/>
            <p:cNvSpPr>
              <a:spLocks noChangeArrowheads="1"/>
            </p:cNvSpPr>
            <p:nvPr/>
          </p:nvSpPr>
          <p:spPr bwMode="auto">
            <a:xfrm>
              <a:off x="3137" y="1885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6" name="Oval 47"/>
            <p:cNvSpPr>
              <a:spLocks noChangeArrowheads="1"/>
            </p:cNvSpPr>
            <p:nvPr/>
          </p:nvSpPr>
          <p:spPr bwMode="auto">
            <a:xfrm>
              <a:off x="2556" y="1849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7" name="Oval 48"/>
            <p:cNvSpPr>
              <a:spLocks noChangeArrowheads="1"/>
            </p:cNvSpPr>
            <p:nvPr/>
          </p:nvSpPr>
          <p:spPr bwMode="auto">
            <a:xfrm>
              <a:off x="2524" y="3411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8" name="Oval 49"/>
            <p:cNvSpPr>
              <a:spLocks noChangeArrowheads="1"/>
            </p:cNvSpPr>
            <p:nvPr/>
          </p:nvSpPr>
          <p:spPr bwMode="auto">
            <a:xfrm>
              <a:off x="1915" y="3196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9" name="Oval 50"/>
            <p:cNvSpPr>
              <a:spLocks noChangeArrowheads="1"/>
            </p:cNvSpPr>
            <p:nvPr/>
          </p:nvSpPr>
          <p:spPr bwMode="auto">
            <a:xfrm>
              <a:off x="3935" y="2895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0" name="Oval 51"/>
            <p:cNvSpPr>
              <a:spLocks noChangeArrowheads="1"/>
            </p:cNvSpPr>
            <p:nvPr/>
          </p:nvSpPr>
          <p:spPr bwMode="auto">
            <a:xfrm>
              <a:off x="3960" y="2698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1" name="Oval 52"/>
            <p:cNvSpPr>
              <a:spLocks noChangeArrowheads="1"/>
            </p:cNvSpPr>
            <p:nvPr/>
          </p:nvSpPr>
          <p:spPr bwMode="auto">
            <a:xfrm>
              <a:off x="3831" y="2246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2" name="Oval 53"/>
            <p:cNvSpPr>
              <a:spLocks noChangeArrowheads="1"/>
            </p:cNvSpPr>
            <p:nvPr/>
          </p:nvSpPr>
          <p:spPr bwMode="auto">
            <a:xfrm>
              <a:off x="3474" y="1957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3" name="Oval 54"/>
            <p:cNvSpPr>
              <a:spLocks noChangeArrowheads="1"/>
            </p:cNvSpPr>
            <p:nvPr/>
          </p:nvSpPr>
          <p:spPr bwMode="auto">
            <a:xfrm>
              <a:off x="3578" y="3280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4" name="Oval 55"/>
            <p:cNvSpPr>
              <a:spLocks noChangeArrowheads="1"/>
            </p:cNvSpPr>
            <p:nvPr/>
          </p:nvSpPr>
          <p:spPr bwMode="auto">
            <a:xfrm>
              <a:off x="2968" y="3411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95" name="Oval 56"/>
            <p:cNvSpPr>
              <a:spLocks noChangeArrowheads="1"/>
            </p:cNvSpPr>
            <p:nvPr/>
          </p:nvSpPr>
          <p:spPr bwMode="auto">
            <a:xfrm>
              <a:off x="2836" y="1849"/>
              <a:ext cx="74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</p:grpSp>
      <p:sp>
        <p:nvSpPr>
          <p:cNvPr id="48142" name="Line 58"/>
          <p:cNvSpPr>
            <a:spLocks noChangeShapeType="1"/>
          </p:cNvSpPr>
          <p:nvPr/>
        </p:nvSpPr>
        <p:spPr bwMode="auto">
          <a:xfrm>
            <a:off x="1604963" y="4979988"/>
            <a:ext cx="86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2841625" y="3309938"/>
            <a:ext cx="1930400" cy="1970087"/>
            <a:chOff x="2214" y="2024"/>
            <a:chExt cx="1593" cy="1526"/>
          </a:xfrm>
        </p:grpSpPr>
        <p:sp>
          <p:nvSpPr>
            <p:cNvPr id="48179" name="AutoShape 69"/>
            <p:cNvSpPr>
              <a:spLocks noChangeArrowheads="1"/>
            </p:cNvSpPr>
            <p:nvPr/>
          </p:nvSpPr>
          <p:spPr bwMode="auto">
            <a:xfrm rot="-799940">
              <a:off x="2214" y="2024"/>
              <a:ext cx="187" cy="73"/>
            </a:xfrm>
            <a:prstGeom prst="parallelogram">
              <a:avLst>
                <a:gd name="adj" fmla="val 6404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0" name="AutoShape 70"/>
            <p:cNvSpPr>
              <a:spLocks noChangeArrowheads="1"/>
            </p:cNvSpPr>
            <p:nvPr/>
          </p:nvSpPr>
          <p:spPr bwMode="auto">
            <a:xfrm rot="2113760">
              <a:off x="3592" y="2169"/>
              <a:ext cx="215" cy="62"/>
            </a:xfrm>
            <a:prstGeom prst="parallelogram">
              <a:avLst>
                <a:gd name="adj" fmla="val 86694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  <p:sp>
          <p:nvSpPr>
            <p:cNvPr id="48181" name="AutoShape 71"/>
            <p:cNvSpPr>
              <a:spLocks noChangeArrowheads="1"/>
            </p:cNvSpPr>
            <p:nvPr/>
          </p:nvSpPr>
          <p:spPr bwMode="auto">
            <a:xfrm rot="-678629">
              <a:off x="3215" y="3469"/>
              <a:ext cx="191" cy="81"/>
            </a:xfrm>
            <a:prstGeom prst="parallelogram">
              <a:avLst>
                <a:gd name="adj" fmla="val 5895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6600"/>
                </a:solidFill>
              </a:endParaRPr>
            </a:p>
          </p:txBody>
        </p:sp>
      </p:grpSp>
      <p:sp>
        <p:nvSpPr>
          <p:cNvPr id="48144" name="Line 56"/>
          <p:cNvSpPr>
            <a:spLocks noChangeShapeType="1"/>
          </p:cNvSpPr>
          <p:nvPr/>
        </p:nvSpPr>
        <p:spPr bwMode="auto">
          <a:xfrm>
            <a:off x="1704975" y="3617913"/>
            <a:ext cx="73977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145" name="Line 86"/>
          <p:cNvSpPr>
            <a:spLocks noChangeShapeType="1"/>
          </p:cNvSpPr>
          <p:nvPr/>
        </p:nvSpPr>
        <p:spPr bwMode="auto">
          <a:xfrm flipH="1" flipV="1">
            <a:off x="3854450" y="4570413"/>
            <a:ext cx="1941513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146" name="Line 79"/>
          <p:cNvSpPr>
            <a:spLocks noChangeShapeType="1"/>
          </p:cNvSpPr>
          <p:nvPr/>
        </p:nvSpPr>
        <p:spPr bwMode="auto">
          <a:xfrm flipH="1">
            <a:off x="4513263" y="3536950"/>
            <a:ext cx="1146175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147" name="Line 99"/>
          <p:cNvSpPr>
            <a:spLocks noChangeShapeType="1"/>
          </p:cNvSpPr>
          <p:nvPr/>
        </p:nvSpPr>
        <p:spPr bwMode="auto">
          <a:xfrm>
            <a:off x="3444875" y="298132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8148" name="Line 58"/>
          <p:cNvSpPr>
            <a:spLocks noChangeShapeType="1"/>
          </p:cNvSpPr>
          <p:nvPr/>
        </p:nvSpPr>
        <p:spPr bwMode="auto">
          <a:xfrm flipH="1">
            <a:off x="4729163" y="2924175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1" name="Freihandform 150"/>
          <p:cNvSpPr/>
          <p:nvPr/>
        </p:nvSpPr>
        <p:spPr>
          <a:xfrm>
            <a:off x="4657725" y="4724400"/>
            <a:ext cx="258763" cy="295275"/>
          </a:xfrm>
          <a:custGeom>
            <a:avLst/>
            <a:gdLst>
              <a:gd name="connsiteX0" fmla="*/ 127958 w 258791"/>
              <a:gd name="connsiteY0" fmla="*/ 136585 h 294736"/>
              <a:gd name="connsiteX1" fmla="*/ 15815 w 258791"/>
              <a:gd name="connsiteY1" fmla="*/ 162464 h 294736"/>
              <a:gd name="connsiteX2" fmla="*/ 33067 w 258791"/>
              <a:gd name="connsiteY2" fmla="*/ 274608 h 294736"/>
              <a:gd name="connsiteX3" fmla="*/ 127958 w 258791"/>
              <a:gd name="connsiteY3" fmla="*/ 274608 h 294736"/>
              <a:gd name="connsiteX4" fmla="*/ 240101 w 258791"/>
              <a:gd name="connsiteY4" fmla="*/ 153838 h 294736"/>
              <a:gd name="connsiteX5" fmla="*/ 240101 w 258791"/>
              <a:gd name="connsiteY5" fmla="*/ 50321 h 294736"/>
              <a:gd name="connsiteX6" fmla="*/ 179716 w 258791"/>
              <a:gd name="connsiteY6" fmla="*/ 7189 h 294736"/>
              <a:gd name="connsiteX7" fmla="*/ 179716 w 258791"/>
              <a:gd name="connsiteY7" fmla="*/ 93453 h 294736"/>
              <a:gd name="connsiteX8" fmla="*/ 127958 w 258791"/>
              <a:gd name="connsiteY8" fmla="*/ 136585 h 29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791" h="294736">
                <a:moveTo>
                  <a:pt x="127958" y="136585"/>
                </a:moveTo>
                <a:cubicBezTo>
                  <a:pt x="100641" y="148087"/>
                  <a:pt x="31630" y="139460"/>
                  <a:pt x="15815" y="162464"/>
                </a:cubicBezTo>
                <a:cubicBezTo>
                  <a:pt x="0" y="185468"/>
                  <a:pt x="14377" y="255917"/>
                  <a:pt x="33067" y="274608"/>
                </a:cubicBezTo>
                <a:cubicBezTo>
                  <a:pt x="51757" y="293299"/>
                  <a:pt x="93452" y="294736"/>
                  <a:pt x="127958" y="274608"/>
                </a:cubicBezTo>
                <a:cubicBezTo>
                  <a:pt x="162464" y="254480"/>
                  <a:pt x="221411" y="191219"/>
                  <a:pt x="240101" y="153838"/>
                </a:cubicBezTo>
                <a:cubicBezTo>
                  <a:pt x="258791" y="116457"/>
                  <a:pt x="250165" y="74762"/>
                  <a:pt x="240101" y="50321"/>
                </a:cubicBezTo>
                <a:cubicBezTo>
                  <a:pt x="230037" y="25880"/>
                  <a:pt x="189780" y="0"/>
                  <a:pt x="179716" y="7189"/>
                </a:cubicBezTo>
                <a:cubicBezTo>
                  <a:pt x="169652" y="14378"/>
                  <a:pt x="188342" y="71887"/>
                  <a:pt x="179716" y="93453"/>
                </a:cubicBezTo>
                <a:cubicBezTo>
                  <a:pt x="171090" y="115019"/>
                  <a:pt x="155275" y="125083"/>
                  <a:pt x="127958" y="136585"/>
                </a:cubicBez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50" name="Oval 28"/>
          <p:cNvSpPr>
            <a:spLocks noChangeArrowheads="1"/>
          </p:cNvSpPr>
          <p:nvPr/>
        </p:nvSpPr>
        <p:spPr bwMode="auto">
          <a:xfrm>
            <a:off x="2352675" y="3573463"/>
            <a:ext cx="244475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6600"/>
              </a:solidFill>
            </a:endParaRPr>
          </a:p>
        </p:txBody>
      </p:sp>
      <p:sp>
        <p:nvSpPr>
          <p:cNvPr id="48151" name="Line 86"/>
          <p:cNvSpPr>
            <a:spLocks noChangeShapeType="1"/>
          </p:cNvSpPr>
          <p:nvPr/>
        </p:nvSpPr>
        <p:spPr bwMode="auto">
          <a:xfrm flipH="1" flipV="1">
            <a:off x="4891088" y="4859338"/>
            <a:ext cx="904875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92" name="Picture 4" descr="tn_IMEX_HP4600_Black_1kx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96188" y="5084763"/>
            <a:ext cx="788987" cy="65405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153" name="Textfeld 6"/>
          <p:cNvSpPr txBox="1">
            <a:spLocks noChangeArrowheads="1"/>
          </p:cNvSpPr>
          <p:nvPr/>
        </p:nvSpPr>
        <p:spPr bwMode="auto">
          <a:xfrm rot="-5400000">
            <a:off x="7264400" y="2808565"/>
            <a:ext cx="3319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Высокий расход энергии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3" name="Picture 5" descr="toner_1_04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88" y="1204913"/>
            <a:ext cx="2511425" cy="200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Ellipse 112"/>
          <p:cNvSpPr/>
          <p:nvPr/>
        </p:nvSpPr>
        <p:spPr>
          <a:xfrm>
            <a:off x="234950" y="2168525"/>
            <a:ext cx="336550" cy="3746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1997075" y="1795463"/>
            <a:ext cx="336550" cy="3746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763588" y="1193800"/>
            <a:ext cx="336550" cy="3730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158" name="Text Box 3"/>
          <p:cNvSpPr txBox="1">
            <a:spLocks noChangeArrowheads="1"/>
          </p:cNvSpPr>
          <p:nvPr/>
        </p:nvSpPr>
        <p:spPr bwMode="auto">
          <a:xfrm>
            <a:off x="6588125" y="1020763"/>
            <a:ext cx="2613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Обычный тонер</a:t>
            </a:r>
            <a:endParaRPr lang="de-DE" sz="1600" b="1" dirty="0"/>
          </a:p>
        </p:txBody>
      </p:sp>
      <p:sp>
        <p:nvSpPr>
          <p:cNvPr id="152" name="Trapezoid 151"/>
          <p:cNvSpPr/>
          <p:nvPr/>
        </p:nvSpPr>
        <p:spPr>
          <a:xfrm rot="10800000">
            <a:off x="6948488" y="1341438"/>
            <a:ext cx="1928812" cy="574675"/>
          </a:xfrm>
          <a:prstGeom prst="trapezoid">
            <a:avLst>
              <a:gd name="adj" fmla="val 67666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Abgerundetes Rechteck 152"/>
          <p:cNvSpPr/>
          <p:nvPr/>
        </p:nvSpPr>
        <p:spPr>
          <a:xfrm>
            <a:off x="7235825" y="1992313"/>
            <a:ext cx="1368425" cy="35718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Плавление частиц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54" name="Abgerundetes Rechteck 153"/>
          <p:cNvSpPr/>
          <p:nvPr/>
        </p:nvSpPr>
        <p:spPr>
          <a:xfrm>
            <a:off x="7235825" y="2420938"/>
            <a:ext cx="1368425" cy="28733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Охлаждение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55" name="Zylinder 154"/>
          <p:cNvSpPr/>
          <p:nvPr/>
        </p:nvSpPr>
        <p:spPr>
          <a:xfrm>
            <a:off x="7380288" y="2781300"/>
            <a:ext cx="1079500" cy="647700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00">
              <a:solidFill>
                <a:srgbClr val="006600"/>
              </a:solidFill>
            </a:endParaRPr>
          </a:p>
        </p:txBody>
      </p:sp>
      <p:sp>
        <p:nvSpPr>
          <p:cNvPr id="156" name="Abgerundetes Rechteck 155"/>
          <p:cNvSpPr/>
          <p:nvPr/>
        </p:nvSpPr>
        <p:spPr>
          <a:xfrm>
            <a:off x="7235825" y="3356992"/>
            <a:ext cx="1389063" cy="432371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Классифицирование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57" name="Abgerundetes Rechteck 156"/>
          <p:cNvSpPr/>
          <p:nvPr/>
        </p:nvSpPr>
        <p:spPr>
          <a:xfrm>
            <a:off x="7308850" y="4652963"/>
            <a:ext cx="1316038" cy="428625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облагораживание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48165" name="Text Box 8"/>
          <p:cNvSpPr txBox="1">
            <a:spLocks noChangeArrowheads="1"/>
          </p:cNvSpPr>
          <p:nvPr/>
        </p:nvSpPr>
        <p:spPr bwMode="auto">
          <a:xfrm>
            <a:off x="7124700" y="1458913"/>
            <a:ext cx="1673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Смешивание сырья</a:t>
            </a:r>
            <a:endParaRPr lang="de-DE" sz="1200" b="1" dirty="0"/>
          </a:p>
        </p:txBody>
      </p:sp>
      <p:sp>
        <p:nvSpPr>
          <p:cNvPr id="48166" name="Text Box 15"/>
          <p:cNvSpPr txBox="1">
            <a:spLocks noChangeArrowheads="1"/>
          </p:cNvSpPr>
          <p:nvPr/>
        </p:nvSpPr>
        <p:spPr bwMode="auto">
          <a:xfrm>
            <a:off x="7124700" y="2852738"/>
            <a:ext cx="1673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Размельчение</a:t>
            </a:r>
            <a:endParaRPr lang="de-DE" sz="1000" dirty="0"/>
          </a:p>
        </p:txBody>
      </p:sp>
      <p:sp>
        <p:nvSpPr>
          <p:cNvPr id="160" name="Zylinder 159"/>
          <p:cNvSpPr/>
          <p:nvPr/>
        </p:nvSpPr>
        <p:spPr>
          <a:xfrm>
            <a:off x="7740650" y="3860800"/>
            <a:ext cx="431800" cy="720725"/>
          </a:xfrm>
          <a:prstGeom prst="can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48168" name="Textfeld 160"/>
          <p:cNvSpPr txBox="1">
            <a:spLocks noChangeArrowheads="1"/>
          </p:cNvSpPr>
          <p:nvPr/>
        </p:nvSpPr>
        <p:spPr bwMode="auto">
          <a:xfrm>
            <a:off x="6993379" y="4005263"/>
            <a:ext cx="1872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Высокая температура</a:t>
            </a:r>
            <a:endParaRPr lang="de-DE" sz="1200" b="1" dirty="0"/>
          </a:p>
        </p:txBody>
      </p:sp>
      <p:grpSp>
        <p:nvGrpSpPr>
          <p:cNvPr id="8" name="Gruppieren 161"/>
          <p:cNvGrpSpPr>
            <a:grpSpLocks/>
          </p:cNvGrpSpPr>
          <p:nvPr/>
        </p:nvGrpSpPr>
        <p:grpSpPr bwMode="auto">
          <a:xfrm>
            <a:off x="5148263" y="3781425"/>
            <a:ext cx="3317875" cy="976313"/>
            <a:chOff x="5141937" y="3789040"/>
            <a:chExt cx="3318495" cy="976821"/>
          </a:xfrm>
        </p:grpSpPr>
        <p:sp>
          <p:nvSpPr>
            <p:cNvPr id="163" name="Rad 162"/>
            <p:cNvSpPr/>
            <p:nvPr/>
          </p:nvSpPr>
          <p:spPr>
            <a:xfrm>
              <a:off x="7452181" y="3789040"/>
              <a:ext cx="1008251" cy="864049"/>
            </a:xfrm>
            <a:prstGeom prst="donut">
              <a:avLst>
                <a:gd name="adj" fmla="val 19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5141937" y="3901812"/>
              <a:ext cx="1872012" cy="86404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</a:rPr>
                <a:t>Еще одна обработка высокой температурой, единственное отличие от обычного производства тонера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65" name="Gerade Verbindung mit Pfeil 164"/>
            <p:cNvCxnSpPr>
              <a:stCxn id="164" idx="3"/>
              <a:endCxn id="163" idx="2"/>
            </p:cNvCxnSpPr>
            <p:nvPr/>
          </p:nvCxnSpPr>
          <p:spPr>
            <a:xfrm flipV="1">
              <a:off x="7013949" y="4221065"/>
              <a:ext cx="438232" cy="11277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 Box 85"/>
          <p:cNvSpPr txBox="1">
            <a:spLocks noChangeArrowheads="1"/>
          </p:cNvSpPr>
          <p:nvPr/>
        </p:nvSpPr>
        <p:spPr bwMode="auto">
          <a:xfrm>
            <a:off x="5738317" y="5221288"/>
            <a:ext cx="877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 smtClean="0"/>
              <a:t>Воск</a:t>
            </a:r>
            <a:endParaRPr lang="de-DE" sz="1200" b="1" dirty="0"/>
          </a:p>
          <a:p>
            <a:pPr algn="ctr"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Фиксация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7" name="Text Box 78"/>
          <p:cNvSpPr txBox="1">
            <a:spLocks noChangeArrowheads="1"/>
          </p:cNvSpPr>
          <p:nvPr/>
        </p:nvSpPr>
        <p:spPr bwMode="auto">
          <a:xfrm>
            <a:off x="5778697" y="3194050"/>
            <a:ext cx="747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Pigment</a:t>
            </a:r>
          </a:p>
          <a:p>
            <a:pPr algn="ctr">
              <a:defRPr/>
            </a:pPr>
            <a:r>
              <a:rPr lang="ru-RU" sz="1200" b="1" dirty="0" smtClean="0"/>
              <a:t>Цвет</a:t>
            </a:r>
            <a:endParaRPr lang="de-DE" sz="1200" b="1" dirty="0"/>
          </a:p>
        </p:txBody>
      </p:sp>
      <p:sp>
        <p:nvSpPr>
          <p:cNvPr id="168" name="Text Box 72"/>
          <p:cNvSpPr txBox="1">
            <a:spLocks noChangeArrowheads="1"/>
          </p:cNvSpPr>
          <p:nvPr/>
        </p:nvSpPr>
        <p:spPr bwMode="auto">
          <a:xfrm>
            <a:off x="4563651" y="2593975"/>
            <a:ext cx="2029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Частички для скольжения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9" name="Text Box 55"/>
          <p:cNvSpPr txBox="1">
            <a:spLocks noChangeArrowheads="1"/>
          </p:cNvSpPr>
          <p:nvPr/>
        </p:nvSpPr>
        <p:spPr bwMode="auto">
          <a:xfrm>
            <a:off x="2622172" y="2274888"/>
            <a:ext cx="17263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000" b="1" dirty="0"/>
              <a:t>Granulat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Тонерная матрица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174" name="Text Box 98"/>
          <p:cNvSpPr txBox="1">
            <a:spLocks noChangeArrowheads="1"/>
          </p:cNvSpPr>
          <p:nvPr/>
        </p:nvSpPr>
        <p:spPr bwMode="auto">
          <a:xfrm>
            <a:off x="-88142" y="3317875"/>
            <a:ext cx="25686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Средство для контроля заряда</a:t>
            </a:r>
            <a:endParaRPr lang="de-DE" sz="1200" b="1" dirty="0"/>
          </a:p>
        </p:txBody>
      </p:sp>
      <p:sp>
        <p:nvSpPr>
          <p:cNvPr id="171" name="Text Box 57"/>
          <p:cNvSpPr txBox="1">
            <a:spLocks noChangeArrowheads="1"/>
          </p:cNvSpPr>
          <p:nvPr/>
        </p:nvSpPr>
        <p:spPr bwMode="auto">
          <a:xfrm>
            <a:off x="-541338" y="4367213"/>
            <a:ext cx="28892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/>
              <a:t>Силиция</a:t>
            </a:r>
            <a:endParaRPr lang="de-DE" sz="1600" b="1" dirty="0"/>
          </a:p>
          <a:p>
            <a:pPr algn="ctr"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Текучесть, заряд и неравномерность ставильности 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45" grpId="0" animBg="1"/>
      <p:bldP spid="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vkappius\AppData\Local\Microsoft\Windows\Temporary Internet Files\Content.Outlook\FOPU1YPU\Chemical_Toner_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500" y="2911475"/>
            <a:ext cx="40306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Grafik 11" descr="trenner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56488" cy="98107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70C0"/>
                </a:solidFill>
              </a:rPr>
              <a:t>Chemischer EA (Emulsion Aggregation) Toner</a:t>
            </a:r>
          </a:p>
        </p:txBody>
      </p:sp>
      <p:sp>
        <p:nvSpPr>
          <p:cNvPr id="49157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3F5A26-78A2-4D01-9E0E-8EFFBEAAA23C}" type="datetime1">
              <a:rPr lang="en-GB" smtClean="0"/>
              <a:pPr/>
              <a:t>13/09/2012</a:t>
            </a:fld>
            <a:endParaRPr lang="de-DE" smtClean="0"/>
          </a:p>
        </p:txBody>
      </p:sp>
      <p:sp>
        <p:nvSpPr>
          <p:cNvPr id="49158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DELACAMP your global Partner</a:t>
            </a:r>
          </a:p>
        </p:txBody>
      </p:sp>
      <p:sp>
        <p:nvSpPr>
          <p:cNvPr id="49159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282674-B688-46CD-9F9C-8E46A4823EA6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49160" name="Rectangle 5"/>
          <p:cNvSpPr>
            <a:spLocks noChangeArrowheads="1"/>
          </p:cNvSpPr>
          <p:nvPr/>
        </p:nvSpPr>
        <p:spPr bwMode="auto">
          <a:xfrm>
            <a:off x="565150" y="2341563"/>
            <a:ext cx="55578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1600" b="1">
              <a:solidFill>
                <a:srgbClr val="0066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60650" y="5608638"/>
            <a:ext cx="2333625" cy="341312"/>
            <a:chOff x="1710" y="3594"/>
            <a:chExt cx="2359" cy="264"/>
          </a:xfrm>
        </p:grpSpPr>
        <p:sp>
          <p:nvSpPr>
            <p:cNvPr id="49203" name="Line 9"/>
            <p:cNvSpPr>
              <a:spLocks noChangeShapeType="1"/>
            </p:cNvSpPr>
            <p:nvPr/>
          </p:nvSpPr>
          <p:spPr bwMode="auto">
            <a:xfrm>
              <a:off x="1710" y="3803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204" name="Line 10"/>
            <p:cNvSpPr>
              <a:spLocks noChangeShapeType="1"/>
            </p:cNvSpPr>
            <p:nvPr/>
          </p:nvSpPr>
          <p:spPr bwMode="auto">
            <a:xfrm>
              <a:off x="1719" y="3748"/>
              <a:ext cx="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205" name="Line 11"/>
            <p:cNvSpPr>
              <a:spLocks noChangeShapeType="1"/>
            </p:cNvSpPr>
            <p:nvPr/>
          </p:nvSpPr>
          <p:spPr bwMode="auto">
            <a:xfrm>
              <a:off x="4064" y="3744"/>
              <a:ext cx="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Text Box 12"/>
            <p:cNvSpPr txBox="1">
              <a:spLocks noChangeArrowheads="1"/>
            </p:cNvSpPr>
            <p:nvPr/>
          </p:nvSpPr>
          <p:spPr bwMode="auto">
            <a:xfrm>
              <a:off x="2405" y="3594"/>
              <a:ext cx="93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&lt; 8 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sym typeface="Symbol" pitchFamily="18" charset="2"/>
                </a:rPr>
                <a:t>m</a:t>
              </a:r>
            </a:p>
          </p:txBody>
        </p:sp>
      </p:grpSp>
      <p:sp>
        <p:nvSpPr>
          <p:cNvPr id="49162" name="Line 58"/>
          <p:cNvSpPr>
            <a:spLocks noChangeShapeType="1"/>
          </p:cNvSpPr>
          <p:nvPr/>
        </p:nvSpPr>
        <p:spPr bwMode="auto">
          <a:xfrm>
            <a:off x="1968500" y="494506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3" name="Line 56"/>
          <p:cNvSpPr>
            <a:spLocks noChangeShapeType="1"/>
          </p:cNvSpPr>
          <p:nvPr/>
        </p:nvSpPr>
        <p:spPr bwMode="auto">
          <a:xfrm flipH="1">
            <a:off x="4560888" y="3182938"/>
            <a:ext cx="116363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4" name="Line 79"/>
          <p:cNvSpPr>
            <a:spLocks noChangeShapeType="1"/>
          </p:cNvSpPr>
          <p:nvPr/>
        </p:nvSpPr>
        <p:spPr bwMode="auto">
          <a:xfrm flipH="1" flipV="1">
            <a:off x="4489450" y="3789363"/>
            <a:ext cx="12969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5" name="Line 99"/>
          <p:cNvSpPr>
            <a:spLocks noChangeShapeType="1"/>
          </p:cNvSpPr>
          <p:nvPr/>
        </p:nvSpPr>
        <p:spPr bwMode="auto">
          <a:xfrm>
            <a:off x="3867150" y="3070225"/>
            <a:ext cx="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6" name="Line 86"/>
          <p:cNvSpPr>
            <a:spLocks noChangeShapeType="1"/>
          </p:cNvSpPr>
          <p:nvPr/>
        </p:nvSpPr>
        <p:spPr bwMode="auto">
          <a:xfrm>
            <a:off x="1692275" y="3573463"/>
            <a:ext cx="17573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7" name="Rechteck 109"/>
          <p:cNvSpPr>
            <a:spLocks noChangeArrowheads="1"/>
          </p:cNvSpPr>
          <p:nvPr/>
        </p:nvSpPr>
        <p:spPr bwMode="auto">
          <a:xfrm>
            <a:off x="2555875" y="1052513"/>
            <a:ext cx="38989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Капсулирование: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endParaRPr lang="de-DE" sz="2000" dirty="0">
              <a:solidFill>
                <a:srgbClr val="0070C0"/>
              </a:solidFill>
            </a:endParaRPr>
          </a:p>
          <a:p>
            <a:r>
              <a:rPr lang="ru-RU" sz="1400" dirty="0" smtClean="0"/>
              <a:t>Воск и красящие пигменты расположены внутри, а добавки на внешнем слое частички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9168" name="Line 79"/>
          <p:cNvSpPr>
            <a:spLocks noChangeShapeType="1"/>
          </p:cNvSpPr>
          <p:nvPr/>
        </p:nvSpPr>
        <p:spPr bwMode="auto">
          <a:xfrm flipH="1" flipV="1">
            <a:off x="4560888" y="4945063"/>
            <a:ext cx="865187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9169" name="Text Box 98"/>
          <p:cNvSpPr txBox="1">
            <a:spLocks noChangeArrowheads="1"/>
          </p:cNvSpPr>
          <p:nvPr/>
        </p:nvSpPr>
        <p:spPr bwMode="auto">
          <a:xfrm>
            <a:off x="5284722" y="5084763"/>
            <a:ext cx="1635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Внешняя оболочка</a:t>
            </a:r>
            <a:endParaRPr lang="en-US" sz="1200" b="1" dirty="0"/>
          </a:p>
        </p:txBody>
      </p:sp>
      <p:sp>
        <p:nvSpPr>
          <p:cNvPr id="49170" name="Textfeld 55"/>
          <p:cNvSpPr txBox="1">
            <a:spLocks noChangeArrowheads="1"/>
          </p:cNvSpPr>
          <p:nvPr/>
        </p:nvSpPr>
        <p:spPr bwMode="auto">
          <a:xfrm rot="-5400000">
            <a:off x="7265194" y="3672682"/>
            <a:ext cx="331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6600"/>
                </a:solidFill>
              </a:rPr>
              <a:t>Geringerer Energieverbrauch</a:t>
            </a:r>
          </a:p>
        </p:txBody>
      </p:sp>
      <p:pic>
        <p:nvPicPr>
          <p:cNvPr id="57" name="Picture 4" descr="tn_MKIC_C37_Black_3kx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013325"/>
            <a:ext cx="792162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8" descr="toner_4_04"/>
          <p:cNvPicPr>
            <a:picLocks noChangeAspect="1" noChangeArrowheads="1"/>
          </p:cNvPicPr>
          <p:nvPr/>
        </p:nvPicPr>
        <p:blipFill rotWithShape="1">
          <a:blip r:embed="rId6" cstate="print"/>
          <a:srcRect l="11793" t="5337" r="40370" b="39291"/>
          <a:stretch/>
        </p:blipFill>
        <p:spPr bwMode="auto">
          <a:xfrm>
            <a:off x="77788" y="1162050"/>
            <a:ext cx="2513012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73" name="Text Box 5"/>
          <p:cNvSpPr txBox="1">
            <a:spLocks noChangeArrowheads="1"/>
          </p:cNvSpPr>
          <p:nvPr/>
        </p:nvSpPr>
        <p:spPr bwMode="auto">
          <a:xfrm>
            <a:off x="6300788" y="1198563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Химический тонер</a:t>
            </a:r>
            <a:endParaRPr lang="de-DE" sz="1600" b="1" dirty="0"/>
          </a:p>
        </p:txBody>
      </p:sp>
      <p:sp>
        <p:nvSpPr>
          <p:cNvPr id="49174" name="AutoShape 26"/>
          <p:cNvSpPr>
            <a:spLocks noChangeArrowheads="1"/>
          </p:cNvSpPr>
          <p:nvPr/>
        </p:nvSpPr>
        <p:spPr bwMode="auto">
          <a:xfrm>
            <a:off x="6372225" y="1630363"/>
            <a:ext cx="792163" cy="57626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486525" y="1774825"/>
            <a:ext cx="565150" cy="287338"/>
            <a:chOff x="4014" y="980"/>
            <a:chExt cx="454" cy="227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014" y="1162"/>
              <a:ext cx="454" cy="45"/>
              <a:chOff x="521" y="3521"/>
              <a:chExt cx="454" cy="45"/>
            </a:xfrm>
          </p:grpSpPr>
          <p:sp>
            <p:nvSpPr>
              <p:cNvPr id="49201" name="Oval 29"/>
              <p:cNvSpPr>
                <a:spLocks noChangeArrowheads="1"/>
              </p:cNvSpPr>
              <p:nvPr/>
            </p:nvSpPr>
            <p:spPr bwMode="auto">
              <a:xfrm>
                <a:off x="521" y="3521"/>
                <a:ext cx="227" cy="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9202" name="Oval 30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227" cy="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9200" name="Line 31"/>
            <p:cNvSpPr>
              <a:spLocks noChangeShapeType="1"/>
            </p:cNvSpPr>
            <p:nvPr/>
          </p:nvSpPr>
          <p:spPr bwMode="auto">
            <a:xfrm flipV="1">
              <a:off x="4241" y="980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176" name="AutoShape 34"/>
          <p:cNvSpPr>
            <a:spLocks noChangeArrowheads="1"/>
          </p:cNvSpPr>
          <p:nvPr/>
        </p:nvSpPr>
        <p:spPr bwMode="auto">
          <a:xfrm>
            <a:off x="8315325" y="1630363"/>
            <a:ext cx="792163" cy="57626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8429625" y="1774825"/>
            <a:ext cx="565150" cy="287338"/>
            <a:chOff x="4014" y="980"/>
            <a:chExt cx="454" cy="227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4014" y="1162"/>
              <a:ext cx="454" cy="45"/>
              <a:chOff x="521" y="3521"/>
              <a:chExt cx="454" cy="45"/>
            </a:xfrm>
          </p:grpSpPr>
          <p:sp>
            <p:nvSpPr>
              <p:cNvPr id="49197" name="Oval 37"/>
              <p:cNvSpPr>
                <a:spLocks noChangeArrowheads="1"/>
              </p:cNvSpPr>
              <p:nvPr/>
            </p:nvSpPr>
            <p:spPr bwMode="auto">
              <a:xfrm>
                <a:off x="521" y="3521"/>
                <a:ext cx="227" cy="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9198" name="Oval 38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227" cy="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9196" name="Line 39"/>
            <p:cNvSpPr>
              <a:spLocks noChangeShapeType="1"/>
            </p:cNvSpPr>
            <p:nvPr/>
          </p:nvSpPr>
          <p:spPr bwMode="auto">
            <a:xfrm flipV="1">
              <a:off x="4241" y="980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178" name="AutoShape 40"/>
          <p:cNvSpPr>
            <a:spLocks noChangeArrowheads="1"/>
          </p:cNvSpPr>
          <p:nvPr/>
        </p:nvSpPr>
        <p:spPr bwMode="auto">
          <a:xfrm>
            <a:off x="7342188" y="2422525"/>
            <a:ext cx="792162" cy="57626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456488" y="2566988"/>
            <a:ext cx="565150" cy="287337"/>
            <a:chOff x="4014" y="980"/>
            <a:chExt cx="454" cy="227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4014" y="1162"/>
              <a:ext cx="454" cy="45"/>
              <a:chOff x="521" y="3521"/>
              <a:chExt cx="454" cy="45"/>
            </a:xfrm>
          </p:grpSpPr>
          <p:sp>
            <p:nvSpPr>
              <p:cNvPr id="49193" name="Oval 43"/>
              <p:cNvSpPr>
                <a:spLocks noChangeArrowheads="1"/>
              </p:cNvSpPr>
              <p:nvPr/>
            </p:nvSpPr>
            <p:spPr bwMode="auto">
              <a:xfrm>
                <a:off x="521" y="3521"/>
                <a:ext cx="227" cy="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9194" name="Oval 44"/>
              <p:cNvSpPr>
                <a:spLocks noChangeArrowheads="1"/>
              </p:cNvSpPr>
              <p:nvPr/>
            </p:nvSpPr>
            <p:spPr bwMode="auto">
              <a:xfrm>
                <a:off x="748" y="3521"/>
                <a:ext cx="227" cy="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9192" name="Line 45"/>
            <p:cNvSpPr>
              <a:spLocks noChangeShapeType="1"/>
            </p:cNvSpPr>
            <p:nvPr/>
          </p:nvSpPr>
          <p:spPr bwMode="auto">
            <a:xfrm flipV="1">
              <a:off x="4241" y="980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49180" name="AutoShape 46"/>
          <p:cNvCxnSpPr>
            <a:cxnSpLocks noChangeShapeType="1"/>
            <a:stCxn id="49174" idx="3"/>
            <a:endCxn id="49178" idx="2"/>
          </p:cNvCxnSpPr>
          <p:nvPr/>
        </p:nvCxnSpPr>
        <p:spPr bwMode="auto">
          <a:xfrm rot="16200000" flipH="1">
            <a:off x="6803231" y="2172494"/>
            <a:ext cx="504825" cy="57308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9181" name="AutoShape 47"/>
          <p:cNvCxnSpPr>
            <a:cxnSpLocks noChangeShapeType="1"/>
            <a:stCxn id="49176" idx="3"/>
            <a:endCxn id="49178" idx="4"/>
          </p:cNvCxnSpPr>
          <p:nvPr/>
        </p:nvCxnSpPr>
        <p:spPr bwMode="auto">
          <a:xfrm rot="5400000">
            <a:off x="8170862" y="2170113"/>
            <a:ext cx="504825" cy="577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91" name="Rectangle 48"/>
          <p:cNvSpPr>
            <a:spLocks noChangeArrowheads="1"/>
          </p:cNvSpPr>
          <p:nvPr/>
        </p:nvSpPr>
        <p:spPr bwMode="auto">
          <a:xfrm>
            <a:off x="7092950" y="3141663"/>
            <a:ext cx="1295400" cy="115093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Промывка и сушка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92" name="Rectangle 50"/>
          <p:cNvSpPr>
            <a:spLocks noChangeArrowheads="1"/>
          </p:cNvSpPr>
          <p:nvPr/>
        </p:nvSpPr>
        <p:spPr bwMode="auto">
          <a:xfrm>
            <a:off x="7092950" y="4424363"/>
            <a:ext cx="1295400" cy="37306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Примешивание добавок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49184" name="AutoShape 51"/>
          <p:cNvCxnSpPr>
            <a:cxnSpLocks noChangeShapeType="1"/>
            <a:stCxn id="49178" idx="3"/>
            <a:endCxn id="91" idx="0"/>
          </p:cNvCxnSpPr>
          <p:nvPr/>
        </p:nvCxnSpPr>
        <p:spPr bwMode="auto">
          <a:xfrm rot="16200000" flipH="1">
            <a:off x="7668419" y="3069432"/>
            <a:ext cx="14287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838950" y="1557338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/>
              <a:t>kontrollierte </a:t>
            </a:r>
          </a:p>
          <a:p>
            <a:pPr algn="ctr"/>
            <a:r>
              <a:rPr lang="de-DE" sz="1200" b="1"/>
              <a:t>Reaktion</a:t>
            </a:r>
          </a:p>
          <a:p>
            <a:pPr algn="ctr"/>
            <a:r>
              <a:rPr lang="de-DE" sz="1200" b="1"/>
              <a:t>z.B. Emulsion Aggregation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5468911" y="3717925"/>
            <a:ext cx="1614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Красящий пигмент</a:t>
            </a:r>
            <a:endParaRPr lang="de-DE" sz="1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200" dirty="0" smtClean="0"/>
              <a:t>(</a:t>
            </a:r>
            <a:r>
              <a:rPr lang="ru-RU" sz="1200" dirty="0" smtClean="0"/>
              <a:t>только внутри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97" name="Text Box 55"/>
          <p:cNvSpPr txBox="1">
            <a:spLocks noChangeArrowheads="1"/>
          </p:cNvSpPr>
          <p:nvPr/>
        </p:nvSpPr>
        <p:spPr bwMode="auto">
          <a:xfrm>
            <a:off x="3050797" y="2420938"/>
            <a:ext cx="1726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/>
              <a:t>Гранул</a:t>
            </a:r>
            <a:endParaRPr lang="de-DE" b="1" dirty="0"/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Тонерная матрица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188" name="Text Box 98"/>
          <p:cNvSpPr txBox="1">
            <a:spLocks noChangeArrowheads="1"/>
          </p:cNvSpPr>
          <p:nvPr/>
        </p:nvSpPr>
        <p:spPr bwMode="auto">
          <a:xfrm>
            <a:off x="4645936" y="2914650"/>
            <a:ext cx="2327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Средство контроля зараяда</a:t>
            </a:r>
            <a:endParaRPr lang="de-DE" sz="1200" b="1" dirty="0"/>
          </a:p>
        </p:txBody>
      </p:sp>
      <p:sp>
        <p:nvSpPr>
          <p:cNvPr id="99" name="Text Box 85"/>
          <p:cNvSpPr txBox="1">
            <a:spLocks noChangeArrowheads="1"/>
          </p:cNvSpPr>
          <p:nvPr/>
        </p:nvSpPr>
        <p:spPr bwMode="auto">
          <a:xfrm>
            <a:off x="573840" y="3357563"/>
            <a:ext cx="1308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 smtClean="0"/>
              <a:t>Воск</a:t>
            </a:r>
            <a:endParaRPr lang="de-DE" sz="1200" b="1" dirty="0"/>
          </a:p>
          <a:p>
            <a:pPr algn="ctr"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Фиксирование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200" dirty="0" smtClean="0"/>
              <a:t>(</a:t>
            </a:r>
            <a:r>
              <a:rPr lang="ru-RU" sz="1200" dirty="0" smtClean="0"/>
              <a:t>только внутри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100" name="Text Box 57"/>
          <p:cNvSpPr txBox="1">
            <a:spLocks noChangeArrowheads="1"/>
          </p:cNvSpPr>
          <p:nvPr/>
        </p:nvSpPr>
        <p:spPr bwMode="auto">
          <a:xfrm>
            <a:off x="-260350" y="4379913"/>
            <a:ext cx="2887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smtClean="0"/>
              <a:t>Силица</a:t>
            </a:r>
            <a:endParaRPr lang="de-DE" sz="1200" b="1" dirty="0"/>
          </a:p>
          <a:p>
            <a:pPr algn="ctr"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Средство для перемещения (текучесть) создает стабильность тонера прихранении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580063" cy="981075"/>
          </a:xfrm>
        </p:spPr>
        <p:txBody>
          <a:bodyPr/>
          <a:lstStyle/>
          <a:p>
            <a:r>
              <a:rPr lang="ru-RU" dirty="0" smtClean="0"/>
              <a:t>Химический цветной тонер имеет огромные преимущества</a:t>
            </a:r>
            <a:r>
              <a:rPr dirty="0" smtClean="0"/>
              <a:t>y</a:t>
            </a:r>
            <a:endParaRPr dirty="0" smtClean="0"/>
          </a:p>
        </p:txBody>
      </p:sp>
      <p:sp>
        <p:nvSpPr>
          <p:cNvPr id="3481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23EDA8-21F0-4E67-ACCD-B33E14E2F765}" type="datetime1">
              <a:rPr lang="en-US" smtClean="0">
                <a:cs typeface="Arial" charset="0"/>
              </a:rPr>
              <a:pPr/>
              <a:t>9/13/2012</a:t>
            </a:fld>
            <a:endParaRPr lang="en-US" smtClean="0">
              <a:cs typeface="Arial" charset="0"/>
            </a:endParaRPr>
          </a:p>
        </p:txBody>
      </p:sp>
      <p:sp>
        <p:nvSpPr>
          <p:cNvPr id="3482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DELACAMP your global Partner</a:t>
            </a:r>
          </a:p>
        </p:txBody>
      </p:sp>
      <p:sp>
        <p:nvSpPr>
          <p:cNvPr id="3482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53F26-4ACF-46DF-9B1D-F5347E34AD80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 cstate="print"/>
          <a:srcRect b="8984"/>
          <a:stretch>
            <a:fillRect/>
          </a:stretch>
        </p:blipFill>
        <p:spPr bwMode="auto">
          <a:xfrm>
            <a:off x="107504" y="1052736"/>
            <a:ext cx="59563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557338"/>
            <a:ext cx="174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1557338"/>
            <a:ext cx="175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107504" y="5301208"/>
            <a:ext cx="9036496" cy="437713"/>
          </a:xfrm>
          <a:prstGeom prst="rect">
            <a:avLst/>
          </a:prstGeom>
          <a:solidFill>
            <a:srgbClr val="008000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Consequence: </a:t>
            </a:r>
            <a:r>
              <a:rPr lang="ru-RU" sz="1200" b="1" dirty="0" smtClean="0">
                <a:solidFill>
                  <a:schemeClr val="tx1"/>
                </a:solidFill>
              </a:rPr>
              <a:t>Химический </a:t>
            </a:r>
            <a:r>
              <a:rPr lang="ru-RU" sz="1200" b="1" dirty="0" smtClean="0">
                <a:solidFill>
                  <a:schemeClr val="tx1"/>
                </a:solidFill>
              </a:rPr>
              <a:t>тонер имеет высокое разрешение, быстрое фиксирование, яркие цвета, высокое качество и меньший стресс</a:t>
            </a:r>
            <a:r>
              <a:rPr lang="en-US" sz="1200" b="1" dirty="0" smtClean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Inhaltsplatzhalter 2"/>
          <p:cNvSpPr>
            <a:spLocks noGrp="1"/>
          </p:cNvSpPr>
          <p:nvPr>
            <p:ph idx="1"/>
          </p:nvPr>
        </p:nvSpPr>
        <p:spPr>
          <a:xfrm>
            <a:off x="3348038" y="1125538"/>
            <a:ext cx="5616575" cy="4967287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>
              <a:buFontTx/>
              <a:buNone/>
            </a:pPr>
            <a:r>
              <a:rPr lang="ru-RU" dirty="0" smtClean="0"/>
              <a:t>Воросы?</a:t>
            </a:r>
            <a:endParaRPr lang="de-DE" dirty="0" smtClean="0"/>
          </a:p>
        </p:txBody>
      </p:sp>
      <p:sp>
        <p:nvSpPr>
          <p:cNvPr id="3686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C7C6CB-CB23-4C8A-A8D7-5AB97EBB482B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3686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3686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5CEAF5-F03E-4AE0-A169-97FDF724878B}" type="slidenum">
              <a:rPr lang="de-DE" smtClean="0">
                <a:cs typeface="Arial" charset="0"/>
              </a:rPr>
              <a:pPr/>
              <a:t>13</a:t>
            </a:fld>
            <a:endParaRPr lang="de-DE" smtClean="0">
              <a:cs typeface="Arial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 cstate="print"/>
          <a:srcRect t="8517"/>
          <a:stretch>
            <a:fillRect/>
          </a:stretch>
        </p:blipFill>
        <p:spPr bwMode="auto">
          <a:xfrm>
            <a:off x="0" y="1125538"/>
            <a:ext cx="33718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Grafik 11" descr="MKLOGOPROCE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38"/>
            <a:ext cx="23399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Grafik 12" descr="DCSELEC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63513"/>
            <a:ext cx="20161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Grafik 13" descr="CPT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4450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Grafik 14" descr="Kaleidochrome_fin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01600"/>
            <a:ext cx="20161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Grafik 17" descr="Lupe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9144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0" y="1052513"/>
            <a:ext cx="9144000" cy="482441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89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E56BB5-2411-4F86-BF1B-A2FCA9D400A6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3789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3789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3E8B8C-B446-4482-9503-A43AA871BDFB}" type="slidenum">
              <a:rPr lang="de-DE" smtClean="0">
                <a:cs typeface="Arial" charset="0"/>
              </a:rPr>
              <a:pPr/>
              <a:t>14</a:t>
            </a:fld>
            <a:endParaRPr lang="de-DE" smtClean="0">
              <a:cs typeface="Arial" charset="0"/>
            </a:endParaRPr>
          </a:p>
        </p:txBody>
      </p:sp>
      <p:sp>
        <p:nvSpPr>
          <p:cNvPr id="37894" name="Textfeld 4"/>
          <p:cNvSpPr txBox="1">
            <a:spLocks noChangeArrowheads="1"/>
          </p:cNvSpPr>
          <p:nvPr/>
        </p:nvSpPr>
        <p:spPr bwMode="auto">
          <a:xfrm>
            <a:off x="0" y="24209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smtClean="0">
                <a:solidFill>
                  <a:srgbClr val="0070C0"/>
                </a:solidFill>
              </a:rPr>
              <a:t>Спасибо</a:t>
            </a:r>
            <a:endParaRPr lang="de-DE" sz="7200" dirty="0">
              <a:solidFill>
                <a:srgbClr val="0070C0"/>
              </a:solidFill>
            </a:endParaRPr>
          </a:p>
        </p:txBody>
      </p:sp>
      <p:pic>
        <p:nvPicPr>
          <p:cNvPr id="37895" name="Grafik 11" descr="MKLOGOPROCES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38"/>
            <a:ext cx="23399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Grafik 14" descr="DCSELEC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63513"/>
            <a:ext cx="20161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Grafik 15" descr="CPT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4450"/>
            <a:ext cx="111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Grafik 16" descr="Kaleidochrome_fin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01600"/>
            <a:ext cx="20161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Grafik 11" descr="trenner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908050"/>
          </a:xfrm>
        </p:spPr>
        <p:txBody>
          <a:bodyPr/>
          <a:lstStyle/>
          <a:p>
            <a:r>
              <a:rPr lang="ru-RU" sz="2000" dirty="0" smtClean="0"/>
              <a:t>Основные</a:t>
            </a:r>
            <a:r>
              <a:rPr lang="de-DE" sz="2000" dirty="0" smtClean="0"/>
              <a:t> OEM</a:t>
            </a:r>
            <a:r>
              <a:rPr lang="ru-RU" sz="2000" dirty="0" smtClean="0"/>
              <a:t> производители конфронтируют с двумя главными проблемами</a:t>
            </a:r>
            <a:r>
              <a:rPr sz="2000" dirty="0" smtClean="0"/>
              <a:t/>
            </a:r>
            <a:br>
              <a:rPr sz="2000" dirty="0" smtClean="0"/>
            </a:br>
            <a:r>
              <a:rPr sz="2000" dirty="0" smtClean="0"/>
              <a:t> </a:t>
            </a:r>
            <a:r>
              <a:rPr lang="ru-RU" sz="1600" dirty="0" smtClean="0"/>
              <a:t>Меньший объем продажи и технологические новшества</a:t>
            </a:r>
            <a:endParaRPr sz="1600" dirty="0" smtClean="0"/>
          </a:p>
        </p:txBody>
      </p:sp>
      <p:sp>
        <p:nvSpPr>
          <p:cNvPr id="204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7CD614-F00E-4364-A288-62734FC08C7D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2048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204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9EE358-94CE-4F53-A718-594A9E9CB686}" type="slidenum">
              <a:rPr lang="de-DE" smtClean="0">
                <a:cs typeface="Arial" charset="0"/>
              </a:rPr>
              <a:pPr/>
              <a:t>2</a:t>
            </a:fld>
            <a:endParaRPr lang="de-DE" smtClean="0">
              <a:cs typeface="Arial" charset="0"/>
            </a:endParaRPr>
          </a:p>
        </p:txBody>
      </p:sp>
      <p:pic>
        <p:nvPicPr>
          <p:cNvPr id="20485" name="Grafik 11" descr="trenne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-36513" y="1125538"/>
            <a:ext cx="3384551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Профит постоянно уменьшаеться</a:t>
            </a:r>
            <a:endParaRPr lang="en-US" sz="1600" b="1" dirty="0">
              <a:solidFill>
                <a:srgbClr val="0070C0"/>
              </a:solidFill>
            </a:endParaRPr>
          </a:p>
          <a:p>
            <a:pPr marL="542925" lvl="1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Symbol" pitchFamily="18" charset="2"/>
              <a:buChar char="-"/>
            </a:pPr>
            <a:r>
              <a:rPr lang="ru-RU" sz="1400" dirty="0" smtClean="0">
                <a:solidFill>
                  <a:srgbClr val="0070C0"/>
                </a:solidFill>
              </a:rPr>
              <a:t>Актуальное состояние макроэкономики приводит к неуверенности и нестабильности, влияющая на каждого предпринимателя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  <a:p>
            <a:pPr marL="542925" lvl="1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Symbol" pitchFamily="18" charset="2"/>
              <a:buChar char="-"/>
            </a:pPr>
            <a:r>
              <a:rPr lang="ru-RU" sz="1400" dirty="0" smtClean="0">
                <a:solidFill>
                  <a:srgbClr val="0070C0"/>
                </a:solidFill>
              </a:rPr>
              <a:t>Технологические изменения или новшества конкурентов, вынуждают производителей постоянно искать и вкладывать в изменения, чтобы оставаться на вершине рынка</a:t>
            </a:r>
            <a:endParaRPr lang="en-US" sz="1400" dirty="0">
              <a:solidFill>
                <a:srgbClr val="0070C0"/>
              </a:solidFill>
            </a:endParaRPr>
          </a:p>
          <a:p>
            <a:pPr marL="542925" lvl="1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Symbol" pitchFamily="18" charset="2"/>
              <a:buChar char="-"/>
            </a:pPr>
            <a:r>
              <a:rPr lang="ru-RU" sz="1400" dirty="0" smtClean="0">
                <a:solidFill>
                  <a:srgbClr val="0070C0"/>
                </a:solidFill>
              </a:rPr>
              <a:t>Фальшивые и совместимые картриджи влияют на рост продаж принтеров и ОЕМ расходных материалов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  <a:p>
            <a:pPr marL="542925" lvl="1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Symbol" pitchFamily="18" charset="2"/>
              <a:buChar char="-"/>
            </a:pPr>
            <a:endParaRPr lang="en-US" sz="1600" dirty="0">
              <a:solidFill>
                <a:srgbClr val="0070C0"/>
              </a:solidFill>
            </a:endParaRPr>
          </a:p>
          <a:p>
            <a:pPr marL="542925" lvl="1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endParaRPr lang="en-US" sz="16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254125"/>
            <a:ext cx="59309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36513" y="982663"/>
            <a:ext cx="91487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Действия </a:t>
            </a:r>
            <a:r>
              <a:rPr lang="de-DE" b="1" dirty="0" smtClean="0">
                <a:solidFill>
                  <a:srgbClr val="0070C0"/>
                </a:solidFill>
              </a:rPr>
              <a:t>OEM </a:t>
            </a:r>
            <a:r>
              <a:rPr lang="ru-RU" b="1" dirty="0" smtClean="0">
                <a:solidFill>
                  <a:srgbClr val="0070C0"/>
                </a:solidFill>
              </a:rPr>
              <a:t>производителей в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2010 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2012 </a:t>
            </a:r>
            <a:r>
              <a:rPr lang="ru-RU" b="1" dirty="0" smtClean="0">
                <a:solidFill>
                  <a:srgbClr val="0070C0"/>
                </a:solidFill>
              </a:rPr>
              <a:t>открывают нас такую фронт картину</a:t>
            </a:r>
            <a:r>
              <a:rPr lang="de-DE" b="1" dirty="0" smtClean="0">
                <a:solidFill>
                  <a:srgbClr val="0070C0"/>
                </a:solidFill>
              </a:rPr>
              <a:t>...</a:t>
            </a:r>
            <a:endParaRPr lang="en-US" dirty="0">
              <a:solidFill>
                <a:srgbClr val="0070C0"/>
              </a:solidFill>
            </a:endParaRPr>
          </a:p>
          <a:p>
            <a:pPr marL="1143000" lvl="2" indent="-2286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dirty="0">
              <a:solidFill>
                <a:srgbClr val="0070C0"/>
              </a:solidFill>
            </a:endParaRPr>
          </a:p>
          <a:p>
            <a:pPr marL="755650" lvl="1" indent="-28575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1906588" y="1624013"/>
            <a:ext cx="1585912" cy="2092325"/>
          </a:xfrm>
          <a:prstGeom prst="rect">
            <a:avLst/>
          </a:prstGeom>
          <a:solidFill>
            <a:srgbClr val="FF66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War Zone?</a:t>
            </a:r>
          </a:p>
        </p:txBody>
      </p:sp>
      <p:sp>
        <p:nvSpPr>
          <p:cNvPr id="2150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908050"/>
          </a:xfrm>
        </p:spPr>
        <p:txBody>
          <a:bodyPr/>
          <a:lstStyle/>
          <a:p>
            <a:r>
              <a:rPr lang="ru-RU" sz="2000" dirty="0" smtClean="0"/>
              <a:t>Последствие №</a:t>
            </a:r>
            <a:r>
              <a:rPr sz="2000" dirty="0" smtClean="0"/>
              <a:t> 1: </a:t>
            </a:r>
            <a:r>
              <a:rPr lang="ru-RU" sz="2000" dirty="0" smtClean="0"/>
              <a:t>если ресайклер очень большой в производстве, то он попадает на радар </a:t>
            </a:r>
            <a:r>
              <a:rPr sz="2000" dirty="0" smtClean="0"/>
              <a:t>OEM.</a:t>
            </a:r>
          </a:p>
        </p:txBody>
      </p:sp>
      <p:sp>
        <p:nvSpPr>
          <p:cNvPr id="2150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0736F7-93B5-47F9-A4A3-E433EA47B7BD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B3B0-1087-4634-BD35-54FF80CC5B5F}" type="slidenum">
              <a:rPr lang="de-DE" smtClean="0">
                <a:cs typeface="Arial" charset="0"/>
              </a:rPr>
              <a:pPr/>
              <a:t>3</a:t>
            </a:fld>
            <a:endParaRPr lang="de-DE" smtClean="0">
              <a:cs typeface="Arial" charset="0"/>
            </a:endParaRPr>
          </a:p>
        </p:txBody>
      </p:sp>
      <p:pic>
        <p:nvPicPr>
          <p:cNvPr id="21511" name="Grafik 11" descr="trenne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cs typeface="+mn-cs"/>
            </a:endParaRPr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1906588" y="1516063"/>
            <a:ext cx="0" cy="400050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feld 36"/>
          <p:cNvSpPr txBox="1">
            <a:spLocks noChangeArrowheads="1"/>
          </p:cNvSpPr>
          <p:nvPr/>
        </p:nvSpPr>
        <p:spPr bwMode="auto">
          <a:xfrm>
            <a:off x="1187450" y="3784600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2"/>
                </a:solidFill>
              </a:rPr>
              <a:t>400K -</a:t>
            </a:r>
          </a:p>
        </p:txBody>
      </p:sp>
      <p:sp>
        <p:nvSpPr>
          <p:cNvPr id="21516" name="Textfeld 38"/>
          <p:cNvSpPr txBox="1">
            <a:spLocks noChangeArrowheads="1"/>
          </p:cNvSpPr>
          <p:nvPr/>
        </p:nvSpPr>
        <p:spPr bwMode="auto">
          <a:xfrm rot="-5400000">
            <a:off x="-995363" y="3328988"/>
            <a:ext cx="385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chemeClr val="bg2"/>
                </a:solidFill>
              </a:rPr>
              <a:t>Carts per month</a:t>
            </a:r>
          </a:p>
        </p:txBody>
      </p:sp>
      <p:sp>
        <p:nvSpPr>
          <p:cNvPr id="21517" name="Textfeld 40"/>
          <p:cNvSpPr txBox="1">
            <a:spLocks noChangeArrowheads="1"/>
          </p:cNvSpPr>
          <p:nvPr/>
        </p:nvSpPr>
        <p:spPr bwMode="auto">
          <a:xfrm>
            <a:off x="1187450" y="2335213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2"/>
                </a:solidFill>
              </a:rPr>
              <a:t>800K -</a:t>
            </a:r>
          </a:p>
        </p:txBody>
      </p:sp>
      <p:sp>
        <p:nvSpPr>
          <p:cNvPr id="21518" name="Textfeld 46"/>
          <p:cNvSpPr txBox="1">
            <a:spLocks noChangeArrowheads="1"/>
          </p:cNvSpPr>
          <p:nvPr/>
        </p:nvSpPr>
        <p:spPr bwMode="auto">
          <a:xfrm>
            <a:off x="1187450" y="4505325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2"/>
                </a:solidFill>
              </a:rPr>
              <a:t>200K -</a:t>
            </a:r>
          </a:p>
        </p:txBody>
      </p:sp>
      <p:sp>
        <p:nvSpPr>
          <p:cNvPr id="21519" name="Textfeld 47"/>
          <p:cNvSpPr txBox="1">
            <a:spLocks noChangeArrowheads="1"/>
          </p:cNvSpPr>
          <p:nvPr/>
        </p:nvSpPr>
        <p:spPr bwMode="auto">
          <a:xfrm>
            <a:off x="1187450" y="3055938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2"/>
                </a:solidFill>
              </a:rPr>
              <a:t>600K -</a:t>
            </a:r>
          </a:p>
        </p:txBody>
      </p:sp>
      <p:pic>
        <p:nvPicPr>
          <p:cNvPr id="21520" name="Picture 2" descr="http://files.turbosquid.com/Preview/2011/11/09__16_47_58/Roland_3.jpg42159b77-aea2-478e-aee6-4c4cd0040bfdLarge.jpg"/>
          <p:cNvPicPr>
            <a:picLocks noChangeAspect="1" noChangeArrowheads="1"/>
          </p:cNvPicPr>
          <p:nvPr/>
        </p:nvPicPr>
        <p:blipFill>
          <a:blip r:embed="rId3" cstate="print"/>
          <a:srcRect t="13708" b="14850"/>
          <a:stretch>
            <a:fillRect/>
          </a:stretch>
        </p:blipFill>
        <p:spPr bwMode="auto">
          <a:xfrm>
            <a:off x="6227763" y="4029075"/>
            <a:ext cx="24860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feld 54"/>
          <p:cNvSpPr txBox="1">
            <a:spLocks noChangeArrowheads="1"/>
          </p:cNvSpPr>
          <p:nvPr/>
        </p:nvSpPr>
        <p:spPr bwMode="auto">
          <a:xfrm>
            <a:off x="1058863" y="1624013"/>
            <a:ext cx="99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2"/>
                </a:solidFill>
              </a:rPr>
              <a:t>1000K -</a:t>
            </a:r>
          </a:p>
        </p:txBody>
      </p:sp>
      <p:sp>
        <p:nvSpPr>
          <p:cNvPr id="57" name="Freihandform 56"/>
          <p:cNvSpPr/>
          <p:nvPr/>
        </p:nvSpPr>
        <p:spPr>
          <a:xfrm>
            <a:off x="0" y="5680075"/>
            <a:ext cx="9112250" cy="196850"/>
          </a:xfrm>
          <a:custGeom>
            <a:avLst/>
            <a:gdLst>
              <a:gd name="connsiteX0" fmla="*/ 0 w 8888818"/>
              <a:gd name="connsiteY0" fmla="*/ 191386 h 393405"/>
              <a:gd name="connsiteX1" fmla="*/ 0 w 8888818"/>
              <a:gd name="connsiteY1" fmla="*/ 191386 h 393405"/>
              <a:gd name="connsiteX2" fmla="*/ 53163 w 8888818"/>
              <a:gd name="connsiteY2" fmla="*/ 106326 h 393405"/>
              <a:gd name="connsiteX3" fmla="*/ 116958 w 8888818"/>
              <a:gd name="connsiteY3" fmla="*/ 85061 h 393405"/>
              <a:gd name="connsiteX4" fmla="*/ 148856 w 8888818"/>
              <a:gd name="connsiteY4" fmla="*/ 74428 h 393405"/>
              <a:gd name="connsiteX5" fmla="*/ 212651 w 8888818"/>
              <a:gd name="connsiteY5" fmla="*/ 42530 h 393405"/>
              <a:gd name="connsiteX6" fmla="*/ 404037 w 8888818"/>
              <a:gd name="connsiteY6" fmla="*/ 21265 h 393405"/>
              <a:gd name="connsiteX7" fmla="*/ 839972 w 8888818"/>
              <a:gd name="connsiteY7" fmla="*/ 42530 h 393405"/>
              <a:gd name="connsiteX8" fmla="*/ 882502 w 8888818"/>
              <a:gd name="connsiteY8" fmla="*/ 53163 h 393405"/>
              <a:gd name="connsiteX9" fmla="*/ 946297 w 8888818"/>
              <a:gd name="connsiteY9" fmla="*/ 63795 h 393405"/>
              <a:gd name="connsiteX10" fmla="*/ 1190846 w 8888818"/>
              <a:gd name="connsiteY10" fmla="*/ 85061 h 393405"/>
              <a:gd name="connsiteX11" fmla="*/ 1265274 w 8888818"/>
              <a:gd name="connsiteY11" fmla="*/ 116958 h 393405"/>
              <a:gd name="connsiteX12" fmla="*/ 1329069 w 8888818"/>
              <a:gd name="connsiteY12" fmla="*/ 138223 h 393405"/>
              <a:gd name="connsiteX13" fmla="*/ 1392865 w 8888818"/>
              <a:gd name="connsiteY13" fmla="*/ 159488 h 393405"/>
              <a:gd name="connsiteX14" fmla="*/ 1584251 w 8888818"/>
              <a:gd name="connsiteY14" fmla="*/ 180754 h 393405"/>
              <a:gd name="connsiteX15" fmla="*/ 1807535 w 8888818"/>
              <a:gd name="connsiteY15" fmla="*/ 170121 h 393405"/>
              <a:gd name="connsiteX16" fmla="*/ 1839432 w 8888818"/>
              <a:gd name="connsiteY16" fmla="*/ 159488 h 393405"/>
              <a:gd name="connsiteX17" fmla="*/ 1967023 w 8888818"/>
              <a:gd name="connsiteY17" fmla="*/ 127591 h 393405"/>
              <a:gd name="connsiteX18" fmla="*/ 2030818 w 8888818"/>
              <a:gd name="connsiteY18" fmla="*/ 106326 h 393405"/>
              <a:gd name="connsiteX19" fmla="*/ 2073349 w 8888818"/>
              <a:gd name="connsiteY19" fmla="*/ 95693 h 393405"/>
              <a:gd name="connsiteX20" fmla="*/ 2147776 w 8888818"/>
              <a:gd name="connsiteY20" fmla="*/ 74428 h 393405"/>
              <a:gd name="connsiteX21" fmla="*/ 2445488 w 8888818"/>
              <a:gd name="connsiteY21" fmla="*/ 53163 h 393405"/>
              <a:gd name="connsiteX22" fmla="*/ 2764465 w 8888818"/>
              <a:gd name="connsiteY22" fmla="*/ 53163 h 393405"/>
              <a:gd name="connsiteX23" fmla="*/ 2934586 w 8888818"/>
              <a:gd name="connsiteY23" fmla="*/ 63795 h 393405"/>
              <a:gd name="connsiteX24" fmla="*/ 3083442 w 8888818"/>
              <a:gd name="connsiteY24" fmla="*/ 85061 h 393405"/>
              <a:gd name="connsiteX25" fmla="*/ 3211032 w 8888818"/>
              <a:gd name="connsiteY25" fmla="*/ 95693 h 393405"/>
              <a:gd name="connsiteX26" fmla="*/ 3359888 w 8888818"/>
              <a:gd name="connsiteY26" fmla="*/ 116958 h 393405"/>
              <a:gd name="connsiteX27" fmla="*/ 3434316 w 8888818"/>
              <a:gd name="connsiteY27" fmla="*/ 127591 h 393405"/>
              <a:gd name="connsiteX28" fmla="*/ 3540642 w 8888818"/>
              <a:gd name="connsiteY28" fmla="*/ 138223 h 393405"/>
              <a:gd name="connsiteX29" fmla="*/ 4019107 w 8888818"/>
              <a:gd name="connsiteY29" fmla="*/ 127591 h 393405"/>
              <a:gd name="connsiteX30" fmla="*/ 4104167 w 8888818"/>
              <a:gd name="connsiteY30" fmla="*/ 106326 h 393405"/>
              <a:gd name="connsiteX31" fmla="*/ 4199860 w 8888818"/>
              <a:gd name="connsiteY31" fmla="*/ 74428 h 393405"/>
              <a:gd name="connsiteX32" fmla="*/ 4316818 w 8888818"/>
              <a:gd name="connsiteY32" fmla="*/ 63795 h 393405"/>
              <a:gd name="connsiteX33" fmla="*/ 4380614 w 8888818"/>
              <a:gd name="connsiteY33" fmla="*/ 53163 h 393405"/>
              <a:gd name="connsiteX34" fmla="*/ 4412511 w 8888818"/>
              <a:gd name="connsiteY34" fmla="*/ 42530 h 393405"/>
              <a:gd name="connsiteX35" fmla="*/ 4486939 w 8888818"/>
              <a:gd name="connsiteY35" fmla="*/ 31898 h 393405"/>
              <a:gd name="connsiteX36" fmla="*/ 4550735 w 8888818"/>
              <a:gd name="connsiteY36" fmla="*/ 21265 h 393405"/>
              <a:gd name="connsiteX37" fmla="*/ 4922874 w 8888818"/>
              <a:gd name="connsiteY37" fmla="*/ 42530 h 393405"/>
              <a:gd name="connsiteX38" fmla="*/ 5007935 w 8888818"/>
              <a:gd name="connsiteY38" fmla="*/ 74428 h 393405"/>
              <a:gd name="connsiteX39" fmla="*/ 5071730 w 8888818"/>
              <a:gd name="connsiteY39" fmla="*/ 85061 h 393405"/>
              <a:gd name="connsiteX40" fmla="*/ 5273749 w 8888818"/>
              <a:gd name="connsiteY40" fmla="*/ 106326 h 393405"/>
              <a:gd name="connsiteX41" fmla="*/ 5507665 w 8888818"/>
              <a:gd name="connsiteY41" fmla="*/ 127591 h 393405"/>
              <a:gd name="connsiteX42" fmla="*/ 5752214 w 8888818"/>
              <a:gd name="connsiteY42" fmla="*/ 116958 h 393405"/>
              <a:gd name="connsiteX43" fmla="*/ 6018028 w 8888818"/>
              <a:gd name="connsiteY43" fmla="*/ 95693 h 393405"/>
              <a:gd name="connsiteX44" fmla="*/ 6049925 w 8888818"/>
              <a:gd name="connsiteY44" fmla="*/ 85061 h 393405"/>
              <a:gd name="connsiteX45" fmla="*/ 6113721 w 8888818"/>
              <a:gd name="connsiteY45" fmla="*/ 74428 h 393405"/>
              <a:gd name="connsiteX46" fmla="*/ 6188149 w 8888818"/>
              <a:gd name="connsiteY46" fmla="*/ 42530 h 393405"/>
              <a:gd name="connsiteX47" fmla="*/ 6347637 w 8888818"/>
              <a:gd name="connsiteY47" fmla="*/ 21265 h 393405"/>
              <a:gd name="connsiteX48" fmla="*/ 6549656 w 8888818"/>
              <a:gd name="connsiteY48" fmla="*/ 0 h 393405"/>
              <a:gd name="connsiteX49" fmla="*/ 6751674 w 8888818"/>
              <a:gd name="connsiteY49" fmla="*/ 10633 h 393405"/>
              <a:gd name="connsiteX50" fmla="*/ 6826102 w 8888818"/>
              <a:gd name="connsiteY50" fmla="*/ 31898 h 393405"/>
              <a:gd name="connsiteX51" fmla="*/ 6879265 w 8888818"/>
              <a:gd name="connsiteY51" fmla="*/ 42530 h 393405"/>
              <a:gd name="connsiteX52" fmla="*/ 6921795 w 8888818"/>
              <a:gd name="connsiteY52" fmla="*/ 63795 h 393405"/>
              <a:gd name="connsiteX53" fmla="*/ 6964325 w 8888818"/>
              <a:gd name="connsiteY53" fmla="*/ 74428 h 393405"/>
              <a:gd name="connsiteX54" fmla="*/ 6996223 w 8888818"/>
              <a:gd name="connsiteY54" fmla="*/ 85061 h 393405"/>
              <a:gd name="connsiteX55" fmla="*/ 7038753 w 8888818"/>
              <a:gd name="connsiteY55" fmla="*/ 95693 h 393405"/>
              <a:gd name="connsiteX56" fmla="*/ 7187609 w 8888818"/>
              <a:gd name="connsiteY56" fmla="*/ 127591 h 393405"/>
              <a:gd name="connsiteX57" fmla="*/ 7219507 w 8888818"/>
              <a:gd name="connsiteY57" fmla="*/ 138223 h 393405"/>
              <a:gd name="connsiteX58" fmla="*/ 7506586 w 8888818"/>
              <a:gd name="connsiteY58" fmla="*/ 127591 h 393405"/>
              <a:gd name="connsiteX59" fmla="*/ 7857460 w 8888818"/>
              <a:gd name="connsiteY59" fmla="*/ 116958 h 393405"/>
              <a:gd name="connsiteX60" fmla="*/ 7931888 w 8888818"/>
              <a:gd name="connsiteY60" fmla="*/ 95693 h 393405"/>
              <a:gd name="connsiteX61" fmla="*/ 7974418 w 8888818"/>
              <a:gd name="connsiteY61" fmla="*/ 85061 h 393405"/>
              <a:gd name="connsiteX62" fmla="*/ 8048846 w 8888818"/>
              <a:gd name="connsiteY62" fmla="*/ 63795 h 393405"/>
              <a:gd name="connsiteX63" fmla="*/ 8346558 w 8888818"/>
              <a:gd name="connsiteY63" fmla="*/ 85061 h 393405"/>
              <a:gd name="connsiteX64" fmla="*/ 8420986 w 8888818"/>
              <a:gd name="connsiteY64" fmla="*/ 116958 h 393405"/>
              <a:gd name="connsiteX65" fmla="*/ 8484781 w 8888818"/>
              <a:gd name="connsiteY65" fmla="*/ 138223 h 393405"/>
              <a:gd name="connsiteX66" fmla="*/ 8516679 w 8888818"/>
              <a:gd name="connsiteY66" fmla="*/ 148856 h 393405"/>
              <a:gd name="connsiteX67" fmla="*/ 8697432 w 8888818"/>
              <a:gd name="connsiteY67" fmla="*/ 138223 h 393405"/>
              <a:gd name="connsiteX68" fmla="*/ 8761228 w 8888818"/>
              <a:gd name="connsiteY68" fmla="*/ 116958 h 393405"/>
              <a:gd name="connsiteX69" fmla="*/ 8803758 w 8888818"/>
              <a:gd name="connsiteY69" fmla="*/ 106326 h 393405"/>
              <a:gd name="connsiteX70" fmla="*/ 8856921 w 8888818"/>
              <a:gd name="connsiteY70" fmla="*/ 116958 h 393405"/>
              <a:gd name="connsiteX71" fmla="*/ 8888818 w 8888818"/>
              <a:gd name="connsiteY71" fmla="*/ 127591 h 393405"/>
              <a:gd name="connsiteX72" fmla="*/ 8888818 w 8888818"/>
              <a:gd name="connsiteY72" fmla="*/ 148856 h 393405"/>
              <a:gd name="connsiteX73" fmla="*/ 8888818 w 8888818"/>
              <a:gd name="connsiteY73" fmla="*/ 361507 h 393405"/>
              <a:gd name="connsiteX74" fmla="*/ 42530 w 8888818"/>
              <a:gd name="connsiteY74" fmla="*/ 393405 h 393405"/>
              <a:gd name="connsiteX75" fmla="*/ 0 w 8888818"/>
              <a:gd name="connsiteY75" fmla="*/ 191386 h 3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888818" h="393405">
                <a:moveTo>
                  <a:pt x="0" y="191386"/>
                </a:moveTo>
                <a:lnTo>
                  <a:pt x="0" y="191386"/>
                </a:lnTo>
                <a:cubicBezTo>
                  <a:pt x="17721" y="163033"/>
                  <a:pt x="28423" y="128817"/>
                  <a:pt x="53163" y="106326"/>
                </a:cubicBezTo>
                <a:cubicBezTo>
                  <a:pt x="69749" y="91248"/>
                  <a:pt x="95693" y="92149"/>
                  <a:pt x="116958" y="85061"/>
                </a:cubicBezTo>
                <a:cubicBezTo>
                  <a:pt x="127591" y="81517"/>
                  <a:pt x="139531" y="80645"/>
                  <a:pt x="148856" y="74428"/>
                </a:cubicBezTo>
                <a:cubicBezTo>
                  <a:pt x="171827" y="59114"/>
                  <a:pt x="184638" y="46532"/>
                  <a:pt x="212651" y="42530"/>
                </a:cubicBezTo>
                <a:cubicBezTo>
                  <a:pt x="276194" y="33452"/>
                  <a:pt x="404037" y="21265"/>
                  <a:pt x="404037" y="21265"/>
                </a:cubicBezTo>
                <a:cubicBezTo>
                  <a:pt x="482195" y="24271"/>
                  <a:pt x="733799" y="31354"/>
                  <a:pt x="839972" y="42530"/>
                </a:cubicBezTo>
                <a:cubicBezTo>
                  <a:pt x="854505" y="44060"/>
                  <a:pt x="868173" y="50297"/>
                  <a:pt x="882502" y="53163"/>
                </a:cubicBezTo>
                <a:cubicBezTo>
                  <a:pt x="903642" y="57391"/>
                  <a:pt x="924836" y="61751"/>
                  <a:pt x="946297" y="63795"/>
                </a:cubicBezTo>
                <a:cubicBezTo>
                  <a:pt x="1314717" y="98882"/>
                  <a:pt x="956159" y="55724"/>
                  <a:pt x="1190846" y="85061"/>
                </a:cubicBezTo>
                <a:cubicBezTo>
                  <a:pt x="1293506" y="119279"/>
                  <a:pt x="1133912" y="64413"/>
                  <a:pt x="1265274" y="116958"/>
                </a:cubicBezTo>
                <a:cubicBezTo>
                  <a:pt x="1286086" y="125283"/>
                  <a:pt x="1307804" y="131135"/>
                  <a:pt x="1329069" y="138223"/>
                </a:cubicBezTo>
                <a:lnTo>
                  <a:pt x="1392865" y="159488"/>
                </a:lnTo>
                <a:cubicBezTo>
                  <a:pt x="1417121" y="167573"/>
                  <a:pt x="1581239" y="180480"/>
                  <a:pt x="1584251" y="180754"/>
                </a:cubicBezTo>
                <a:cubicBezTo>
                  <a:pt x="1658679" y="177210"/>
                  <a:pt x="1733280" y="176309"/>
                  <a:pt x="1807535" y="170121"/>
                </a:cubicBezTo>
                <a:cubicBezTo>
                  <a:pt x="1818704" y="169190"/>
                  <a:pt x="1828619" y="162437"/>
                  <a:pt x="1839432" y="159488"/>
                </a:cubicBezTo>
                <a:cubicBezTo>
                  <a:pt x="1839470" y="159478"/>
                  <a:pt x="1945738" y="132912"/>
                  <a:pt x="1967023" y="127591"/>
                </a:cubicBezTo>
                <a:cubicBezTo>
                  <a:pt x="1988769" y="122155"/>
                  <a:pt x="2009553" y="113414"/>
                  <a:pt x="2030818" y="106326"/>
                </a:cubicBezTo>
                <a:cubicBezTo>
                  <a:pt x="2044681" y="101705"/>
                  <a:pt x="2059298" y="99708"/>
                  <a:pt x="2073349" y="95693"/>
                </a:cubicBezTo>
                <a:cubicBezTo>
                  <a:pt x="2113199" y="84307"/>
                  <a:pt x="2102080" y="82737"/>
                  <a:pt x="2147776" y="74428"/>
                </a:cubicBezTo>
                <a:cubicBezTo>
                  <a:pt x="2252945" y="55306"/>
                  <a:pt x="2325085" y="58896"/>
                  <a:pt x="2445488" y="53163"/>
                </a:cubicBezTo>
                <a:cubicBezTo>
                  <a:pt x="2583563" y="25547"/>
                  <a:pt x="2490610" y="39804"/>
                  <a:pt x="2764465" y="53163"/>
                </a:cubicBezTo>
                <a:cubicBezTo>
                  <a:pt x="2821215" y="55931"/>
                  <a:pt x="2877879" y="60251"/>
                  <a:pt x="2934586" y="63795"/>
                </a:cubicBezTo>
                <a:cubicBezTo>
                  <a:pt x="2996446" y="74106"/>
                  <a:pt x="3016912" y="78408"/>
                  <a:pt x="3083442" y="85061"/>
                </a:cubicBezTo>
                <a:cubicBezTo>
                  <a:pt x="3125908" y="89308"/>
                  <a:pt x="3168502" y="92149"/>
                  <a:pt x="3211032" y="95693"/>
                </a:cubicBezTo>
                <a:cubicBezTo>
                  <a:pt x="3283403" y="119817"/>
                  <a:pt x="3220119" y="101428"/>
                  <a:pt x="3359888" y="116958"/>
                </a:cubicBezTo>
                <a:cubicBezTo>
                  <a:pt x="3384796" y="119726"/>
                  <a:pt x="3409426" y="124663"/>
                  <a:pt x="3434316" y="127591"/>
                </a:cubicBezTo>
                <a:cubicBezTo>
                  <a:pt x="3469691" y="131753"/>
                  <a:pt x="3505200" y="134679"/>
                  <a:pt x="3540642" y="138223"/>
                </a:cubicBezTo>
                <a:cubicBezTo>
                  <a:pt x="3700130" y="134679"/>
                  <a:pt x="3859834" y="136606"/>
                  <a:pt x="4019107" y="127591"/>
                </a:cubicBezTo>
                <a:cubicBezTo>
                  <a:pt x="4048286" y="125939"/>
                  <a:pt x="4076441" y="115568"/>
                  <a:pt x="4104167" y="106326"/>
                </a:cubicBezTo>
                <a:lnTo>
                  <a:pt x="4199860" y="74428"/>
                </a:lnTo>
                <a:cubicBezTo>
                  <a:pt x="4236998" y="62048"/>
                  <a:pt x="4277939" y="68369"/>
                  <a:pt x="4316818" y="63795"/>
                </a:cubicBezTo>
                <a:cubicBezTo>
                  <a:pt x="4338229" y="61276"/>
                  <a:pt x="4359349" y="56707"/>
                  <a:pt x="4380614" y="53163"/>
                </a:cubicBezTo>
                <a:cubicBezTo>
                  <a:pt x="4391246" y="49619"/>
                  <a:pt x="4401521" y="44728"/>
                  <a:pt x="4412511" y="42530"/>
                </a:cubicBezTo>
                <a:cubicBezTo>
                  <a:pt x="4437086" y="37615"/>
                  <a:pt x="4462169" y="35709"/>
                  <a:pt x="4486939" y="31898"/>
                </a:cubicBezTo>
                <a:cubicBezTo>
                  <a:pt x="4508247" y="28620"/>
                  <a:pt x="4529470" y="24809"/>
                  <a:pt x="4550735" y="21265"/>
                </a:cubicBezTo>
                <a:cubicBezTo>
                  <a:pt x="4659849" y="25462"/>
                  <a:pt x="4804925" y="24384"/>
                  <a:pt x="4922874" y="42530"/>
                </a:cubicBezTo>
                <a:cubicBezTo>
                  <a:pt x="5012821" y="56368"/>
                  <a:pt x="4917581" y="47322"/>
                  <a:pt x="5007935" y="74428"/>
                </a:cubicBezTo>
                <a:cubicBezTo>
                  <a:pt x="5028584" y="80623"/>
                  <a:pt x="5050590" y="80833"/>
                  <a:pt x="5071730" y="85061"/>
                </a:cubicBezTo>
                <a:cubicBezTo>
                  <a:pt x="5201275" y="110970"/>
                  <a:pt x="4970879" y="86134"/>
                  <a:pt x="5273749" y="106326"/>
                </a:cubicBezTo>
                <a:cubicBezTo>
                  <a:pt x="5366319" y="121754"/>
                  <a:pt x="5387898" y="127591"/>
                  <a:pt x="5507665" y="127591"/>
                </a:cubicBezTo>
                <a:cubicBezTo>
                  <a:pt x="5589258" y="127591"/>
                  <a:pt x="5670698" y="120502"/>
                  <a:pt x="5752214" y="116958"/>
                </a:cubicBezTo>
                <a:cubicBezTo>
                  <a:pt x="5960636" y="87185"/>
                  <a:pt x="5621262" y="133480"/>
                  <a:pt x="6018028" y="95693"/>
                </a:cubicBezTo>
                <a:cubicBezTo>
                  <a:pt x="6029185" y="94630"/>
                  <a:pt x="6038984" y="87492"/>
                  <a:pt x="6049925" y="85061"/>
                </a:cubicBezTo>
                <a:cubicBezTo>
                  <a:pt x="6070970" y="80384"/>
                  <a:pt x="6092456" y="77972"/>
                  <a:pt x="6113721" y="74428"/>
                </a:cubicBezTo>
                <a:cubicBezTo>
                  <a:pt x="6139723" y="61427"/>
                  <a:pt x="6159990" y="48787"/>
                  <a:pt x="6188149" y="42530"/>
                </a:cubicBezTo>
                <a:cubicBezTo>
                  <a:pt x="6237799" y="31497"/>
                  <a:pt x="6298704" y="27022"/>
                  <a:pt x="6347637" y="21265"/>
                </a:cubicBezTo>
                <a:cubicBezTo>
                  <a:pt x="6505594" y="2682"/>
                  <a:pt x="6357588" y="17461"/>
                  <a:pt x="6549656" y="0"/>
                </a:cubicBezTo>
                <a:cubicBezTo>
                  <a:pt x="6616995" y="3544"/>
                  <a:pt x="6684495" y="4791"/>
                  <a:pt x="6751674" y="10633"/>
                </a:cubicBezTo>
                <a:cubicBezTo>
                  <a:pt x="6782177" y="13285"/>
                  <a:pt x="6797905" y="24849"/>
                  <a:pt x="6826102" y="31898"/>
                </a:cubicBezTo>
                <a:cubicBezTo>
                  <a:pt x="6843634" y="36281"/>
                  <a:pt x="6861544" y="38986"/>
                  <a:pt x="6879265" y="42530"/>
                </a:cubicBezTo>
                <a:cubicBezTo>
                  <a:pt x="6893442" y="49618"/>
                  <a:pt x="6906954" y="58230"/>
                  <a:pt x="6921795" y="63795"/>
                </a:cubicBezTo>
                <a:cubicBezTo>
                  <a:pt x="6935478" y="68926"/>
                  <a:pt x="6950274" y="70413"/>
                  <a:pt x="6964325" y="74428"/>
                </a:cubicBezTo>
                <a:cubicBezTo>
                  <a:pt x="6975102" y="77507"/>
                  <a:pt x="6985446" y="81982"/>
                  <a:pt x="6996223" y="85061"/>
                </a:cubicBezTo>
                <a:cubicBezTo>
                  <a:pt x="7010274" y="89075"/>
                  <a:pt x="7024756" y="91494"/>
                  <a:pt x="7038753" y="95693"/>
                </a:cubicBezTo>
                <a:cubicBezTo>
                  <a:pt x="7146974" y="128159"/>
                  <a:pt x="7058231" y="111418"/>
                  <a:pt x="7187609" y="127591"/>
                </a:cubicBezTo>
                <a:cubicBezTo>
                  <a:pt x="7198242" y="131135"/>
                  <a:pt x="7208299" y="138223"/>
                  <a:pt x="7219507" y="138223"/>
                </a:cubicBezTo>
                <a:cubicBezTo>
                  <a:pt x="7315266" y="138223"/>
                  <a:pt x="7410881" y="130781"/>
                  <a:pt x="7506586" y="127591"/>
                </a:cubicBezTo>
                <a:lnTo>
                  <a:pt x="7857460" y="116958"/>
                </a:lnTo>
                <a:cubicBezTo>
                  <a:pt x="7990414" y="83721"/>
                  <a:pt x="7825113" y="126200"/>
                  <a:pt x="7931888" y="95693"/>
                </a:cubicBezTo>
                <a:cubicBezTo>
                  <a:pt x="7945939" y="91679"/>
                  <a:pt x="7960367" y="89075"/>
                  <a:pt x="7974418" y="85061"/>
                </a:cubicBezTo>
                <a:cubicBezTo>
                  <a:pt x="8081233" y="54543"/>
                  <a:pt x="7915839" y="97048"/>
                  <a:pt x="8048846" y="63795"/>
                </a:cubicBezTo>
                <a:cubicBezTo>
                  <a:pt x="8148083" y="70884"/>
                  <a:pt x="8247502" y="75774"/>
                  <a:pt x="8346558" y="85061"/>
                </a:cubicBezTo>
                <a:cubicBezTo>
                  <a:pt x="8408938" y="90909"/>
                  <a:pt x="8370412" y="94481"/>
                  <a:pt x="8420986" y="116958"/>
                </a:cubicBezTo>
                <a:cubicBezTo>
                  <a:pt x="8441469" y="126062"/>
                  <a:pt x="8463516" y="131135"/>
                  <a:pt x="8484781" y="138223"/>
                </a:cubicBezTo>
                <a:lnTo>
                  <a:pt x="8516679" y="148856"/>
                </a:lnTo>
                <a:cubicBezTo>
                  <a:pt x="8576930" y="145312"/>
                  <a:pt x="8637584" y="146029"/>
                  <a:pt x="8697432" y="138223"/>
                </a:cubicBezTo>
                <a:cubicBezTo>
                  <a:pt x="8719659" y="135324"/>
                  <a:pt x="8739482" y="122394"/>
                  <a:pt x="8761228" y="116958"/>
                </a:cubicBezTo>
                <a:lnTo>
                  <a:pt x="8803758" y="106326"/>
                </a:lnTo>
                <a:cubicBezTo>
                  <a:pt x="8821479" y="109870"/>
                  <a:pt x="8839389" y="112575"/>
                  <a:pt x="8856921" y="116958"/>
                </a:cubicBezTo>
                <a:cubicBezTo>
                  <a:pt x="8867794" y="119676"/>
                  <a:pt x="8880893" y="119666"/>
                  <a:pt x="8888818" y="127591"/>
                </a:cubicBezTo>
                <a:lnTo>
                  <a:pt x="8888818" y="148856"/>
                </a:lnTo>
                <a:lnTo>
                  <a:pt x="8888818" y="361507"/>
                </a:lnTo>
                <a:lnTo>
                  <a:pt x="42530" y="393405"/>
                </a:lnTo>
                <a:lnTo>
                  <a:pt x="0" y="191386"/>
                </a:lnTo>
                <a:close/>
              </a:path>
            </a:pathLst>
          </a:custGeom>
          <a:solidFill>
            <a:srgbClr val="30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1822450" y="5440363"/>
            <a:ext cx="34702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Textfeld 61"/>
          <p:cNvSpPr txBox="1">
            <a:spLocks noChangeArrowheads="1"/>
          </p:cNvSpPr>
          <p:nvPr/>
        </p:nvSpPr>
        <p:spPr bwMode="auto">
          <a:xfrm>
            <a:off x="1906588" y="5375275"/>
            <a:ext cx="1585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00B050"/>
                </a:solidFill>
              </a:rPr>
              <a:t>Reman</a:t>
            </a:r>
          </a:p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21525" name="Textfeld 62"/>
          <p:cNvSpPr txBox="1">
            <a:spLocks noChangeArrowheads="1"/>
          </p:cNvSpPr>
          <p:nvPr/>
        </p:nvSpPr>
        <p:spPr bwMode="auto">
          <a:xfrm>
            <a:off x="3276600" y="5097463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rgbClr val="FF0000"/>
                </a:solidFill>
              </a:rPr>
              <a:t>Newly Build/Clone</a:t>
            </a:r>
          </a:p>
          <a:p>
            <a:pPr algn="ctr"/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64" name="Gerade Verbindung mit Pfeil 63"/>
          <p:cNvCxnSpPr/>
          <p:nvPr/>
        </p:nvCxnSpPr>
        <p:spPr>
          <a:xfrm flipV="1">
            <a:off x="3492500" y="1592263"/>
            <a:ext cx="0" cy="392430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 rot="16200000">
            <a:off x="2609850" y="2506663"/>
            <a:ext cx="3348037" cy="1582738"/>
          </a:xfrm>
          <a:prstGeom prst="rect">
            <a:avLst/>
          </a:prstGeom>
          <a:solidFill>
            <a:srgbClr val="FF66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War Zone?</a:t>
            </a:r>
          </a:p>
        </p:txBody>
      </p:sp>
      <p:sp>
        <p:nvSpPr>
          <p:cNvPr id="74" name="Freihandform 73"/>
          <p:cNvSpPr/>
          <p:nvPr/>
        </p:nvSpPr>
        <p:spPr>
          <a:xfrm>
            <a:off x="1908175" y="1628775"/>
            <a:ext cx="5495925" cy="3349625"/>
          </a:xfrm>
          <a:custGeom>
            <a:avLst/>
            <a:gdLst>
              <a:gd name="connsiteX0" fmla="*/ 5497033 w 5497033"/>
              <a:gd name="connsiteY0" fmla="*/ 2753833 h 3349256"/>
              <a:gd name="connsiteX1" fmla="*/ 3179135 w 5497033"/>
              <a:gd name="connsiteY1" fmla="*/ 3349256 h 3349256"/>
              <a:gd name="connsiteX2" fmla="*/ 10633 w 5497033"/>
              <a:gd name="connsiteY2" fmla="*/ 3349256 h 3349256"/>
              <a:gd name="connsiteX3" fmla="*/ 0 w 5497033"/>
              <a:gd name="connsiteY3" fmla="*/ 0 h 3349256"/>
              <a:gd name="connsiteX4" fmla="*/ 3168503 w 5497033"/>
              <a:gd name="connsiteY4" fmla="*/ 0 h 3349256"/>
              <a:gd name="connsiteX5" fmla="*/ 5497033 w 5497033"/>
              <a:gd name="connsiteY5" fmla="*/ 2753833 h 334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7033" h="3349256">
                <a:moveTo>
                  <a:pt x="5497033" y="2753833"/>
                </a:moveTo>
                <a:lnTo>
                  <a:pt x="3179135" y="3349256"/>
                </a:lnTo>
                <a:lnTo>
                  <a:pt x="10633" y="3349256"/>
                </a:lnTo>
                <a:cubicBezTo>
                  <a:pt x="7089" y="2232837"/>
                  <a:pt x="3544" y="1116419"/>
                  <a:pt x="0" y="0"/>
                </a:cubicBezTo>
                <a:lnTo>
                  <a:pt x="3168503" y="0"/>
                </a:lnTo>
                <a:lnTo>
                  <a:pt x="5497033" y="275383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908050"/>
          </a:xfrm>
        </p:spPr>
        <p:txBody>
          <a:bodyPr/>
          <a:lstStyle/>
          <a:p>
            <a:r>
              <a:rPr lang="ru-RU" sz="2000" dirty="0" smtClean="0"/>
              <a:t>Основные</a:t>
            </a:r>
            <a:r>
              <a:rPr lang="de-DE" sz="2000" dirty="0" smtClean="0"/>
              <a:t> OEM</a:t>
            </a:r>
            <a:r>
              <a:rPr lang="ru-RU" sz="2000" dirty="0" smtClean="0"/>
              <a:t> производители конфронтируют с двумя главными проблемами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ru-RU" sz="1600" dirty="0" smtClean="0"/>
              <a:t> Меньший объем продажи и технологические новшества </a:t>
            </a:r>
            <a:endParaRPr sz="1600" dirty="0" smtClean="0"/>
          </a:p>
        </p:txBody>
      </p:sp>
      <p:sp>
        <p:nvSpPr>
          <p:cNvPr id="2253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BC4BD7-5F4E-4A26-9B8B-1DC928C0909A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2253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225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1B4A2-1173-4D77-B1AB-1760EAEFF419}" type="slidenum">
              <a:rPr lang="de-DE" smtClean="0">
                <a:cs typeface="Arial" charset="0"/>
              </a:rPr>
              <a:pPr/>
              <a:t>4</a:t>
            </a:fld>
            <a:endParaRPr lang="de-DE" smtClean="0">
              <a:cs typeface="Arial" charset="0"/>
            </a:endParaRPr>
          </a:p>
        </p:txBody>
      </p:sp>
      <p:pic>
        <p:nvPicPr>
          <p:cNvPr id="22533" name="Grafik 11" descr="trenne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-36513" y="1125538"/>
            <a:ext cx="64087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Технологический прогресс</a:t>
            </a:r>
            <a:r>
              <a:rPr lang="en-US" sz="1600" b="1" dirty="0" smtClean="0">
                <a:solidFill>
                  <a:srgbClr val="0070C0"/>
                </a:solidFill>
              </a:rPr>
              <a:t>:</a:t>
            </a:r>
            <a:endParaRPr lang="en-US" sz="1600" b="1" dirty="0">
              <a:solidFill>
                <a:srgbClr val="0070C0"/>
              </a:solidFill>
            </a:endParaRPr>
          </a:p>
          <a:p>
            <a:pPr marL="755650" lvl="1" indent="-28575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ru-RU" sz="1400" dirty="0" smtClean="0">
                <a:solidFill>
                  <a:srgbClr val="0070C0"/>
                </a:solidFill>
              </a:rPr>
              <a:t>Managed Print Services (</a:t>
            </a:r>
            <a:r>
              <a:rPr lang="de-DE" sz="1400" dirty="0" smtClean="0">
                <a:solidFill>
                  <a:srgbClr val="0070C0"/>
                </a:solidFill>
              </a:rPr>
              <a:t>MPS)</a:t>
            </a:r>
            <a:r>
              <a:rPr lang="ru-RU" sz="1400" dirty="0" smtClean="0">
                <a:solidFill>
                  <a:srgbClr val="0070C0"/>
                </a:solidFill>
              </a:rPr>
              <a:t> в силу простого использования и распространения, пользуються все большим вниманием и популярностью у крупных компаний и корпораций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  <a:p>
            <a:pPr marL="755650" lvl="1" indent="-28575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ru-RU" sz="1400" dirty="0" smtClean="0">
                <a:solidFill>
                  <a:srgbClr val="0070C0"/>
                </a:solidFill>
              </a:rPr>
              <a:t>Такие большие игроки как НР и</a:t>
            </a:r>
            <a:r>
              <a:rPr lang="en-US" sz="1400" dirty="0" smtClean="0">
                <a:solidFill>
                  <a:srgbClr val="0070C0"/>
                </a:solidFill>
              </a:rPr>
              <a:t> Samsung</a:t>
            </a:r>
            <a:r>
              <a:rPr lang="ru-RU" sz="1400" dirty="0" smtClean="0">
                <a:solidFill>
                  <a:srgbClr val="0070C0"/>
                </a:solidFill>
              </a:rPr>
              <a:t> слишком долго позволяли </a:t>
            </a:r>
            <a:r>
              <a:rPr lang="en-US" sz="1400" dirty="0" smtClean="0">
                <a:solidFill>
                  <a:srgbClr val="0070C0"/>
                </a:solidFill>
              </a:rPr>
              <a:t>Apple</a:t>
            </a:r>
            <a:r>
              <a:rPr lang="ru-RU" sz="1400" dirty="0" smtClean="0">
                <a:solidFill>
                  <a:srgbClr val="0070C0"/>
                </a:solidFill>
              </a:rPr>
              <a:t> с его закрытой технологией, которая не имеет печати, завоевывать все больше рынки сбыта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  <a:p>
            <a:pPr marL="755650" lvl="1" indent="-28575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ru-RU" sz="1400" dirty="0" smtClean="0">
                <a:solidFill>
                  <a:srgbClr val="0070C0"/>
                </a:solidFill>
              </a:rPr>
              <a:t>Энергия становиться все дороже и дороже и ее экономия имеет все больше значения. Принтеры должны как можно меньше использовать энергии – особенно при фиксировании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  <a:p>
            <a:pPr marL="755650" lvl="1" indent="-28575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r>
              <a:rPr lang="ru-RU" sz="1400" dirty="0" smtClean="0">
                <a:solidFill>
                  <a:srgbClr val="0070C0"/>
                </a:solidFill>
              </a:rPr>
              <a:t>Технологический рост качества</a:t>
            </a:r>
            <a:r>
              <a:rPr lang="de-DE" sz="1400" dirty="0" smtClean="0">
                <a:solidFill>
                  <a:srgbClr val="0070C0"/>
                </a:solidFill>
              </a:rPr>
              <a:t> Display</a:t>
            </a:r>
            <a:r>
              <a:rPr lang="ru-RU" sz="1400" dirty="0" smtClean="0">
                <a:solidFill>
                  <a:srgbClr val="0070C0"/>
                </a:solidFill>
              </a:rPr>
              <a:t>  телевизоров и мониторов поднимают уровень цветной печати (картины). Старые цветные печати уже не могут быть конкурентноспособными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2536" name="AutoShape 2" descr="data:image/jpeg;base64,/9j/4AAQSkZJRgABAQAAAQABAAD/2wCEAAkGBhQGERUTExQSEBQWFxcUFxcWFhgWFhkWFxcVFhobGBgYHSYfFxojHBgSHy8hJSgpLSwsFx4xNTAqNSYrLCoBCQoKDgwOGg8PGjUhHCE1LC8zNTMsLS8uNSotMSwpNDQpLDIsNDUvLiwsKTQsLDYsNSs1LCwsLCw1LCktKSwxKf/AABEIAOoA1wMBIgACEQEDEQH/xAAcAAEAAgMBAQEAAAAAAAAAAAAABgcDBAUCAQj/xABAEAABAwIEAwYCBwUHBQAAAAABAAIDESEEBRIxBkFhBxMiUXGBMpEUI0JSYnKhM4KSscEIFUNjc6LxJFSDsuH/xAAYAQEAAwEAAAAAAAAAAAAAAAAAAQIDBP/EAC0RAQACAgADBQcFAQAAAAAAAAABAgMREiExBEFRYZETIjJxobHwQoHB0fEU/9oADAMBAAIRAxEAPwC8UREBERAREQEREBERAREQEREBERAREQEREBERAREQEREBERAREQEREBERAREQEREBERAREQEREBERAREQEREBERAREQEREBERAREQEREBERAREQEREBERAREQEREBERAREQEREBERAREQEREBERAREQEQmiinEHall3DdRLiWPeLd3F9a+vkQyoafzEIJWionPf7Sb3EjB4VrRyfO4k9fq4yKfxFcJv8AaIzIGujCHp3b6fpJVB+k0VP8Lf2iYMeQzGxHCk27xhMkfuKam/7la+X5jFm0YkhkZNG7Z7HBzT7hBsoiICIiAiIgIiICIiAiIgIiICIiAiLTzTN4smbqlcGg2A3c4+QAuf6INxFBMx7SCbQRgfikuf4Wn+qi+ZcRT5l+0lcR90eFv8LaAoLMzHirDZXXXK0uH2WeJ3yG3vRRXM+09xtBEG/ikuf4Wn+qgk82gWGrpYfzWjjP+obTU+Pq0gH50KCOce8T5hmk7o5sRNJE67WNOiPQ7kWso00pS9duqhksJhsfXcH+SmWfZQ3uSY9WtviqXOc5w5gkm9r+yjWDyCfGirWENqAXO8LRWm5PqFOtomYjq56bqa4Ds2lxGm/ek76KhoPlqI8X7tVNcj7IjFeUNhb52qR6u8XzAUzEVjd51HmwnPG9Vjcqhw2UyYoijdNebvCP1U64SyXHcPN77C4p0UhP7JrHmN3+oXgMI6gE3Vj4HhvD5HIO8hD6CoIca+uo39rfotHNc0xomc7DSCHDHTobCIWSBtPF3vfxlxfX8VKcgrRFNRMc4n0UrfJfy+7r5R2vuy6keaQHDE2GIiBkw7vWlXRnpf2VjYHHx5mwSRPZKx1w5jg5p9CLKpcA+fGxkYlrJnkuFQwNDmWoJLBj3b1oPKy1YeEJcjcZstnkwUhNTH8eGebnxNNdI2Fb0GwVZjwdFZnvXWirHK+2E5U8Q5tAcI82E8YMmHf1tUtrQml+tFY+Cx0eZMEkT2SsdcOY4OafQiyquzoiICIiAiIgIiICIiAiIgKrO0rLMU/FfSYwJoo4xGY6+IB1HEhu9SdNxUmwpaotNRDjLHjLneJrgx5j+s3YHB7ah33BpANdt9rVCr8LmzMbYVa4bsdZwpv6+y9SSqVcR5Hhs7Op4DXadYmiIEoA+0RtK0Abglw5U3UPzTK8Vwt43/Xwi/fx8h+MfZ97ficgzR4GTFbNPnU2t7rYwvDb8T953pYfM7+y2Mm45hk0iYAEWEly0dCN4/a3oprgs6ZGKmMva4AtczSW0pzvf9VNrVrG5c972jryhGcPws3D/GQ2m4aKn5m5+S6EXChiGpkEjyfgc+5uK2q6radS0dVt5viG4xwMTXNpWrhYO6UNvcr1hsdJgW17zQ3nUgtH8QoPVUrm45mK8oj0n5SrhtWZnirxec9PTpP1ZMpyj6RAzEQzhxIJNW93pOzmOBJ0OaatLXbEUNKLRxsTM8ZonHeaXAggAm2+mhA6VqfdZcTOZwHucZQTXcFtab/dbtuBVYH5iyGvjq7yaKn3c6pP6KMvBeOHJG9c/wDJbxTU8Vfd+XL6Q2cPhiwBkTC1oppFyQBsDQhtBTYtI5Gq8TNjy86JngEXLaajcihNBQem/kFjwubSRNL3B0bbAONQHV2FRYm3RbjcxdJRzatsLN06TzqdQLgeW/NZ0t7PVaV9yO6J1P7ctNOGJ3a0+9Pf13/LziozhAHab/ZLqgGvrz6O+S1WZmcQNL43s5bgN9a7/ILYxmYOpV7hE0i9wPapN/Zq+Mgl01bh5pQBUmjGfpI4O/RbTWt6xW8Ty8LTWfWJY3pbe6TrfjETHpLnswRIcx575jrFsjRpuLijrkegK444QkyJ5myzEuwEhuYXEugefIsdWnLkacqKQfTaT0B0lrSXwOaGvdqNnhxvSzgCKtJrvRRuR0kPeukJc10gb3IqJiyzmmtCHAGnlcE2Vsl82a8+zpvXnEf75q0xVwUiOLe/Hf8AX55pBlnbG7KHCHNsM/COJoJ4wX4d3W1S3bYautFY+X5lFm0YkhkZMw7OY4OafcKstIxTBG6M92R4mT+Ko8i01JK4M3Br8jeZssxMmAlN+7LiYX77tNbX5hw6BUpabRuY06bV4Z1vfyXoiqbKe2mTJ3CHNsM7DnYYiEF0Tt7loqRYD4S432Cs3K83hzuMSwSxzsOzmODh6Gmx6FWVbiIiAiIgIiICIiAtfFYcTgggOBsQRULYRBBM44F0h30bSGm7sPJeF35ecTurVoDNAT3UofhZgPhcSOVKtcCBI3p8wrHfHrXNzbJIs2ZolY2RvXcHzB3BQVPm3BEOcxCaMtwcpbqdQEQOsCS5m8XnUWFbtJUL+l47gaQaTRrrhp8cEovdhBofOrSHbVpsrexuR4nILxl2MhH2T+3YOh2kA8jfqufgJo83bMCGyRueCY5LkO0ipcw3jNb+e55olxck7R4OJG92XfQ8SQGgSULSa0+rc4aTXahAN9iu/DkUmK0OfiHd4wucdPgDqggBzD4SGg2oBe6hPE/ZOMTV+FOr/JefGLH9nIbP5WfQ7+I7KOZPxrjOD3d1M12IhYdJjlBbJH0BcNTNxZwIptRTE6Z3rMxqJ0sfC5Icqce6kdoqTpB1MNSSSSbVJJO9V1fo3eNuTHQh1QaXB5Hlf581x8BxPHxZEPoU0cUv2mytrI1vMhtb0qLio5WXZy7s+gxtJMVPLj3eTjoiB6Maaj0cT6LPtGeI+KDBh4I+KZeMYW4VzXO8TnEjvHu8LbE1fI7UWNOwoN11cPk5lFXTEEgGkYFtQBAJk1ajTnb0WXGswmHjEcYa3QNLWwtGloHI08AHqQuBh8GWCkb5YG1qWxuAbUgg6QQdG5+Gm6jHfjjcRpefN54gZ/d2n6QWPbqAjmj8MjXE2+rNTY6bt1C1SGhbEmdYxjm/VYLFAUo+QOZI29dgHBx9NI6BY8Fk8WFcXgta6wdI8mSVwG1Xvq5y60sMUGpuvVIKAitTU7HewqRc2vut4pNuia1mejgZhksnFE8c+ILpJIq922IGKNhJqTWpc4mjQamhA2FSu9/db8M2riAfKt/0XBxGaS4clvjY1zQ9r27EHmQR4XWO45L4zOpJhpkJfV1SWu7up/Few2NKgdFvTFX9c6YdonJi/SzjNGxlzW6Q5poQRcevMHrRcnNM3xGK1tDQ0ajoo+EEt5fG4kna9trLLjMQMQ6pAFGho7vk0WA1uFvkfVYYQ7FH6trnEfdqae/L3WWSKcXuTuDFa8xu8a/d5ihdJDpno5zqlzX6e708hpIq40qagUqRRR48PPyaTv8AL55MDLzaHExu3sRe19iHDou+NMEobOXQtNSXBuo//fW66uMxMODY36IIXuqNUkwMp089LbNr8lyZ89cEe+7ez9nv2idY2rkXbjJlZEWawFnIYiEVYermfr4TX8KtTJs+w/EMfeYeWOdnmw1ofJw3aehVS4vCQ8QAlwZA00o4aQyQH/LJt5Up7lQzE8LyZDMZsFNJh5G7OaXMBFa35hpoLEU6LLs/a8efcV6wnP2a+CdWfpxFRfDHb9Ll7hDmDGzgUHfwEE7C5aPC/nUtI9Crf4f4qwvFLNeGmZMOYBo9tfvMPib7hdbndVERAREQEREBERBifDXZR7O+EYs1drvDMPhljs70dyeOhUmXwiqCtMUZshNMS2rNhPGCWfvt3jPXb0WLNsnw/E0YErQ+3gkYQJGg/cfeo28Jq0+SsqXDB4IoCDuCohmPBRwxL8G4QuJq6J1TC7zoN4yfMe9USpbiTs0nyN3fYdzpGN8QkiBa9l/tsF2/nbUbk6VlyDtRkwdI8c3vmGgErQNdPxAWeNtqG3NWfBmRhkEUrXYebk12zusb9njfa/RcniPgHD8RVcAMPKd3Nb4Hn/Mj2r+JtD51RGmSPOI8yibJhnMmb51u0U2APwu2s4bLQkx5nGz6jTqL3HV4jTwsaA1hqLHn1VdZnw1jeBpNbS6Ktg5p1RPtsHUo7n4XAHouxk3aHHiCG4pgiftq8Xdu2+IA1beh5iyxyYpvO4ltjyRSNTCYxSOmYQXazUgxlp10rQeEA2PX5pFK7AjSx1BSw1ag3oL29Frxz/TC1rS2jtqENZ58rFdeLIO7YZHl0jQaHu9gbbnfy5BWjJ7GNTZjk7TFJ30c2bFHEG/jcafFV5r0bt+lVuYLJ5X0q0MrUUfcmo5MF6+tFpYvCSM+ugZKxrTTUa6QTaxNzv13XZyDiCXLXUkkbQ7/AFdwaWoQQ7+nQLXBmxZd7nn4T+fni4/+n2nwc/v6d8OVmeXy5K9pfGZW70LXAEbUI6f8ro4fOHPADoixpIFAWjSKirh1pqtRbOacTMe0l8obGL1cA1ld9r3r956r7PO0OBhIi1z3tQaGWtcnf2B9V2VyUxc68/zunr92U48mflaJjXSf7jep+iYuw8eIjDC0u0jcGpBBJBLj4bCgoaVXCzzOYspJD5WMpSjQdTqdA0VPO9KdVXeZ8aYjG219y37sdj7vPi/Uei4QkL6mhPmd/mVjnze2jhmI037N2ecFpvFp4p8/tCbYvtGdAC3DsAr/AIkgGr2AuP4vZRfMM2mzY1lkdJetCfDX8otXqtSJpnrQE06IueIiOUOy1ptO5kWbBY2TLXiSJ74pG7PY4tcPcLCvTIzLsKqVVt8Fdvs2Dc2PMAJorDvmNpI2+72iz27bAGx+JXzDKMQ0OaQ5rgHAi4IIqCDzFF+SeHeDpuIX0Yx8ja3LR4R5gvPhB6br9M8A4J2XZfBE81dGHM3rQNe5rRXnQAD2QSBERAREQEREBERAXlzA5ekQc3NMljzVhZKxsjeu46g7g+iiONyDEZHeLVi4R9gkd+wfhcbSDob9VYC8PjD0Fe4bGRZsxzfDIw+GSN7a/uvY4W9wobxP2Tx48F+FIa7funuND/pyG7efhdba4VrZ3wnHmh13hlHwyx2eOjuTh0NQo3iHzZEaYltWcp4wSz/yN3jPW49ESoZ8WK4UkMZD20+KJ4PW9OQN/E2xpzUjyDi9mJcA7UyTYAuIr0Dh/JWzj8tg4hjDZWNmZu11fE2vNjxce1j1VZ8VdkkmF1SYeuIj3oB9c31YLSerb/h5ql6VvGrQzyYq5I1aNt7MON4cEPrXuc4bMY7U7bmbkH3buonm/aFJi7Qxthb5nxO9aG1fXUovNhDh+Vtqja1isSrjw0x/DCtMVMfwwzYvGPx7tUj3SHlqNaeg2HssKItWry9mtb2FkjAHeFxptTUP/X/lajW6trrdwOTyZg8MY10jz9ljS93lsNh1KDednUUA8DdR5ADS33rdchsBfc2rzNhdTfDdngytokx88WBZ93UJJzbYAeFp9C49FvZdnUUL9GUYB+JlFvpM41FppvV1owf3EHEyXs4xOZAPcwQRbmSc922nMhnxu+VD5qdZJwNgcDGJSf7wOnUNu6NqeCJp8TSfvFwXIm4YlzaSuZ4yTEPrUYTC1cfMaqDSzmNvLxqd5PwziZY2RsAwEDRRoJ72bT5Xq1v+4ol4biJYDG6SVmBiY4ERMAc94H+GGtFq+TKnorAyNpZA0EEG5IO4LiXXp6rkZTwlBlR1hpll5ySEvf8AxO2HQUUigZoHuiGRERAREQEREBERAREQEREHwiqwSQ6hQio8ithKVQQvMODThXGTBPEDjd0TqmB96nwg/VuN/E3pUGlFzI8+7omKdjsLPpNGPNWvNCfqpNpBY2s7zAVhujqtDNMnizeMxzMbKw7hwr8vJBX2O4Lw3EkTNbe7k0MHesADjRo+MbPHK9/IhVtxR2WT5GSQx0rOT42ktPqL6PQn3VuT5DieHTqgJxkI/wAJxpMwf5bzZ46Ov1CzYrjHDYqIsMncyUI7uYGKSvQPpq9RUIl+dGcN4mX4cPiXDzbC9w9i2oK6eT8A4rOH6WRGo3Lz3bW/mJuPTfoptkk3/WVDrV5FWLxDmkMcQY/FMw5JGzm94R91rbmp6AqBW+B7OcJken6bOJHuIaIotTGajSgLh43X50apHnmBnwuHEOWiDBEv8biGsa1gDiXF1HFxJ03IJudt1s4DLn48g4TC6R/3GKBB86tYfGfTwLu4fgNktHYuR+LcL6T4YQd7Rix9TU9UFZ5TwRBPJqd3+d4jm4ktw4I+88kl3zP5VYWB4MlxDA2eRuGiG0GFHdtA8i8UJ9tNVL8NhRCA1jQxo2AFFsswtN7qUOXlWSQ5Q3TBE1g8wLnqTuSurHD5rM1mlekHhsele0RAREQEREBERAREQEREBERAREQF8Lar6iDE6JaeOyqPMBSRjJB+JoP810V8oghsnZxl8rqnB4cn8gC6uW8K4bKP2MEUX5WNH9F3O7X3Sg1xCT0WURLIiD4G0X1EQEREBERAREQEREBERAREQEREBERAREQER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477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 descr="http://t3.gstatic.com/images?q=tbn:ANd9GcTGv5-Toq-mOgF-Pxi4UNShANz7ujZNm0U-rcVc8U16MqJ6DQ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92700"/>
            <a:ext cx="11398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http://t1.gstatic.com/images?q=tbn:ANd9GcRE8oghLYQPz3mu0gUq7bsM_DYcKdd--7vh83zuUplxfmRRqqBhj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4221163"/>
            <a:ext cx="2411412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9" descr="http://t0.gstatic.com/images?q=tbn:ANd9GcQ1iVB4LzbsJ-P36M3Gh2pmioxfQ10yVwdXkbQ18nsbq6a3Ing9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25144"/>
            <a:ext cx="55721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1" descr="http://t2.gstatic.com/images?q=tbn:ANd9GcSK74FGXrBuZxfYnZIwiRM-JnQnHOYPKHiLtMM8ch77jl6KgPA0gQ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9950" y="4868863"/>
            <a:ext cx="9382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09"/>
          <a:stretch>
            <a:fillRect/>
          </a:stretch>
        </p:blipFill>
        <p:spPr bwMode="auto">
          <a:xfrm>
            <a:off x="6223000" y="1155700"/>
            <a:ext cx="30289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4" descr="http://t3.gstatic.com/images?q=tbn:ANd9GcTZ3NU4WWrWFMQBZ77oLIZzRujNlRHc0x_4Zkhry588GN4ZcZX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5208588"/>
            <a:ext cx="536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588125" y="3860800"/>
            <a:ext cx="1295400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Source: Gardner (</a:t>
            </a:r>
            <a:r>
              <a:rPr lang="de-DE" sz="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October</a:t>
            </a:r>
            <a:r>
              <a:rPr lang="de-DE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2011)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908050"/>
          </a:xfrm>
        </p:spPr>
        <p:txBody>
          <a:bodyPr/>
          <a:lstStyle/>
          <a:p>
            <a:r>
              <a:rPr lang="ru-RU" dirty="0" smtClean="0"/>
              <a:t>Основные</a:t>
            </a:r>
            <a:r>
              <a:rPr lang="de-DE" dirty="0" smtClean="0"/>
              <a:t> OEM</a:t>
            </a:r>
            <a:r>
              <a:rPr lang="ru-RU" dirty="0" smtClean="0"/>
              <a:t> производители конфронтируют с двумя главными проблемами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sz="1800" dirty="0" smtClean="0"/>
              <a:t>Изначально подходы одинаковые за исключением</a:t>
            </a:r>
            <a:r>
              <a:rPr lang="de-DE" sz="1800" dirty="0" smtClean="0"/>
              <a:t> </a:t>
            </a:r>
            <a:r>
              <a:rPr lang="de-DE" sz="1800" dirty="0" smtClean="0"/>
              <a:t>HP</a:t>
            </a:r>
            <a:endParaRPr sz="1800" dirty="0" smtClean="0"/>
          </a:p>
        </p:txBody>
      </p:sp>
      <p:sp>
        <p:nvSpPr>
          <p:cNvPr id="2355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F149C4B-5A6D-4C8A-9DE6-E430C9282DA4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2355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235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2C1A7-0727-4F92-874B-2F5EAE072532}" type="slidenum">
              <a:rPr lang="de-DE" smtClean="0">
                <a:cs typeface="Arial" charset="0"/>
              </a:rPr>
              <a:pPr/>
              <a:t>5</a:t>
            </a:fld>
            <a:endParaRPr lang="de-DE" smtClean="0">
              <a:cs typeface="Arial" charset="0"/>
            </a:endParaRPr>
          </a:p>
        </p:txBody>
      </p:sp>
      <p:pic>
        <p:nvPicPr>
          <p:cNvPr id="23557" name="Grafik 11" descr="trenne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0" y="1052736"/>
            <a:ext cx="90725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Технологический прогресс это двигающая сила при развитии более высокой скорости печатиб цвета в МФУ и применения химического онера в оффисной печати.</a:t>
            </a:r>
            <a:endParaRPr lang="en-US" sz="1600" dirty="0">
              <a:solidFill>
                <a:srgbClr val="0070C0"/>
              </a:solidFill>
            </a:endParaRPr>
          </a:p>
          <a:p>
            <a:pPr marL="1143000" lvl="2" indent="-2286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sz="1600" dirty="0">
              <a:solidFill>
                <a:srgbClr val="0070C0"/>
              </a:solidFill>
            </a:endParaRPr>
          </a:p>
          <a:p>
            <a:pPr marL="755650" lvl="1" indent="-28575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Tx/>
              <a:buChar char="–"/>
            </a:pPr>
            <a:endParaRPr lang="en-US" sz="16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</a:pP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3560" name="AutoShape 2" descr="data:image/jpeg;base64,/9j/4AAQSkZJRgABAQAAAQABAAD/2wCEAAkGBhQGERUTExQSEBQWFxcUFxcWFhgWFhkWFxcVFhobGBgYHSYfFxojHBgSHy8hJSgpLSwsFx4xNTAqNSYrLCoBCQoKDgwOGg8PGjUhHCE1LC8zNTMsLS8uNSotMSwpNDQpLDIsNDUvLiwsKTQsLDYsNSs1LCwsLCw1LCktKSwxKf/AABEIAOoA1wMBIgACEQEDEQH/xAAcAAEAAgMBAQEAAAAAAAAAAAAABgcDBAUCAQj/xABAEAABAwIEAwYCBwUHBQAAAAABAAIDESEEBRIxBkFhBxMiUXGBMpEUI0JSYnKhM4KSscEIFUNjc6LxJFSDsuH/xAAYAQEAAwEAAAAAAAAAAAAAAAAAAQIDBP/EAC0RAQACAgADBQcFAQAAAAAAAAABAgMREiExBEFRYZETIjJxobHwQoHB0fEU/9oADAMBAAIRAxEAPwC8UREBERAREQEREBERAREQEREBERAREQEREBERAREQEREBERAREQEREBERAREQEREBERAREQEREBERAREQEREBERAREQEREBERAREQEREBERAREQEREBERAREQEREBERAREQEREBERAREQEREBERAREQEQmiinEHall3DdRLiWPeLd3F9a+vkQyoafzEIJWionPf7Sb3EjB4VrRyfO4k9fq4yKfxFcJv8AaIzIGujCHp3b6fpJVB+k0VP8Lf2iYMeQzGxHCk27xhMkfuKam/7la+X5jFm0YkhkZNG7Z7HBzT7hBsoiICIiAiIgIiICIiAiIgIiICIiAiLTzTN4smbqlcGg2A3c4+QAuf6INxFBMx7SCbQRgfikuf4Wn+qi+ZcRT5l+0lcR90eFv8LaAoLMzHirDZXXXK0uH2WeJ3yG3vRRXM+09xtBEG/ikuf4Wn+qgk82gWGrpYfzWjjP+obTU+Pq0gH50KCOce8T5hmk7o5sRNJE67WNOiPQ7kWso00pS9duqhksJhsfXcH+SmWfZQ3uSY9WtviqXOc5w5gkm9r+yjWDyCfGirWENqAXO8LRWm5PqFOtomYjq56bqa4Ds2lxGm/ek76KhoPlqI8X7tVNcj7IjFeUNhb52qR6u8XzAUzEVjd51HmwnPG9Vjcqhw2UyYoijdNebvCP1U64SyXHcPN77C4p0UhP7JrHmN3+oXgMI6gE3Vj4HhvD5HIO8hD6CoIca+uo39rfotHNc0xomc7DSCHDHTobCIWSBtPF3vfxlxfX8VKcgrRFNRMc4n0UrfJfy+7r5R2vuy6keaQHDE2GIiBkw7vWlXRnpf2VjYHHx5mwSRPZKx1w5jg5p9CLKpcA+fGxkYlrJnkuFQwNDmWoJLBj3b1oPKy1YeEJcjcZstnkwUhNTH8eGebnxNNdI2Fb0GwVZjwdFZnvXWirHK+2E5U8Q5tAcI82E8YMmHf1tUtrQml+tFY+Cx0eZMEkT2SsdcOY4OafQiyquzoiICIiAiIgIiICIiAiIgKrO0rLMU/FfSYwJoo4xGY6+IB1HEhu9SdNxUmwpaotNRDjLHjLneJrgx5j+s3YHB7ah33BpANdt9rVCr8LmzMbYVa4bsdZwpv6+y9SSqVcR5Hhs7Op4DXadYmiIEoA+0RtK0Abglw5U3UPzTK8Vwt43/Xwi/fx8h+MfZ97ficgzR4GTFbNPnU2t7rYwvDb8T953pYfM7+y2Mm45hk0iYAEWEly0dCN4/a3oprgs6ZGKmMva4AtczSW0pzvf9VNrVrG5c972jryhGcPws3D/GQ2m4aKn5m5+S6EXChiGpkEjyfgc+5uK2q6radS0dVt5viG4xwMTXNpWrhYO6UNvcr1hsdJgW17zQ3nUgtH8QoPVUrm45mK8oj0n5SrhtWZnirxec9PTpP1ZMpyj6RAzEQzhxIJNW93pOzmOBJ0OaatLXbEUNKLRxsTM8ZonHeaXAggAm2+mhA6VqfdZcTOZwHucZQTXcFtab/dbtuBVYH5iyGvjq7yaKn3c6pP6KMvBeOHJG9c/wDJbxTU8Vfd+XL6Q2cPhiwBkTC1oppFyQBsDQhtBTYtI5Gq8TNjy86JngEXLaajcihNBQem/kFjwubSRNL3B0bbAONQHV2FRYm3RbjcxdJRzatsLN06TzqdQLgeW/NZ0t7PVaV9yO6J1P7ctNOGJ3a0+9Pf13/LziozhAHab/ZLqgGvrz6O+S1WZmcQNL43s5bgN9a7/ILYxmYOpV7hE0i9wPapN/Zq+Mgl01bh5pQBUmjGfpI4O/RbTWt6xW8Ty8LTWfWJY3pbe6TrfjETHpLnswRIcx575jrFsjRpuLijrkegK444QkyJ5myzEuwEhuYXEugefIsdWnLkacqKQfTaT0B0lrSXwOaGvdqNnhxvSzgCKtJrvRRuR0kPeukJc10gb3IqJiyzmmtCHAGnlcE2Vsl82a8+zpvXnEf75q0xVwUiOLe/Hf8AX55pBlnbG7KHCHNsM/COJoJ4wX4d3W1S3bYautFY+X5lFm0YkhkZMw7OY4OafcKstIxTBG6M92R4mT+Ko8i01JK4M3Br8jeZssxMmAlN+7LiYX77tNbX5hw6BUpabRuY06bV4Z1vfyXoiqbKe2mTJ3CHNsM7DnYYiEF0Tt7loqRYD4S432Cs3K83hzuMSwSxzsOzmODh6Gmx6FWVbiIiAiIgIiICIiAtfFYcTgggOBsQRULYRBBM44F0h30bSGm7sPJeF35ecTurVoDNAT3UofhZgPhcSOVKtcCBI3p8wrHfHrXNzbJIs2ZolY2RvXcHzB3BQVPm3BEOcxCaMtwcpbqdQEQOsCS5m8XnUWFbtJUL+l47gaQaTRrrhp8cEovdhBofOrSHbVpsrexuR4nILxl2MhH2T+3YOh2kA8jfqufgJo83bMCGyRueCY5LkO0ipcw3jNb+e55olxck7R4OJG92XfQ8SQGgSULSa0+rc4aTXahAN9iu/DkUmK0OfiHd4wucdPgDqggBzD4SGg2oBe6hPE/ZOMTV+FOr/JefGLH9nIbP5WfQ7+I7KOZPxrjOD3d1M12IhYdJjlBbJH0BcNTNxZwIptRTE6Z3rMxqJ0sfC5Icqce6kdoqTpB1MNSSSSbVJJO9V1fo3eNuTHQh1QaXB5Hlf581x8BxPHxZEPoU0cUv2mytrI1vMhtb0qLio5WXZy7s+gxtJMVPLj3eTjoiB6Maaj0cT6LPtGeI+KDBh4I+KZeMYW4VzXO8TnEjvHu8LbE1fI7UWNOwoN11cPk5lFXTEEgGkYFtQBAJk1ajTnb0WXGswmHjEcYa3QNLWwtGloHI08AHqQuBh8GWCkb5YG1qWxuAbUgg6QQdG5+Gm6jHfjjcRpefN54gZ/d2n6QWPbqAjmj8MjXE2+rNTY6bt1C1SGhbEmdYxjm/VYLFAUo+QOZI29dgHBx9NI6BY8Fk8WFcXgta6wdI8mSVwG1Xvq5y60sMUGpuvVIKAitTU7HewqRc2vut4pNuia1mejgZhksnFE8c+ILpJIq922IGKNhJqTWpc4mjQamhA2FSu9/db8M2riAfKt/0XBxGaS4clvjY1zQ9r27EHmQR4XWO45L4zOpJhpkJfV1SWu7up/Few2NKgdFvTFX9c6YdonJi/SzjNGxlzW6Q5poQRcevMHrRcnNM3xGK1tDQ0ajoo+EEt5fG4kna9trLLjMQMQ6pAFGho7vk0WA1uFvkfVYYQ7FH6trnEfdqae/L3WWSKcXuTuDFa8xu8a/d5ihdJDpno5zqlzX6e708hpIq40qagUqRRR48PPyaTv8AL55MDLzaHExu3sRe19iHDou+NMEobOXQtNSXBuo//fW66uMxMODY36IIXuqNUkwMp089LbNr8lyZ89cEe+7ez9nv2idY2rkXbjJlZEWawFnIYiEVYermfr4TX8KtTJs+w/EMfeYeWOdnmw1ofJw3aehVS4vCQ8QAlwZA00o4aQyQH/LJt5Up7lQzE8LyZDMZsFNJh5G7OaXMBFa35hpoLEU6LLs/a8efcV6wnP2a+CdWfpxFRfDHb9Ll7hDmDGzgUHfwEE7C5aPC/nUtI9Crf4f4qwvFLNeGmZMOYBo9tfvMPib7hdbndVERAREQEREBERBifDXZR7O+EYs1drvDMPhljs70dyeOhUmXwiqCtMUZshNMS2rNhPGCWfvt3jPXb0WLNsnw/E0YErQ+3gkYQJGg/cfeo28Jq0+SsqXDB4IoCDuCohmPBRwxL8G4QuJq6J1TC7zoN4yfMe9USpbiTs0nyN3fYdzpGN8QkiBa9l/tsF2/nbUbk6VlyDtRkwdI8c3vmGgErQNdPxAWeNtqG3NWfBmRhkEUrXYebk12zusb9njfa/RcniPgHD8RVcAMPKd3Nb4Hn/Mj2r+JtD51RGmSPOI8yibJhnMmb51u0U2APwu2s4bLQkx5nGz6jTqL3HV4jTwsaA1hqLHn1VdZnw1jeBpNbS6Ktg5p1RPtsHUo7n4XAHouxk3aHHiCG4pgiftq8Xdu2+IA1beh5iyxyYpvO4ltjyRSNTCYxSOmYQXazUgxlp10rQeEA2PX5pFK7AjSx1BSw1ag3oL29Frxz/TC1rS2jtqENZ58rFdeLIO7YZHl0jQaHu9gbbnfy5BWjJ7GNTZjk7TFJ30c2bFHEG/jcafFV5r0bt+lVuYLJ5X0q0MrUUfcmo5MF6+tFpYvCSM+ugZKxrTTUa6QTaxNzv13XZyDiCXLXUkkbQ7/AFdwaWoQQ7+nQLXBmxZd7nn4T+fni4/+n2nwc/v6d8OVmeXy5K9pfGZW70LXAEbUI6f8ro4fOHPADoixpIFAWjSKirh1pqtRbOacTMe0l8obGL1cA1ld9r3r956r7PO0OBhIi1z3tQaGWtcnf2B9V2VyUxc68/zunr92U48mflaJjXSf7jep+iYuw8eIjDC0u0jcGpBBJBLj4bCgoaVXCzzOYspJD5WMpSjQdTqdA0VPO9KdVXeZ8aYjG219y37sdj7vPi/Uei4QkL6mhPmd/mVjnze2jhmI037N2ecFpvFp4p8/tCbYvtGdAC3DsAr/AIkgGr2AuP4vZRfMM2mzY1lkdJetCfDX8otXqtSJpnrQE06IueIiOUOy1ptO5kWbBY2TLXiSJ74pG7PY4tcPcLCvTIzLsKqVVt8Fdvs2Dc2PMAJorDvmNpI2+72iz27bAGx+JXzDKMQ0OaQ5rgHAi4IIqCDzFF+SeHeDpuIX0Yx8ja3LR4R5gvPhB6br9M8A4J2XZfBE81dGHM3rQNe5rRXnQAD2QSBERAREQEREBERAXlzA5ekQc3NMljzVhZKxsjeu46g7g+iiONyDEZHeLVi4R9gkd+wfhcbSDob9VYC8PjD0Fe4bGRZsxzfDIw+GSN7a/uvY4W9wobxP2Tx48F+FIa7funuND/pyG7efhdba4VrZ3wnHmh13hlHwyx2eOjuTh0NQo3iHzZEaYltWcp4wSz/yN3jPW49ESoZ8WK4UkMZD20+KJ4PW9OQN/E2xpzUjyDi9mJcA7UyTYAuIr0Dh/JWzj8tg4hjDZWNmZu11fE2vNjxce1j1VZ8VdkkmF1SYeuIj3oB9c31YLSerb/h5ql6VvGrQzyYq5I1aNt7MON4cEPrXuc4bMY7U7bmbkH3buonm/aFJi7Qxthb5nxO9aG1fXUovNhDh+Vtqja1isSrjw0x/DCtMVMfwwzYvGPx7tUj3SHlqNaeg2HssKItWry9mtb2FkjAHeFxptTUP/X/lajW6trrdwOTyZg8MY10jz9ljS93lsNh1KDednUUA8DdR5ADS33rdchsBfc2rzNhdTfDdngytokx88WBZ93UJJzbYAeFp9C49FvZdnUUL9GUYB+JlFvpM41FppvV1owf3EHEyXs4xOZAPcwQRbmSc922nMhnxu+VD5qdZJwNgcDGJSf7wOnUNu6NqeCJp8TSfvFwXIm4YlzaSuZ4yTEPrUYTC1cfMaqDSzmNvLxqd5PwziZY2RsAwEDRRoJ72bT5Xq1v+4ol4biJYDG6SVmBiY4ERMAc94H+GGtFq+TKnorAyNpZA0EEG5IO4LiXXp6rkZTwlBlR1hpll5ySEvf8AxO2HQUUigZoHuiGRERAREQEREBERAREQEREHwiqwSQ6hQio8ithKVQQvMODThXGTBPEDjd0TqmB96nwg/VuN/E3pUGlFzI8+7omKdjsLPpNGPNWvNCfqpNpBY2s7zAVhujqtDNMnizeMxzMbKw7hwr8vJBX2O4Lw3EkTNbe7k0MHesADjRo+MbPHK9/IhVtxR2WT5GSQx0rOT42ktPqL6PQn3VuT5DieHTqgJxkI/wAJxpMwf5bzZ46Ov1CzYrjHDYqIsMncyUI7uYGKSvQPpq9RUIl+dGcN4mX4cPiXDzbC9w9i2oK6eT8A4rOH6WRGo3Lz3bW/mJuPTfoptkk3/WVDrV5FWLxDmkMcQY/FMw5JGzm94R91rbmp6AqBW+B7OcJken6bOJHuIaIotTGajSgLh43X50apHnmBnwuHEOWiDBEv8biGsa1gDiXF1HFxJ03IJudt1s4DLn48g4TC6R/3GKBB86tYfGfTwLu4fgNktHYuR+LcL6T4YQd7Rix9TU9UFZ5TwRBPJqd3+d4jm4ktw4I+88kl3zP5VYWB4MlxDA2eRuGiG0GFHdtA8i8UJ9tNVL8NhRCA1jQxo2AFFsswtN7qUOXlWSQ5Q3TBE1g8wLnqTuSurHD5rM1mlekHhsele0RAREQEREBERAREQEREBERAREQF8Lar6iDE6JaeOyqPMBSRjJB+JoP810V8oghsnZxl8rqnB4cn8gC6uW8K4bKP2MEUX5WNH9F3O7X3Sg1xCT0WURLIiD4G0X1EQEREBERAREQEREBERAREQEREBERAREQER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419475" y="2452688"/>
            <a:ext cx="1873250" cy="331311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835150" y="2813050"/>
            <a:ext cx="1463675" cy="29527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435600" y="1844675"/>
            <a:ext cx="1873250" cy="327501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692275" y="5765800"/>
            <a:ext cx="58324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1698625" y="1879600"/>
            <a:ext cx="0" cy="388620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 rot="16200000">
            <a:off x="-624681" y="3648869"/>
            <a:ext cx="4121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0         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Printing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speed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(ppm)            70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835150" y="5260975"/>
            <a:ext cx="1463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Ink Jet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398838" y="5119688"/>
            <a:ext cx="1885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Conventional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Toner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437188" y="4787900"/>
            <a:ext cx="1884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Chemical Toner</a:t>
            </a:r>
          </a:p>
        </p:txBody>
      </p:sp>
      <p:grpSp>
        <p:nvGrpSpPr>
          <p:cNvPr id="23570" name="Gruppieren 34"/>
          <p:cNvGrpSpPr>
            <a:grpSpLocks/>
          </p:cNvGrpSpPr>
          <p:nvPr/>
        </p:nvGrpSpPr>
        <p:grpSpPr bwMode="auto">
          <a:xfrm>
            <a:off x="5102225" y="1628775"/>
            <a:ext cx="908050" cy="503238"/>
            <a:chOff x="-1678217" y="1989032"/>
            <a:chExt cx="907145" cy="503864"/>
          </a:xfrm>
        </p:grpSpPr>
        <p:sp>
          <p:nvSpPr>
            <p:cNvPr id="44" name="Ellipse 43"/>
            <p:cNvSpPr/>
            <p:nvPr/>
          </p:nvSpPr>
          <p:spPr>
            <a:xfrm>
              <a:off x="-1326143" y="2276727"/>
              <a:ext cx="217271" cy="216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611" name="Picture 2" descr="Canon 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678217" y="1989032"/>
              <a:ext cx="907145" cy="225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1" name="Gruppieren 35"/>
          <p:cNvGrpSpPr>
            <a:grpSpLocks/>
          </p:cNvGrpSpPr>
          <p:nvPr/>
        </p:nvGrpSpPr>
        <p:grpSpPr bwMode="auto">
          <a:xfrm>
            <a:off x="6372225" y="3363913"/>
            <a:ext cx="647700" cy="496887"/>
            <a:chOff x="-1541648" y="2924944"/>
            <a:chExt cx="648072" cy="497396"/>
          </a:xfrm>
        </p:grpSpPr>
        <p:sp>
          <p:nvSpPr>
            <p:cNvPr id="43" name="Ellipse 42"/>
            <p:cNvSpPr/>
            <p:nvPr/>
          </p:nvSpPr>
          <p:spPr>
            <a:xfrm>
              <a:off x="-1325624" y="3206219"/>
              <a:ext cx="216024" cy="2161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609" name="Picture 4" descr="http://www.samsung.com/common/img/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541648" y="2924944"/>
              <a:ext cx="648072" cy="21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2" name="Gruppieren 37"/>
          <p:cNvGrpSpPr>
            <a:grpSpLocks/>
          </p:cNvGrpSpPr>
          <p:nvPr/>
        </p:nvGrpSpPr>
        <p:grpSpPr bwMode="auto">
          <a:xfrm>
            <a:off x="6156325" y="2565400"/>
            <a:ext cx="431800" cy="635000"/>
            <a:chOff x="-1433636" y="3639263"/>
            <a:chExt cx="432048" cy="635198"/>
          </a:xfrm>
        </p:grpSpPr>
        <p:sp>
          <p:nvSpPr>
            <p:cNvPr id="37" name="Ellipse 36"/>
            <p:cNvSpPr/>
            <p:nvPr/>
          </p:nvSpPr>
          <p:spPr>
            <a:xfrm>
              <a:off x="-1379630" y="3691667"/>
              <a:ext cx="324036" cy="312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-1331978" y="4058494"/>
              <a:ext cx="216024" cy="2159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607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33636" y="3639263"/>
              <a:ext cx="432048" cy="43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3" name="Gruppieren 40"/>
          <p:cNvGrpSpPr>
            <a:grpSpLocks/>
          </p:cNvGrpSpPr>
          <p:nvPr/>
        </p:nvGrpSpPr>
        <p:grpSpPr bwMode="auto">
          <a:xfrm>
            <a:off x="5880100" y="1604963"/>
            <a:ext cx="636588" cy="455612"/>
            <a:chOff x="-1535742" y="4736798"/>
            <a:chExt cx="636259" cy="456398"/>
          </a:xfrm>
        </p:grpSpPr>
        <p:sp>
          <p:nvSpPr>
            <p:cNvPr id="32" name="Ellipse 31"/>
            <p:cNvSpPr/>
            <p:nvPr/>
          </p:nvSpPr>
          <p:spPr>
            <a:xfrm>
              <a:off x="-1332647" y="4976924"/>
              <a:ext cx="215788" cy="216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604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35742" y="4736798"/>
              <a:ext cx="636259" cy="21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4" name="Gruppieren 44"/>
          <p:cNvGrpSpPr>
            <a:grpSpLocks/>
          </p:cNvGrpSpPr>
          <p:nvPr/>
        </p:nvGrpSpPr>
        <p:grpSpPr bwMode="auto">
          <a:xfrm>
            <a:off x="6588125" y="2576513"/>
            <a:ext cx="708025" cy="420687"/>
            <a:chOff x="-1535742" y="6545776"/>
            <a:chExt cx="707520" cy="420236"/>
          </a:xfrm>
        </p:grpSpPr>
        <p:sp>
          <p:nvSpPr>
            <p:cNvPr id="60" name="Ellipse 59"/>
            <p:cNvSpPr/>
            <p:nvPr/>
          </p:nvSpPr>
          <p:spPr>
            <a:xfrm>
              <a:off x="-1323169" y="6750343"/>
              <a:ext cx="215746" cy="2156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602" name="Picture 9" descr="Lexmar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535742" y="6545776"/>
              <a:ext cx="707520" cy="18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5" name="Gruppieren 45"/>
          <p:cNvGrpSpPr>
            <a:grpSpLocks/>
          </p:cNvGrpSpPr>
          <p:nvPr/>
        </p:nvGrpSpPr>
        <p:grpSpPr bwMode="auto">
          <a:xfrm>
            <a:off x="2484438" y="3567113"/>
            <a:ext cx="719137" cy="438150"/>
            <a:chOff x="-1575515" y="5691604"/>
            <a:chExt cx="719168" cy="437600"/>
          </a:xfrm>
        </p:grpSpPr>
        <p:sp>
          <p:nvSpPr>
            <p:cNvPr id="58" name="Ellipse 57"/>
            <p:cNvSpPr/>
            <p:nvPr/>
          </p:nvSpPr>
          <p:spPr>
            <a:xfrm>
              <a:off x="-1326267" y="5913575"/>
              <a:ext cx="215909" cy="215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600" name="Picture 13" descr="Brother - at your side"/>
            <p:cNvPicPr>
              <a:picLocks noChangeAspect="1" noChangeArrowheads="1"/>
            </p:cNvPicPr>
            <p:nvPr/>
          </p:nvPicPr>
          <p:blipFill>
            <a:blip r:embed="rId8" cstate="print"/>
            <a:srcRect t="2" b="30110"/>
            <a:stretch>
              <a:fillRect/>
            </a:stretch>
          </p:blipFill>
          <p:spPr bwMode="auto">
            <a:xfrm>
              <a:off x="-1575515" y="5691604"/>
              <a:ext cx="719168" cy="18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6" name="Gruppieren 49"/>
          <p:cNvGrpSpPr>
            <a:grpSpLocks/>
          </p:cNvGrpSpPr>
          <p:nvPr/>
        </p:nvGrpSpPr>
        <p:grpSpPr bwMode="auto">
          <a:xfrm>
            <a:off x="2895600" y="4233863"/>
            <a:ext cx="431800" cy="635000"/>
            <a:chOff x="-1433636" y="3639263"/>
            <a:chExt cx="432048" cy="635198"/>
          </a:xfrm>
        </p:grpSpPr>
        <p:sp>
          <p:nvSpPr>
            <p:cNvPr id="51" name="Ellipse 50"/>
            <p:cNvSpPr/>
            <p:nvPr/>
          </p:nvSpPr>
          <p:spPr>
            <a:xfrm>
              <a:off x="-1379630" y="3691666"/>
              <a:ext cx="324036" cy="312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-1331978" y="4058494"/>
              <a:ext cx="216024" cy="2159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598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33636" y="3639263"/>
              <a:ext cx="432048" cy="43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7" name="Gruppieren 53"/>
          <p:cNvGrpSpPr>
            <a:grpSpLocks/>
          </p:cNvGrpSpPr>
          <p:nvPr/>
        </p:nvGrpSpPr>
        <p:grpSpPr bwMode="auto">
          <a:xfrm>
            <a:off x="4802188" y="5091113"/>
            <a:ext cx="647700" cy="498475"/>
            <a:chOff x="-1541648" y="2924944"/>
            <a:chExt cx="648072" cy="497396"/>
          </a:xfrm>
        </p:grpSpPr>
        <p:sp>
          <p:nvSpPr>
            <p:cNvPr id="55" name="Ellipse 54"/>
            <p:cNvSpPr/>
            <p:nvPr/>
          </p:nvSpPr>
          <p:spPr>
            <a:xfrm>
              <a:off x="-1325624" y="3206907"/>
              <a:ext cx="216024" cy="215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595" name="Picture 4" descr="http://www.samsung.com/common/img/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541648" y="2924944"/>
              <a:ext cx="648072" cy="21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Gerade Verbindung mit Pfeil 10"/>
          <p:cNvCxnSpPr>
            <a:stCxn id="55" idx="7"/>
            <a:endCxn id="43" idx="3"/>
          </p:cNvCxnSpPr>
          <p:nvPr/>
        </p:nvCxnSpPr>
        <p:spPr>
          <a:xfrm flipV="1">
            <a:off x="5202238" y="3829050"/>
            <a:ext cx="1417637" cy="157638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59" idx="0"/>
            <a:endCxn id="48" idx="4"/>
          </p:cNvCxnSpPr>
          <p:nvPr/>
        </p:nvCxnSpPr>
        <p:spPr>
          <a:xfrm flipV="1">
            <a:off x="5794375" y="3933825"/>
            <a:ext cx="12700" cy="6477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42" idx="2"/>
            <a:endCxn id="52" idx="7"/>
          </p:cNvCxnSpPr>
          <p:nvPr/>
        </p:nvCxnSpPr>
        <p:spPr>
          <a:xfrm flipH="1">
            <a:off x="3179763" y="3092450"/>
            <a:ext cx="3078162" cy="1592263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81" name="Gruppieren 63"/>
          <p:cNvGrpSpPr>
            <a:grpSpLocks/>
          </p:cNvGrpSpPr>
          <p:nvPr/>
        </p:nvGrpSpPr>
        <p:grpSpPr bwMode="auto">
          <a:xfrm>
            <a:off x="2130425" y="4433888"/>
            <a:ext cx="706438" cy="420687"/>
            <a:chOff x="-1535742" y="6545776"/>
            <a:chExt cx="707520" cy="420236"/>
          </a:xfrm>
        </p:grpSpPr>
        <p:sp>
          <p:nvSpPr>
            <p:cNvPr id="65" name="Ellipse 64"/>
            <p:cNvSpPr/>
            <p:nvPr/>
          </p:nvSpPr>
          <p:spPr>
            <a:xfrm>
              <a:off x="-1324281" y="6750343"/>
              <a:ext cx="216231" cy="2156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593" name="Picture 9" descr="Lexmar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535742" y="6545776"/>
              <a:ext cx="707520" cy="18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82" name="Textfeld 21"/>
          <p:cNvSpPr txBox="1">
            <a:spLocks noChangeArrowheads="1"/>
          </p:cNvSpPr>
          <p:nvPr/>
        </p:nvSpPr>
        <p:spPr bwMode="auto">
          <a:xfrm>
            <a:off x="2220913" y="4429125"/>
            <a:ext cx="458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200"/>
              <a:t>X</a:t>
            </a:r>
          </a:p>
        </p:txBody>
      </p:sp>
      <p:grpSp>
        <p:nvGrpSpPr>
          <p:cNvPr id="23583" name="Gruppieren 46"/>
          <p:cNvGrpSpPr>
            <a:grpSpLocks/>
          </p:cNvGrpSpPr>
          <p:nvPr/>
        </p:nvGrpSpPr>
        <p:grpSpPr bwMode="auto">
          <a:xfrm>
            <a:off x="5449888" y="3495675"/>
            <a:ext cx="719137" cy="438150"/>
            <a:chOff x="-1575515" y="5691604"/>
            <a:chExt cx="719168" cy="437600"/>
          </a:xfrm>
        </p:grpSpPr>
        <p:sp>
          <p:nvSpPr>
            <p:cNvPr id="48" name="Ellipse 47"/>
            <p:cNvSpPr/>
            <p:nvPr/>
          </p:nvSpPr>
          <p:spPr>
            <a:xfrm>
              <a:off x="-1326267" y="5913575"/>
              <a:ext cx="215909" cy="215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591" name="Picture 13" descr="Brother - at your side"/>
            <p:cNvPicPr>
              <a:picLocks noChangeAspect="1" noChangeArrowheads="1"/>
            </p:cNvPicPr>
            <p:nvPr/>
          </p:nvPicPr>
          <p:blipFill>
            <a:blip r:embed="rId8" cstate="print"/>
            <a:srcRect t="2" b="30110"/>
            <a:stretch>
              <a:fillRect/>
            </a:stretch>
          </p:blipFill>
          <p:spPr bwMode="auto">
            <a:xfrm>
              <a:off x="-1575515" y="5691604"/>
              <a:ext cx="719168" cy="18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84" name="Gruppieren 56"/>
          <p:cNvGrpSpPr>
            <a:grpSpLocks/>
          </p:cNvGrpSpPr>
          <p:nvPr/>
        </p:nvGrpSpPr>
        <p:grpSpPr bwMode="auto">
          <a:xfrm>
            <a:off x="5435600" y="4359275"/>
            <a:ext cx="719138" cy="438150"/>
            <a:chOff x="-1575515" y="5691604"/>
            <a:chExt cx="719168" cy="437600"/>
          </a:xfrm>
        </p:grpSpPr>
        <p:sp>
          <p:nvSpPr>
            <p:cNvPr id="59" name="Ellipse 58"/>
            <p:cNvSpPr/>
            <p:nvPr/>
          </p:nvSpPr>
          <p:spPr>
            <a:xfrm>
              <a:off x="-1326267" y="5913575"/>
              <a:ext cx="215909" cy="2156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589" name="Picture 13" descr="Brother - at your side"/>
            <p:cNvPicPr>
              <a:picLocks noChangeAspect="1" noChangeArrowheads="1"/>
            </p:cNvPicPr>
            <p:nvPr/>
          </p:nvPicPr>
          <p:blipFill>
            <a:blip r:embed="rId8" cstate="print"/>
            <a:srcRect t="2" b="30110"/>
            <a:stretch>
              <a:fillRect/>
            </a:stretch>
          </p:blipFill>
          <p:spPr bwMode="auto">
            <a:xfrm>
              <a:off x="-1575515" y="5691604"/>
              <a:ext cx="719168" cy="18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85" name="Gruppieren 12"/>
          <p:cNvGrpSpPr>
            <a:grpSpLocks/>
          </p:cNvGrpSpPr>
          <p:nvPr/>
        </p:nvGrpSpPr>
        <p:grpSpPr bwMode="auto">
          <a:xfrm>
            <a:off x="6589713" y="1606550"/>
            <a:ext cx="790575" cy="454025"/>
            <a:chOff x="-664405" y="3079137"/>
            <a:chExt cx="790575" cy="453739"/>
          </a:xfrm>
        </p:grpSpPr>
        <p:sp>
          <p:nvSpPr>
            <p:cNvPr id="68" name="Ellipse 67"/>
            <p:cNvSpPr/>
            <p:nvPr/>
          </p:nvSpPr>
          <p:spPr>
            <a:xfrm>
              <a:off x="-377068" y="3317112"/>
              <a:ext cx="215900" cy="2157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3587" name="Picture 2" descr="KYOCERA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64405" y="3079137"/>
              <a:ext cx="790575" cy="17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/>
          <p:cNvSpPr/>
          <p:nvPr/>
        </p:nvSpPr>
        <p:spPr>
          <a:xfrm>
            <a:off x="108826" y="1124744"/>
            <a:ext cx="8927669" cy="2889467"/>
          </a:xfrm>
          <a:prstGeom prst="rect">
            <a:avLst/>
          </a:prstGeom>
          <a:gradFill flip="none" rotWithShape="1">
            <a:gsLst>
              <a:gs pos="0">
                <a:srgbClr val="FF3399">
                  <a:lumMod val="100000"/>
                  <a:alpha val="40000"/>
                </a:srgbClr>
              </a:gs>
              <a:gs pos="22000">
                <a:srgbClr val="FF6633">
                  <a:alpha val="40000"/>
                </a:srgbClr>
              </a:gs>
              <a:gs pos="53000">
                <a:srgbClr val="FFFF00">
                  <a:alpha val="40000"/>
                </a:srgbClr>
              </a:gs>
              <a:gs pos="3000">
                <a:srgbClr val="FF3D86">
                  <a:lumMod val="100000"/>
                  <a:alpha val="50000"/>
                </a:srgbClr>
              </a:gs>
              <a:gs pos="97000">
                <a:srgbClr val="1A87C7">
                  <a:alpha val="40000"/>
                </a:srgbClr>
              </a:gs>
              <a:gs pos="83000">
                <a:srgbClr val="01A78F">
                  <a:alpha val="40000"/>
                </a:srgbClr>
              </a:gs>
              <a:gs pos="100000">
                <a:srgbClr val="3366FF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07950" y="4078288"/>
            <a:ext cx="8928100" cy="1252537"/>
          </a:xfrm>
          <a:prstGeom prst="rect">
            <a:avLst/>
          </a:prstGeom>
          <a:gradFill>
            <a:gsLst>
              <a:gs pos="0">
                <a:srgbClr val="FF3399">
                  <a:lumMod val="100000"/>
                  <a:alpha val="20000"/>
                </a:srgbClr>
              </a:gs>
              <a:gs pos="22000">
                <a:srgbClr val="FF6633">
                  <a:alpha val="20000"/>
                </a:srgbClr>
              </a:gs>
              <a:gs pos="53000">
                <a:srgbClr val="FFFF00">
                  <a:alpha val="20000"/>
                </a:srgbClr>
              </a:gs>
              <a:gs pos="3000">
                <a:srgbClr val="FF3D86">
                  <a:lumMod val="100000"/>
                  <a:alpha val="20000"/>
                </a:srgbClr>
              </a:gs>
              <a:gs pos="97000">
                <a:srgbClr val="1A87C7">
                  <a:alpha val="20000"/>
                </a:srgbClr>
              </a:gs>
              <a:gs pos="83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aute 12"/>
          <p:cNvSpPr/>
          <p:nvPr/>
        </p:nvSpPr>
        <p:spPr>
          <a:xfrm>
            <a:off x="1651000" y="4635500"/>
            <a:ext cx="287338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4582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814B8C-BBE0-42EE-9A89-201602852E98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245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245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9CDE1-99F2-4A6C-93FE-766E4D877306}" type="slidenum">
              <a:rPr lang="de-DE" smtClean="0">
                <a:cs typeface="Arial" charset="0"/>
              </a:rPr>
              <a:pPr/>
              <a:t>6</a:t>
            </a:fld>
            <a:endParaRPr lang="de-DE" smtClean="0">
              <a:cs typeface="Arial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0"/>
            <a:ext cx="55800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ru-RU" altLang="ja-JP" sz="2400" b="1" dirty="0" smtClean="0">
                <a:solidFill>
                  <a:srgbClr val="0070C0"/>
                </a:solidFill>
                <a:ea typeface="ＭＳ Ｐゴシック" pitchFamily="34" charset="-128"/>
              </a:rPr>
              <a:t>Развитие цветного тонера</a:t>
            </a:r>
            <a:endParaRPr lang="en-US" altLang="ja-JP" sz="2400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hangingPunct="0"/>
            <a:r>
              <a:rPr lang="de-DE" altLang="ja-JP" sz="1600" b="1" dirty="0">
                <a:solidFill>
                  <a:srgbClr val="0070C0"/>
                </a:solidFill>
                <a:ea typeface="ＭＳ Ｐゴシック" pitchFamily="34" charset="-128"/>
              </a:rPr>
              <a:t>Canon / HP </a:t>
            </a:r>
            <a:r>
              <a:rPr lang="ru-RU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и</a:t>
            </a:r>
            <a:r>
              <a:rPr lang="de-DE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de-DE" altLang="ja-JP" sz="1600" b="1" dirty="0">
                <a:solidFill>
                  <a:srgbClr val="0070C0"/>
                </a:solidFill>
                <a:ea typeface="ＭＳ Ｐゴシック" pitchFamily="34" charset="-128"/>
              </a:rPr>
              <a:t>Samsung </a:t>
            </a:r>
            <a:r>
              <a:rPr lang="ru-RU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продают</a:t>
            </a:r>
            <a:r>
              <a:rPr lang="de-DE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de-DE" altLang="ja-JP" sz="1600" b="1" dirty="0">
                <a:solidFill>
                  <a:srgbClr val="0070C0"/>
                </a:solidFill>
                <a:ea typeface="ＭＳ Ｐゴシック" pitchFamily="34" charset="-128"/>
              </a:rPr>
              <a:t>LBP</a:t>
            </a:r>
            <a:endParaRPr lang="en-US" altLang="ja-JP" sz="1600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(</a:t>
            </a:r>
            <a:r>
              <a:rPr lang="ru-RU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вместе имеют свыше</a:t>
            </a:r>
            <a:r>
              <a:rPr lang="en-US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50</a:t>
            </a:r>
            <a:r>
              <a:rPr lang="en-US" altLang="ja-JP" sz="1600" b="1" dirty="0">
                <a:solidFill>
                  <a:srgbClr val="0070C0"/>
                </a:solidFill>
                <a:ea typeface="ＭＳ Ｐゴシック" pitchFamily="34" charset="-128"/>
              </a:rPr>
              <a:t>% </a:t>
            </a:r>
            <a:r>
              <a:rPr lang="ru-RU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доли рынка</a:t>
            </a:r>
            <a:r>
              <a:rPr lang="en-US" altLang="ja-JP" sz="1600" b="1" dirty="0" smtClean="0">
                <a:solidFill>
                  <a:srgbClr val="0070C0"/>
                </a:solidFill>
                <a:ea typeface="ＭＳ Ｐゴシック" pitchFamily="34" charset="-128"/>
              </a:rPr>
              <a:t>)</a:t>
            </a:r>
            <a:endParaRPr lang="en-US" altLang="ja-JP" sz="1600" b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rot="5400000">
            <a:off x="6811962" y="3500438"/>
            <a:ext cx="471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cs typeface="+mn-cs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107950" y="5445125"/>
            <a:ext cx="903605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34925" y="5516563"/>
            <a:ext cx="84248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1990		1995		2000		2005		2010</a:t>
            </a:r>
          </a:p>
        </p:txBody>
      </p:sp>
      <p:sp>
        <p:nvSpPr>
          <p:cNvPr id="24591" name="Rechteck 9"/>
          <p:cNvSpPr>
            <a:spLocks noChangeArrowheads="1"/>
          </p:cNvSpPr>
          <p:nvPr/>
        </p:nvSpPr>
        <p:spPr bwMode="auto">
          <a:xfrm>
            <a:off x="1066800" y="4241800"/>
            <a:ext cx="1455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002060"/>
                </a:solidFill>
                <a:ea typeface="ＭＳ Ｐゴシック" pitchFamily="34" charset="-128"/>
              </a:rPr>
              <a:t>HP</a:t>
            </a:r>
            <a:r>
              <a:rPr kumimoji="1" lang="en-US" sz="1000" b="1">
                <a:ea typeface="ＭＳ Ｐゴシック" pitchFamily="34" charset="-128"/>
              </a:rPr>
              <a:t> </a:t>
            </a:r>
            <a:r>
              <a:rPr kumimoji="1" lang="en-US" sz="1000">
                <a:ea typeface="ＭＳ Ｐゴシック" pitchFamily="34" charset="-128"/>
              </a:rPr>
              <a:t>Einführung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</a:t>
            </a:r>
            <a:r>
              <a:rPr kumimoji="1" lang="en-US" sz="1000">
                <a:ea typeface="ＭＳ Ｐゴシック" pitchFamily="34" charset="-128"/>
              </a:rPr>
              <a:t>  Color Laser Printer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(LaserJet + PCL5)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1994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56" name="Raute 55"/>
          <p:cNvSpPr/>
          <p:nvPr/>
        </p:nvSpPr>
        <p:spPr>
          <a:xfrm>
            <a:off x="4759325" y="2765425"/>
            <a:ext cx="288925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Raute 56"/>
          <p:cNvSpPr/>
          <p:nvPr/>
        </p:nvSpPr>
        <p:spPr>
          <a:xfrm>
            <a:off x="5902325" y="3579813"/>
            <a:ext cx="287338" cy="257175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Raute 57"/>
          <p:cNvSpPr/>
          <p:nvPr/>
        </p:nvSpPr>
        <p:spPr>
          <a:xfrm>
            <a:off x="4759325" y="3508375"/>
            <a:ext cx="288925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" name="Raute 58"/>
          <p:cNvSpPr/>
          <p:nvPr/>
        </p:nvSpPr>
        <p:spPr>
          <a:xfrm>
            <a:off x="3557588" y="3508375"/>
            <a:ext cx="288925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" name="Raute 59"/>
          <p:cNvSpPr/>
          <p:nvPr/>
        </p:nvSpPr>
        <p:spPr>
          <a:xfrm>
            <a:off x="8062913" y="1470025"/>
            <a:ext cx="288925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" name="Raute 60"/>
          <p:cNvSpPr/>
          <p:nvPr/>
        </p:nvSpPr>
        <p:spPr>
          <a:xfrm>
            <a:off x="4910138" y="4365625"/>
            <a:ext cx="288925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" name="Raute 61"/>
          <p:cNvSpPr/>
          <p:nvPr/>
        </p:nvSpPr>
        <p:spPr>
          <a:xfrm>
            <a:off x="3549650" y="1576388"/>
            <a:ext cx="287338" cy="255587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3" name="Raute 62"/>
          <p:cNvSpPr/>
          <p:nvPr/>
        </p:nvSpPr>
        <p:spPr>
          <a:xfrm>
            <a:off x="7721600" y="2574925"/>
            <a:ext cx="287338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4" name="Raute 63"/>
          <p:cNvSpPr/>
          <p:nvPr/>
        </p:nvSpPr>
        <p:spPr>
          <a:xfrm>
            <a:off x="8308975" y="3397250"/>
            <a:ext cx="287338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5" name="Raute 64"/>
          <p:cNvSpPr/>
          <p:nvPr/>
        </p:nvSpPr>
        <p:spPr>
          <a:xfrm>
            <a:off x="7080250" y="3532188"/>
            <a:ext cx="287338" cy="255587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602" name="Text Box 23"/>
          <p:cNvSpPr txBox="1">
            <a:spLocks noChangeArrowheads="1"/>
          </p:cNvSpPr>
          <p:nvPr/>
        </p:nvSpPr>
        <p:spPr bwMode="auto">
          <a:xfrm>
            <a:off x="3203575" y="3292475"/>
            <a:ext cx="995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000" b="1">
                <a:solidFill>
                  <a:srgbClr val="0070C0"/>
                </a:solidFill>
                <a:ea typeface="ＭＳ Ｐゴシック" pitchFamily="34" charset="-128"/>
              </a:rPr>
              <a:t>S-Toner</a:t>
            </a:r>
            <a:r>
              <a:rPr kumimoji="1" lang="en-US" altLang="ja-JP" sz="1000" b="1" baseline="30000">
                <a:solidFill>
                  <a:srgbClr val="0070C0"/>
                </a:solidFill>
                <a:ea typeface="ＭＳ Ｐゴシック" pitchFamily="34" charset="-128"/>
              </a:rPr>
              <a:t>TM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(SP)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Ausgabe 1998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(HP 4500)</a:t>
            </a:r>
          </a:p>
        </p:txBody>
      </p:sp>
      <p:sp>
        <p:nvSpPr>
          <p:cNvPr id="24603" name="Text Box 24"/>
          <p:cNvSpPr txBox="1">
            <a:spLocks noChangeArrowheads="1"/>
          </p:cNvSpPr>
          <p:nvPr/>
        </p:nvSpPr>
        <p:spPr bwMode="auto">
          <a:xfrm>
            <a:off x="4359275" y="3292475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000" b="1">
                <a:solidFill>
                  <a:srgbClr val="0070C0"/>
                </a:solidFill>
                <a:ea typeface="ＭＳ Ｐゴシック" pitchFamily="34" charset="-128"/>
              </a:rPr>
              <a:t>New S-Toner</a:t>
            </a:r>
            <a:r>
              <a:rPr kumimoji="1" lang="en-US" altLang="ja-JP" sz="1000" b="1" baseline="30000">
                <a:solidFill>
                  <a:srgbClr val="0070C0"/>
                </a:solidFill>
                <a:ea typeface="ＭＳ Ｐゴシック" pitchFamily="34" charset="-128"/>
              </a:rPr>
              <a:t>TM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(SP)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Ausgabe 2002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(HP 4600)</a:t>
            </a:r>
          </a:p>
        </p:txBody>
      </p:sp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5491163" y="3292475"/>
            <a:ext cx="110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000" b="1">
                <a:solidFill>
                  <a:srgbClr val="0070C0"/>
                </a:solidFill>
                <a:ea typeface="ＭＳ Ｐゴシック" pitchFamily="34" charset="-128"/>
              </a:rPr>
              <a:t>Color Sphere</a:t>
            </a:r>
            <a:r>
              <a:rPr kumimoji="1" lang="en-US" altLang="ja-JP" sz="1000" b="1" baseline="30000">
                <a:solidFill>
                  <a:srgbClr val="0070C0"/>
                </a:solidFill>
                <a:ea typeface="ＭＳ Ｐゴシック" pitchFamily="34" charset="-128"/>
              </a:rPr>
              <a:t>TM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(SP)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Ausgabe 2005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(HP 4700)</a:t>
            </a:r>
          </a:p>
        </p:txBody>
      </p:sp>
      <p:sp>
        <p:nvSpPr>
          <p:cNvPr id="24605" name="Text Box 31"/>
          <p:cNvSpPr txBox="1">
            <a:spLocks noChangeArrowheads="1"/>
          </p:cNvSpPr>
          <p:nvPr/>
        </p:nvSpPr>
        <p:spPr bwMode="auto">
          <a:xfrm>
            <a:off x="6523038" y="3306763"/>
            <a:ext cx="140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000" b="1">
                <a:solidFill>
                  <a:srgbClr val="0070C0"/>
                </a:solidFill>
                <a:ea typeface="ＭＳ Ｐゴシック" pitchFamily="34" charset="-128"/>
              </a:rPr>
              <a:t>New Color Sphere</a:t>
            </a:r>
            <a:r>
              <a:rPr kumimoji="1" lang="en-US" altLang="ja-JP" sz="1000" b="1" baseline="30000">
                <a:solidFill>
                  <a:srgbClr val="0070C0"/>
                </a:solidFill>
                <a:ea typeface="ＭＳ Ｐゴシック" pitchFamily="34" charset="-128"/>
              </a:rPr>
              <a:t>TM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(SP)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Ausgabe 2008</a:t>
            </a:r>
          </a:p>
          <a:p>
            <a:pPr algn="ctr"/>
            <a:r>
              <a:rPr kumimoji="1" lang="en-US" altLang="ja-JP" sz="1000">
                <a:solidFill>
                  <a:srgbClr val="0070C0"/>
                </a:solidFill>
                <a:ea typeface="ＭＳ Ｐゴシック" pitchFamily="34" charset="-128"/>
              </a:rPr>
              <a:t>(HP CP3525)</a:t>
            </a:r>
          </a:p>
        </p:txBody>
      </p:sp>
      <p:sp>
        <p:nvSpPr>
          <p:cNvPr id="24606" name="Rechteck 11"/>
          <p:cNvSpPr>
            <a:spLocks noChangeArrowheads="1"/>
          </p:cNvSpPr>
          <p:nvPr/>
        </p:nvSpPr>
        <p:spPr bwMode="auto">
          <a:xfrm>
            <a:off x="7451725" y="2997200"/>
            <a:ext cx="1993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006600"/>
                </a:solidFill>
                <a:ea typeface="ＭＳ Ｐゴシック" pitchFamily="34" charset="-128"/>
              </a:rPr>
              <a:t>Delacamp</a:t>
            </a:r>
            <a:r>
              <a:rPr kumimoji="1" lang="en-US" sz="1000" b="1">
                <a:ea typeface="ＭＳ Ｐゴシック" pitchFamily="34" charset="-128"/>
              </a:rPr>
              <a:t> E</a:t>
            </a:r>
            <a:r>
              <a:rPr kumimoji="1" lang="en-US" sz="1000">
                <a:ea typeface="ＭＳ Ｐゴシック" pitchFamily="34" charset="-128"/>
              </a:rPr>
              <a:t>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</a:t>
            </a:r>
            <a:r>
              <a:rPr kumimoji="1" lang="en-US" sz="1000">
                <a:ea typeface="ＭＳ Ｐゴシック" pitchFamily="34" charset="-128"/>
              </a:rPr>
              <a:t>  OEM gloss level 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solidFill>
                  <a:srgbClr val="FF0000"/>
                </a:solidFill>
                <a:ea typeface="ＭＳ Ｐゴシック" pitchFamily="34" charset="-128"/>
              </a:rPr>
              <a:t>AM chemical toner (EA)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2012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7367588" y="2349500"/>
            <a:ext cx="99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1000" b="1">
                <a:solidFill>
                  <a:srgbClr val="990033"/>
                </a:solidFill>
                <a:ea typeface="ＭＳ Ｐゴシック" pitchFamily="34" charset="-128"/>
              </a:rPr>
              <a:t>SFC Toner </a:t>
            </a:r>
          </a:p>
          <a:p>
            <a:pPr algn="ctr"/>
            <a:r>
              <a:rPr kumimoji="1" lang="en-US" altLang="ja-JP" sz="1000">
                <a:solidFill>
                  <a:srgbClr val="990033"/>
                </a:solidFill>
                <a:ea typeface="ＭＳ Ｐゴシック" pitchFamily="34" charset="-128"/>
              </a:rPr>
              <a:t>(EA)</a:t>
            </a:r>
          </a:p>
          <a:p>
            <a:pPr algn="ctr"/>
            <a:r>
              <a:rPr kumimoji="1" lang="en-US" altLang="ja-JP" sz="1000">
                <a:solidFill>
                  <a:srgbClr val="990033"/>
                </a:solidFill>
                <a:ea typeface="ＭＳ Ｐゴシック" pitchFamily="34" charset="-128"/>
              </a:rPr>
              <a:t>Ausgabe 2010</a:t>
            </a:r>
          </a:p>
          <a:p>
            <a:pPr algn="ctr"/>
            <a:r>
              <a:rPr kumimoji="1" lang="en-US" altLang="ja-JP" sz="1000">
                <a:solidFill>
                  <a:srgbClr val="990033"/>
                </a:solidFill>
                <a:ea typeface="ＭＳ Ｐゴシック" pitchFamily="34" charset="-128"/>
              </a:rPr>
              <a:t> (CLP-320)</a:t>
            </a:r>
          </a:p>
        </p:txBody>
      </p:sp>
      <p:sp>
        <p:nvSpPr>
          <p:cNvPr id="24608" name="Rechteck 46"/>
          <p:cNvSpPr>
            <a:spLocks noChangeArrowheads="1"/>
          </p:cNvSpPr>
          <p:nvPr/>
        </p:nvSpPr>
        <p:spPr bwMode="auto">
          <a:xfrm>
            <a:off x="7434263" y="1101725"/>
            <a:ext cx="14557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7030A0"/>
                </a:solidFill>
                <a:ea typeface="ＭＳ Ｐゴシック" pitchFamily="34" charset="-128"/>
              </a:rPr>
              <a:t>Samsung</a:t>
            </a:r>
            <a:r>
              <a:rPr kumimoji="1" lang="en-US" sz="1000" b="1">
                <a:ea typeface="ＭＳ Ｐゴシック" pitchFamily="34" charset="-128"/>
              </a:rPr>
              <a:t> </a:t>
            </a:r>
            <a:r>
              <a:rPr kumimoji="1" lang="en-US" sz="1000">
                <a:ea typeface="ＭＳ Ｐゴシック" pitchFamily="34" charset="-128"/>
              </a:rPr>
              <a:t>Einführung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</a:t>
            </a:r>
            <a:r>
              <a:rPr kumimoji="1" lang="en-US" sz="1000">
                <a:ea typeface="ＭＳ Ｐゴシック" pitchFamily="34" charset="-128"/>
              </a:rPr>
              <a:t> Color Laser Printer 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using </a:t>
            </a:r>
            <a:r>
              <a:rPr kumimoji="1" lang="en-US" sz="1000">
                <a:solidFill>
                  <a:srgbClr val="FF0000"/>
                </a:solidFill>
                <a:ea typeface="ＭＳ Ｐゴシック" pitchFamily="34" charset="-128"/>
              </a:rPr>
              <a:t>chemical toner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(CLP-320)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2011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24609" name="Rechteck 44"/>
          <p:cNvSpPr>
            <a:spLocks noChangeArrowheads="1"/>
          </p:cNvSpPr>
          <p:nvPr/>
        </p:nvSpPr>
        <p:spPr bwMode="auto">
          <a:xfrm>
            <a:off x="4356100" y="4005263"/>
            <a:ext cx="1420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7030A0"/>
                </a:solidFill>
                <a:ea typeface="ＭＳ Ｐゴシック" pitchFamily="34" charset="-128"/>
              </a:rPr>
              <a:t>Samsung</a:t>
            </a:r>
            <a:r>
              <a:rPr kumimoji="1" lang="en-US" sz="1000" b="1">
                <a:ea typeface="ＭＳ Ｐゴシック" pitchFamily="34" charset="-128"/>
              </a:rPr>
              <a:t> </a:t>
            </a:r>
            <a:r>
              <a:rPr kumimoji="1" lang="en-US" sz="1000">
                <a:ea typeface="ＭＳ Ｐゴシック" pitchFamily="34" charset="-128"/>
              </a:rPr>
              <a:t>Einführung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</a:t>
            </a:r>
            <a:r>
              <a:rPr kumimoji="1" lang="en-US" sz="1000">
                <a:ea typeface="ＭＳ Ｐゴシック" pitchFamily="34" charset="-128"/>
              </a:rPr>
              <a:t> Color Laser Printer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(CLP-500)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 2003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24610" name="Rechteck 53"/>
          <p:cNvSpPr>
            <a:spLocks noChangeArrowheads="1"/>
          </p:cNvSpPr>
          <p:nvPr/>
        </p:nvSpPr>
        <p:spPr bwMode="auto">
          <a:xfrm>
            <a:off x="3924300" y="2500313"/>
            <a:ext cx="20494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006600"/>
                </a:solidFill>
                <a:ea typeface="ＭＳ Ｐゴシック" pitchFamily="34" charset="-128"/>
              </a:rPr>
              <a:t>AM </a:t>
            </a:r>
            <a:r>
              <a:rPr kumimoji="1" lang="en-US" sz="1000">
                <a:ea typeface="ＭＳ Ｐゴシック" pitchFamily="34" charset="-128"/>
              </a:rPr>
              <a:t>Einführung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</a:t>
            </a:r>
            <a:r>
              <a:rPr kumimoji="1" lang="en-US" sz="1000">
                <a:solidFill>
                  <a:srgbClr val="006600"/>
                </a:solidFill>
                <a:ea typeface="ＭＳ Ｐゴシック" pitchFamily="34" charset="-128"/>
              </a:rPr>
              <a:t>  </a:t>
            </a:r>
            <a:r>
              <a:rPr kumimoji="1" lang="en-US" sz="1000">
                <a:solidFill>
                  <a:srgbClr val="FF0000"/>
                </a:solidFill>
                <a:ea typeface="ＭＳ Ｐゴシック" pitchFamily="34" charset="-128"/>
              </a:rPr>
              <a:t>chemical toner (EA)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2002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24611" name="Rechteck 48"/>
          <p:cNvSpPr>
            <a:spLocks noChangeArrowheads="1"/>
          </p:cNvSpPr>
          <p:nvPr/>
        </p:nvSpPr>
        <p:spPr bwMode="auto">
          <a:xfrm>
            <a:off x="3001963" y="1125538"/>
            <a:ext cx="14208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002060"/>
                </a:solidFill>
                <a:ea typeface="ＭＳ Ｐゴシック" pitchFamily="34" charset="-128"/>
              </a:rPr>
              <a:t>HP</a:t>
            </a:r>
            <a:r>
              <a:rPr kumimoji="1" lang="en-US" sz="1000">
                <a:ea typeface="ＭＳ Ｐゴシック" pitchFamily="34" charset="-128"/>
              </a:rPr>
              <a:t> Einführung von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</a:t>
            </a:r>
            <a:r>
              <a:rPr kumimoji="1" lang="en-US" sz="1000">
                <a:ea typeface="ＭＳ Ｐゴシック" pitchFamily="34" charset="-128"/>
              </a:rPr>
              <a:t> Color Laser Printer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using </a:t>
            </a:r>
            <a:r>
              <a:rPr kumimoji="1" lang="en-US" sz="1000">
                <a:solidFill>
                  <a:srgbClr val="FF0000"/>
                </a:solidFill>
                <a:ea typeface="ＭＳ Ｐゴシック" pitchFamily="34" charset="-128"/>
              </a:rPr>
              <a:t>chemical toner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(HP4500)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1998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187450" y="2413001"/>
            <a:ext cx="2962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Chemical Toner</a:t>
            </a:r>
          </a:p>
        </p:txBody>
      </p:sp>
      <p:sp>
        <p:nvSpPr>
          <p:cNvPr id="69" name="Textfeld 68"/>
          <p:cNvSpPr txBox="1"/>
          <p:nvPr/>
        </p:nvSpPr>
        <p:spPr>
          <a:xfrm rot="16200000">
            <a:off x="-251618" y="4509293"/>
            <a:ext cx="11811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Conventional Toner</a:t>
            </a:r>
          </a:p>
        </p:txBody>
      </p:sp>
      <p:sp>
        <p:nvSpPr>
          <p:cNvPr id="38" name="Raute 37"/>
          <p:cNvSpPr/>
          <p:nvPr/>
        </p:nvSpPr>
        <p:spPr>
          <a:xfrm>
            <a:off x="3824288" y="4803775"/>
            <a:ext cx="287337" cy="255588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615" name="Rechteck 38"/>
          <p:cNvSpPr>
            <a:spLocks noChangeArrowheads="1"/>
          </p:cNvSpPr>
          <p:nvPr/>
        </p:nvSpPr>
        <p:spPr bwMode="auto">
          <a:xfrm>
            <a:off x="3276600" y="4540250"/>
            <a:ext cx="13303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006600"/>
                </a:solidFill>
                <a:ea typeface="ＭＳ Ｐゴシック" pitchFamily="34" charset="-128"/>
              </a:rPr>
              <a:t>AM </a:t>
            </a:r>
            <a:r>
              <a:rPr kumimoji="1" lang="en-US" sz="1000">
                <a:ea typeface="ＭＳ Ｐゴシック" pitchFamily="34" charset="-128"/>
              </a:rPr>
              <a:t>Einführung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 </a:t>
            </a:r>
            <a:r>
              <a:rPr kumimoji="1" lang="en-US" sz="1000">
                <a:ea typeface="ＭＳ Ｐゴシック" pitchFamily="34" charset="-128"/>
              </a:rPr>
              <a:t>colour toner</a:t>
            </a:r>
            <a:endParaRPr kumimoji="1" lang="en-US" sz="100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1999</a:t>
            </a:r>
            <a:endParaRPr kumimoji="1" lang="de-DE" sz="1000">
              <a:ea typeface="ＭＳ Ｐゴシック" pitchFamily="34" charset="-128"/>
            </a:endParaRPr>
          </a:p>
        </p:txBody>
      </p:sp>
      <p:sp>
        <p:nvSpPr>
          <p:cNvPr id="42" name="Raute 41"/>
          <p:cNvSpPr/>
          <p:nvPr/>
        </p:nvSpPr>
        <p:spPr>
          <a:xfrm>
            <a:off x="5724525" y="4773613"/>
            <a:ext cx="287338" cy="255587"/>
          </a:xfrm>
          <a:prstGeom prst="diamond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617" name="Rechteck 42"/>
          <p:cNvSpPr>
            <a:spLocks noChangeArrowheads="1"/>
          </p:cNvSpPr>
          <p:nvPr/>
        </p:nvSpPr>
        <p:spPr bwMode="auto">
          <a:xfrm>
            <a:off x="5219700" y="4429125"/>
            <a:ext cx="1331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sz="1000" b="1">
                <a:solidFill>
                  <a:srgbClr val="006600"/>
                </a:solidFill>
                <a:ea typeface="ＭＳ Ｐゴシック" pitchFamily="34" charset="-128"/>
              </a:rPr>
              <a:t>AM </a:t>
            </a:r>
            <a:r>
              <a:rPr kumimoji="1" lang="en-US" sz="1000">
                <a:ea typeface="ＭＳ Ｐゴシック" pitchFamily="34" charset="-128"/>
              </a:rPr>
              <a:t>Einführung</a:t>
            </a: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1</a:t>
            </a:r>
            <a:r>
              <a:rPr kumimoji="1" lang="en-US" sz="1000" baseline="30000">
                <a:ea typeface="ＭＳ Ｐゴシック" pitchFamily="34" charset="-128"/>
              </a:rPr>
              <a:t>st </a:t>
            </a:r>
            <a:r>
              <a:rPr kumimoji="1" lang="en-US" sz="1000">
                <a:ea typeface="ＭＳ Ｐゴシック" pitchFamily="34" charset="-128"/>
              </a:rPr>
              <a:t>spheriodized colour toner</a:t>
            </a:r>
            <a:endParaRPr kumimoji="1" lang="en-US" sz="100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sz="1000">
                <a:ea typeface="ＭＳ Ｐゴシック" pitchFamily="34" charset="-128"/>
              </a:rPr>
              <a:t>Ausgabe 2004</a:t>
            </a:r>
            <a:endParaRPr kumimoji="1" lang="de-DE" sz="100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11" descr="trenne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033A56-32C4-4E1B-95D3-31B3844D7584}" type="datetime1">
              <a:rPr lang="en-GB" smtClean="0">
                <a:cs typeface="Arial" charset="0"/>
              </a:rPr>
              <a:pPr/>
              <a:t>13/09/2012</a:t>
            </a:fld>
            <a:endParaRPr lang="de-DE" smtClean="0">
              <a:cs typeface="Arial" charset="0"/>
            </a:endParaRP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cs typeface="Arial" charset="0"/>
              </a:rPr>
              <a:t>DELACAMP your global Partner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D7B34-D5FA-4EB5-886B-3F9D413F577C}" type="slidenum">
              <a:rPr lang="de-DE" smtClean="0">
                <a:cs typeface="Arial" charset="0"/>
              </a:rPr>
              <a:pPr/>
              <a:t>7</a:t>
            </a:fld>
            <a:endParaRPr lang="de-DE" smtClean="0">
              <a:cs typeface="Arial" charset="0"/>
            </a:endParaRPr>
          </a:p>
        </p:txBody>
      </p:sp>
      <p:sp>
        <p:nvSpPr>
          <p:cNvPr id="26629" name="Footer Placeholder 4"/>
          <p:cNvSpPr txBox="1">
            <a:spLocks noGrp="1"/>
          </p:cNvSpPr>
          <p:nvPr/>
        </p:nvSpPr>
        <p:spPr bwMode="auto">
          <a:xfrm>
            <a:off x="3124200" y="6473825"/>
            <a:ext cx="2895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000"/>
              <a:t>DELACAMP your global Partner</a:t>
            </a:r>
          </a:p>
        </p:txBody>
      </p:sp>
      <p:sp>
        <p:nvSpPr>
          <p:cNvPr id="26630" name="Slide Number Placeholder 5"/>
          <p:cNvSpPr txBox="1">
            <a:spLocks noGrp="1"/>
          </p:cNvSpPr>
          <p:nvPr/>
        </p:nvSpPr>
        <p:spPr bwMode="auto">
          <a:xfrm>
            <a:off x="6553200" y="6473825"/>
            <a:ext cx="2133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355ADA-2BA3-4A10-ABD2-DA258C135A6B}" type="slidenum">
              <a:rPr lang="de-DE" sz="800"/>
              <a:pPr algn="r"/>
              <a:t>7</a:t>
            </a:fld>
            <a:endParaRPr lang="de-DE" sz="800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12088" cy="981075"/>
          </a:xfrm>
        </p:spPr>
        <p:txBody>
          <a:bodyPr/>
          <a:lstStyle/>
          <a:p>
            <a:r>
              <a:rPr lang="ru-RU" sz="2000" dirty="0" smtClean="0"/>
              <a:t>Следствие №</a:t>
            </a:r>
            <a:r>
              <a:rPr lang="de-DE" sz="2000" dirty="0" smtClean="0"/>
              <a:t> </a:t>
            </a:r>
            <a:r>
              <a:rPr lang="de-DE" sz="2000" dirty="0" smtClean="0"/>
              <a:t>2: </a:t>
            </a:r>
            <a:r>
              <a:rPr lang="ru-RU" sz="2000" dirty="0" smtClean="0"/>
              <a:t>Химический тонер это будующее цвета в лазерной технологии. Если производители</a:t>
            </a:r>
            <a:r>
              <a:rPr lang="de-DE" sz="2000" dirty="0" smtClean="0"/>
              <a:t> OEM</a:t>
            </a:r>
            <a:r>
              <a:rPr lang="ru-RU" sz="2000" dirty="0" smtClean="0"/>
              <a:t> применяют, то мы </a:t>
            </a:r>
            <a:r>
              <a:rPr lang="ru-RU" sz="2000" dirty="0" smtClean="0"/>
              <a:t>должны его тоже </a:t>
            </a:r>
            <a:r>
              <a:rPr lang="ru-RU" sz="2000" dirty="0" smtClean="0"/>
              <a:t>использовать</a:t>
            </a:r>
            <a:r>
              <a:rPr lang="de-DE" sz="2000" dirty="0" smtClean="0"/>
              <a:t>.</a:t>
            </a:r>
            <a:endParaRPr lang="en-US" sz="2000" dirty="0" smtClean="0"/>
          </a:p>
        </p:txBody>
      </p:sp>
      <p:sp>
        <p:nvSpPr>
          <p:cNvPr id="266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3789363"/>
            <a:ext cx="8713787" cy="20669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-107950" y="1052513"/>
            <a:ext cx="604837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GB" sz="1600" b="1" dirty="0">
                <a:solidFill>
                  <a:srgbClr val="0070C0"/>
                </a:solidFill>
              </a:rPr>
              <a:t>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Почему</a:t>
            </a:r>
            <a:r>
              <a:rPr lang="de-DE" sz="1400" b="1" dirty="0" smtClean="0">
                <a:solidFill>
                  <a:srgbClr val="0070C0"/>
                </a:solidFill>
              </a:rPr>
              <a:t> </a:t>
            </a:r>
            <a:r>
              <a:rPr lang="de-DE" sz="1400" b="1" dirty="0" smtClean="0">
                <a:solidFill>
                  <a:srgbClr val="0070C0"/>
                </a:solidFill>
              </a:rPr>
              <a:t>OEMs </a:t>
            </a:r>
            <a:r>
              <a:rPr lang="ru-RU" sz="1400" b="1" dirty="0" smtClean="0">
                <a:solidFill>
                  <a:srgbClr val="0070C0"/>
                </a:solidFill>
              </a:rPr>
              <a:t>разработали химический тонер</a:t>
            </a:r>
            <a:r>
              <a:rPr lang="de-DE" sz="1400" b="1" dirty="0" smtClean="0">
                <a:solidFill>
                  <a:srgbClr val="0070C0"/>
                </a:solidFill>
              </a:rPr>
              <a:t>?</a:t>
            </a:r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Чтобы печатать с разрешением </a:t>
            </a:r>
            <a:r>
              <a:rPr lang="ru-RU" sz="1200" dirty="0" smtClean="0"/>
              <a:t>1200 </a:t>
            </a:r>
            <a:r>
              <a:rPr lang="ru-RU" sz="1200" dirty="0" smtClean="0"/>
              <a:t>точек на дюйм, размеры частиц должны быть приблизительно</a:t>
            </a:r>
            <a:r>
              <a:rPr lang="de-DE" sz="1200" dirty="0" smtClean="0"/>
              <a:t>6-8µ </a:t>
            </a:r>
            <a:r>
              <a:rPr lang="ru-RU" sz="1200" dirty="0" smtClean="0"/>
              <a:t>микрон</a:t>
            </a:r>
            <a:r>
              <a:rPr lang="de-DE" sz="1200" dirty="0" smtClean="0"/>
              <a:t>. </a:t>
            </a:r>
            <a:r>
              <a:rPr lang="ru-RU" sz="1200" dirty="0" smtClean="0"/>
              <a:t>При печати</a:t>
            </a:r>
            <a:r>
              <a:rPr lang="de-DE" sz="1200" dirty="0" smtClean="0"/>
              <a:t> 1200 </a:t>
            </a:r>
            <a:r>
              <a:rPr lang="ru-RU" sz="1200" dirty="0" smtClean="0"/>
              <a:t>точек на дюйм</a:t>
            </a:r>
            <a:r>
              <a:rPr lang="de-DE" sz="1200" dirty="0" smtClean="0"/>
              <a:t> (</a:t>
            </a:r>
            <a:r>
              <a:rPr lang="ru-RU" sz="1200" dirty="0" smtClean="0"/>
              <a:t>например</a:t>
            </a:r>
            <a:r>
              <a:rPr lang="de-DE" sz="1200" dirty="0" smtClean="0"/>
              <a:t>. HP CP4525) </a:t>
            </a:r>
            <a:r>
              <a:rPr lang="ru-RU" sz="1200" dirty="0" smtClean="0"/>
              <a:t>очень важен контроль формы и размер частиц, печать с таким разрешение обычным тонером экономически и технически очень сложно. Хим.тонер обладает определенным постоянством: одинаковая форма и размер частиц – означает равномерный заряд.</a:t>
            </a:r>
            <a:r>
              <a:rPr lang="de-DE" sz="1200" dirty="0" smtClean="0"/>
              <a:t>. </a:t>
            </a:r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Меньший расход при хим.тонере позволяет производить меньшего размера картриджи для маленьких по размеру принтеров, которые занимают мало рабочего места и так охотно покупаемые на рынке.</a:t>
            </a:r>
            <a:endParaRPr lang="de-DE" sz="1200" dirty="0" smtClean="0"/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Инкапсуляция позволяет хорошее фиксирование при низких затратах энергии</a:t>
            </a:r>
            <a:r>
              <a:rPr lang="de-DE" sz="1200" dirty="0" smtClean="0"/>
              <a:t> (</a:t>
            </a:r>
            <a:r>
              <a:rPr lang="ru-RU" sz="1200" dirty="0" smtClean="0"/>
              <a:t>соответствие стандарту</a:t>
            </a:r>
            <a:r>
              <a:rPr lang="de-DE" sz="1200" dirty="0" smtClean="0"/>
              <a:t> Energy Star</a:t>
            </a:r>
            <a:r>
              <a:rPr lang="de-DE" sz="1200" baseline="30000" dirty="0" smtClean="0"/>
              <a:t>®</a:t>
            </a:r>
            <a:r>
              <a:rPr lang="de-DE" sz="1200" dirty="0" smtClean="0"/>
              <a:t>)</a:t>
            </a:r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Меньше неустойчивых органических соединений</a:t>
            </a:r>
            <a:r>
              <a:rPr lang="de-DE" sz="1200" dirty="0" smtClean="0"/>
              <a:t> (VOC) </a:t>
            </a:r>
            <a:r>
              <a:rPr lang="ru-RU" sz="1200" dirty="0" smtClean="0"/>
              <a:t>и</a:t>
            </a:r>
            <a:r>
              <a:rPr lang="de-DE" sz="1200" dirty="0" smtClean="0"/>
              <a:t> CO</a:t>
            </a:r>
            <a:r>
              <a:rPr lang="de-DE" sz="1200" baseline="-25000" dirty="0" smtClean="0"/>
              <a:t>2</a:t>
            </a:r>
            <a:r>
              <a:rPr lang="de-DE" sz="1200" baseline="-25000" dirty="0" smtClean="0"/>
              <a:t>.</a:t>
            </a:r>
            <a:endParaRPr lang="ru-RU" sz="1200" baseline="-25000" dirty="0" smtClean="0"/>
          </a:p>
          <a:p>
            <a:pPr marL="1143000" lvl="2" indent="-960438">
              <a:spcBef>
                <a:spcPct val="200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0070C0"/>
                </a:solidFill>
              </a:rPr>
              <a:t>Кто </a:t>
            </a:r>
            <a:r>
              <a:rPr lang="ru-RU" sz="1400" b="1" dirty="0" smtClean="0">
                <a:solidFill>
                  <a:srgbClr val="0070C0"/>
                </a:solidFill>
              </a:rPr>
              <a:t>из оригинальных производителей применяет хим.тонер</a:t>
            </a:r>
            <a:r>
              <a:rPr lang="de-DE" sz="1400" b="1" dirty="0" smtClean="0">
                <a:solidFill>
                  <a:srgbClr val="0070C0"/>
                </a:solidFill>
              </a:rPr>
              <a:t>?</a:t>
            </a:r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Все основные </a:t>
            </a:r>
            <a:r>
              <a:rPr lang="de-DE" sz="1200" dirty="0" smtClean="0"/>
              <a:t>OEMs! Canon, HP, Samsung (CLP320/325 </a:t>
            </a:r>
            <a:r>
              <a:rPr lang="ru-RU" sz="1200" dirty="0" smtClean="0"/>
              <a:t>первая модель</a:t>
            </a:r>
            <a:r>
              <a:rPr lang="de-DE" sz="1200" dirty="0" smtClean="0"/>
              <a:t>), Xerox, Ricoh, Konica Minolta, </a:t>
            </a:r>
            <a:r>
              <a:rPr lang="de-DE" sz="1200" dirty="0" smtClean="0"/>
              <a:t>Brother</a:t>
            </a:r>
            <a:r>
              <a:rPr lang="de-DE" sz="1200" dirty="0" smtClean="0"/>
              <a:t>, etc..</a:t>
            </a:r>
          </a:p>
          <a:p>
            <a:pPr marL="1143000" lvl="2" indent="-960438">
              <a:spcBef>
                <a:spcPct val="2000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0070C0"/>
                </a:solidFill>
              </a:rPr>
              <a:t>Почему вторичный рынок все еще держиться за обычный тонер</a:t>
            </a:r>
            <a:r>
              <a:rPr lang="de-DE" sz="1400" b="1" dirty="0" smtClean="0">
                <a:solidFill>
                  <a:srgbClr val="0070C0"/>
                </a:solidFill>
              </a:rPr>
              <a:t>?</a:t>
            </a:r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Стоимость технологии </a:t>
            </a:r>
            <a:r>
              <a:rPr lang="de-DE" sz="1200" dirty="0" smtClean="0"/>
              <a:t>(</a:t>
            </a:r>
            <a:r>
              <a:rPr lang="ru-RU" sz="1200" dirty="0" smtClean="0"/>
              <a:t>нет особых затрат на исследования</a:t>
            </a:r>
            <a:r>
              <a:rPr lang="de-DE" sz="1200" dirty="0" smtClean="0"/>
              <a:t>, </a:t>
            </a:r>
            <a:r>
              <a:rPr lang="ru-RU" sz="1200" dirty="0" smtClean="0"/>
              <a:t>водяная обработка, правда никто не считал затраты плохого качества</a:t>
            </a:r>
            <a:r>
              <a:rPr lang="de-DE" sz="1200" dirty="0" smtClean="0"/>
              <a:t>!).</a:t>
            </a:r>
          </a:p>
          <a:p>
            <a:pPr marL="712788" lvl="2" indent="-169863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ru-RU" sz="1200" dirty="0" smtClean="0"/>
              <a:t>Проблема с патентами</a:t>
            </a:r>
            <a:endParaRPr lang="en-GB" sz="1200" baseline="-25000" dirty="0"/>
          </a:p>
        </p:txBody>
      </p:sp>
      <p:sp>
        <p:nvSpPr>
          <p:cNvPr id="11" name="Rechteck 10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All brand names and trademarks are the property of their respective owners. Product names mentioned are intended to show compatibility only. </a:t>
            </a:r>
            <a:endParaRPr lang="de-DE" sz="800" dirty="0">
              <a:cs typeface="+mn-cs"/>
            </a:endParaRPr>
          </a:p>
        </p:txBody>
      </p:sp>
      <p:pic>
        <p:nvPicPr>
          <p:cNvPr id="2663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403350"/>
            <a:ext cx="3081337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5759450" y="3860800"/>
            <a:ext cx="333375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595959"/>
                </a:solidFill>
              </a:rPr>
              <a:t>Kleinere Stellfläche für Farbdrucker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Химический тонер имеет лучшее цветное соотвествие глянцевой градации OEM</a:t>
            </a:r>
            <a:endParaRPr lang="ru-RU" altLang="ja-JP" dirty="0" smtClean="0"/>
          </a:p>
        </p:txBody>
      </p:sp>
      <p:sp>
        <p:nvSpPr>
          <p:cNvPr id="40" name="Inhaltsplatzhalter 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867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E597BE0-638C-4612-AEED-7438707CDE60}" type="datetime1">
              <a:rPr lang="en-US" smtClean="0"/>
              <a:pPr/>
              <a:t>9/13/2012</a:t>
            </a:fld>
            <a:endParaRPr lang="en-US" smtClean="0"/>
          </a:p>
        </p:txBody>
      </p:sp>
      <p:sp>
        <p:nvSpPr>
          <p:cNvPr id="2867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DELACAMP your global Partner</a:t>
            </a:r>
            <a:endParaRPr lang="en-US" smtClean="0"/>
          </a:p>
        </p:txBody>
      </p:sp>
      <p:sp>
        <p:nvSpPr>
          <p:cNvPr id="2867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54B5-7C2F-4BFE-8C77-96EEC7A6145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" name="Rechteck 11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All brand names and trademarks are the property of their respective owners. Product names mentioned are intended to show compatibility only. </a:t>
            </a:r>
          </a:p>
        </p:txBody>
      </p:sp>
      <p:pic>
        <p:nvPicPr>
          <p:cNvPr id="11" name="Grafik 10" descr="grid.jpg"/>
          <p:cNvPicPr>
            <a:picLocks noChangeAspect="1"/>
          </p:cNvPicPr>
          <p:nvPr/>
        </p:nvPicPr>
        <p:blipFill rotWithShape="1">
          <a:blip r:embed="rId3" cstate="print"/>
          <a:srcRect l="8120" b="2764"/>
          <a:stretch/>
        </p:blipFill>
        <p:spPr>
          <a:xfrm>
            <a:off x="5867400" y="1141413"/>
            <a:ext cx="2989263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732" name="Group 60"/>
          <p:cNvGraphicFramePr>
            <a:graphicFrameLocks noGrp="1"/>
          </p:cNvGraphicFramePr>
          <p:nvPr/>
        </p:nvGraphicFramePr>
        <p:xfrm>
          <a:off x="323528" y="1268760"/>
          <a:ext cx="5543550" cy="1532761"/>
        </p:xfrm>
        <a:graphic>
          <a:graphicData uri="http://schemas.openxmlformats.org/drawingml/2006/table">
            <a:tbl>
              <a:tblPr/>
              <a:tblGrid>
                <a:gridCol w="3825875"/>
                <a:gridCol w="1717675"/>
              </a:tblGrid>
              <a:tr h="418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Toner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Avg. dE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Обычный тонер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6,663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настоящее время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4,778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улучшенный глянц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4,755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6" name="Rechteck 6"/>
          <p:cNvSpPr>
            <a:spLocks noChangeArrowheads="1"/>
          </p:cNvSpPr>
          <p:nvPr/>
        </p:nvSpPr>
        <p:spPr bwMode="auto">
          <a:xfrm>
            <a:off x="107950" y="2822575"/>
            <a:ext cx="2414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dE &lt; 4 not really  visible by untrained human eye</a:t>
            </a:r>
          </a:p>
        </p:txBody>
      </p:sp>
      <p:sp>
        <p:nvSpPr>
          <p:cNvPr id="28697" name="Rechteck 13"/>
          <p:cNvSpPr>
            <a:spLocks noChangeArrowheads="1"/>
          </p:cNvSpPr>
          <p:nvPr/>
        </p:nvSpPr>
        <p:spPr bwMode="auto">
          <a:xfrm>
            <a:off x="227868" y="1052513"/>
            <a:ext cx="14318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Принтер </a:t>
            </a:r>
            <a:r>
              <a:rPr lang="en-US" sz="1000" b="1" dirty="0" smtClean="0"/>
              <a:t>HP </a:t>
            </a:r>
            <a:r>
              <a:rPr lang="en-US" sz="1000" b="1" dirty="0"/>
              <a:t>CP2025</a:t>
            </a:r>
          </a:p>
        </p:txBody>
      </p:sp>
      <p:graphicFrame>
        <p:nvGraphicFramePr>
          <p:cNvPr id="28730" name="Group 58"/>
          <p:cNvGraphicFramePr>
            <a:graphicFrameLocks noGrp="1"/>
          </p:cNvGraphicFramePr>
          <p:nvPr/>
        </p:nvGraphicFramePr>
        <p:xfrm>
          <a:off x="107950" y="3644900"/>
          <a:ext cx="8748713" cy="2076450"/>
        </p:xfrm>
        <a:graphic>
          <a:graphicData uri="http://schemas.openxmlformats.org/drawingml/2006/table">
            <a:tbl>
              <a:tblPr/>
              <a:tblGrid>
                <a:gridCol w="3624263"/>
                <a:gridCol w="2579687"/>
                <a:gridCol w="2544763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Toner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Глянц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80gr/m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обычная бумага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Глянц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128gr/m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глянцевая бумага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OEM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41,1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konventionell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16,3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(gegenwärtig)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35,2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   (verbesserter Glanz)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39,2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Engste Konkurrent AM Chemical Toner (EA)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26,4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6" name="Rechteck 9"/>
          <p:cNvSpPr>
            <a:spLocks noChangeArrowheads="1"/>
          </p:cNvSpPr>
          <p:nvPr/>
        </p:nvSpPr>
        <p:spPr bwMode="auto">
          <a:xfrm>
            <a:off x="0" y="573405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Gloss meter: Nippon Denshoku VG2000 taken at 75</a:t>
            </a:r>
            <a:r>
              <a:rPr lang="en-US" sz="800" baseline="30000"/>
              <a:t>o</a:t>
            </a:r>
          </a:p>
        </p:txBody>
      </p:sp>
      <p:pic>
        <p:nvPicPr>
          <p:cNvPr id="28727" name="Grafik 17" descr="Kaleidochrome_f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4797425"/>
            <a:ext cx="1438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8" name="Grafik 18" descr="Kaleidochrome_fina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2133600"/>
            <a:ext cx="14382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rafik 11" descr="tre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580063" cy="981075"/>
          </a:xfrm>
        </p:spPr>
        <p:txBody>
          <a:bodyPr/>
          <a:lstStyle/>
          <a:p>
            <a:r>
              <a:rPr lang="ru-RU" sz="2000" dirty="0" smtClean="0"/>
              <a:t>Химический тонер лучше закрепляеться</a:t>
            </a:r>
            <a:endParaRPr sz="2000" dirty="0" smtClean="0"/>
          </a:p>
        </p:txBody>
      </p:sp>
      <p:sp>
        <p:nvSpPr>
          <p:cNvPr id="2969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17C426-FD23-4AC9-B5F1-B77E5F51256C}" type="datetime1">
              <a:rPr lang="en-US" smtClean="0">
                <a:cs typeface="Arial" charset="0"/>
              </a:rPr>
              <a:pPr/>
              <a:t>9/13/2012</a:t>
            </a:fld>
            <a:endParaRPr lang="en-US" smtClean="0">
              <a:cs typeface="Arial" charset="0"/>
            </a:endParaRPr>
          </a:p>
        </p:txBody>
      </p:sp>
      <p:sp>
        <p:nvSpPr>
          <p:cNvPr id="297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DELACAMP your global Partner</a:t>
            </a:r>
          </a:p>
        </p:txBody>
      </p:sp>
      <p:sp>
        <p:nvSpPr>
          <p:cNvPr id="297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4CD26-17BF-490E-A0CF-CFADDBAC73BE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27088" y="2489200"/>
            <a:ext cx="3024187" cy="73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ad 7"/>
          <p:cNvSpPr/>
          <p:nvPr/>
        </p:nvSpPr>
        <p:spPr>
          <a:xfrm>
            <a:off x="2051050" y="1747838"/>
            <a:ext cx="720725" cy="720725"/>
          </a:xfrm>
          <a:prstGeom prst="donut">
            <a:avLst>
              <a:gd name="adj" fmla="val 919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ad 8"/>
          <p:cNvSpPr/>
          <p:nvPr/>
        </p:nvSpPr>
        <p:spPr>
          <a:xfrm>
            <a:off x="2051050" y="2562225"/>
            <a:ext cx="720725" cy="719138"/>
          </a:xfrm>
          <a:prstGeom prst="donut">
            <a:avLst>
              <a:gd name="adj" fmla="val 919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339975" y="2036763"/>
            <a:ext cx="144463" cy="1428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339975" y="2849563"/>
            <a:ext cx="144463" cy="14446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mit Pfeil 14"/>
          <p:cNvCxnSpPr>
            <a:stCxn id="29709" idx="3"/>
            <a:endCxn id="10" idx="1"/>
          </p:cNvCxnSpPr>
          <p:nvPr/>
        </p:nvCxnSpPr>
        <p:spPr>
          <a:xfrm>
            <a:off x="1727200" y="1989138"/>
            <a:ext cx="633413" cy="682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29709" idx="3"/>
            <a:endCxn id="11" idx="1"/>
          </p:cNvCxnSpPr>
          <p:nvPr/>
        </p:nvCxnSpPr>
        <p:spPr>
          <a:xfrm>
            <a:off x="1727200" y="1989138"/>
            <a:ext cx="633413" cy="8826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feld 17"/>
          <p:cNvSpPr txBox="1">
            <a:spLocks noChangeArrowheads="1"/>
          </p:cNvSpPr>
          <p:nvPr/>
        </p:nvSpPr>
        <p:spPr bwMode="auto">
          <a:xfrm>
            <a:off x="107950" y="1820863"/>
            <a:ext cx="161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Halogen Heater</a:t>
            </a:r>
          </a:p>
        </p:txBody>
      </p:sp>
      <p:sp>
        <p:nvSpPr>
          <p:cNvPr id="29710" name="Textfeld 18"/>
          <p:cNvSpPr txBox="1">
            <a:spLocks noChangeArrowheads="1"/>
          </p:cNvSpPr>
          <p:nvPr/>
        </p:nvSpPr>
        <p:spPr bwMode="auto">
          <a:xfrm>
            <a:off x="1619250" y="1389063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Upper Roller</a:t>
            </a:r>
          </a:p>
        </p:txBody>
      </p:sp>
      <p:sp>
        <p:nvSpPr>
          <p:cNvPr id="29711" name="Textfeld 22"/>
          <p:cNvSpPr txBox="1">
            <a:spLocks noChangeArrowheads="1"/>
          </p:cNvSpPr>
          <p:nvPr/>
        </p:nvSpPr>
        <p:spPr bwMode="auto">
          <a:xfrm>
            <a:off x="1619250" y="3332163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Lower Roller</a:t>
            </a:r>
          </a:p>
        </p:txBody>
      </p:sp>
      <p:sp>
        <p:nvSpPr>
          <p:cNvPr id="29712" name="Textfeld 23"/>
          <p:cNvSpPr txBox="1">
            <a:spLocks noChangeArrowheads="1"/>
          </p:cNvSpPr>
          <p:nvPr/>
        </p:nvSpPr>
        <p:spPr bwMode="auto">
          <a:xfrm>
            <a:off x="2843213" y="2540000"/>
            <a:ext cx="1008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Paper</a:t>
            </a:r>
          </a:p>
        </p:txBody>
      </p:sp>
      <p:sp>
        <p:nvSpPr>
          <p:cNvPr id="29713" name="Textfeld 33"/>
          <p:cNvSpPr txBox="1">
            <a:spLocks noChangeArrowheads="1"/>
          </p:cNvSpPr>
          <p:nvPr/>
        </p:nvSpPr>
        <p:spPr bwMode="auto">
          <a:xfrm>
            <a:off x="5076825" y="1747838"/>
            <a:ext cx="180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Induction heating </a:t>
            </a:r>
          </a:p>
          <a:p>
            <a:pPr algn="ctr"/>
            <a:r>
              <a:rPr lang="en-US" sz="1600"/>
              <a:t>element</a:t>
            </a:r>
          </a:p>
        </p:txBody>
      </p:sp>
      <p:sp>
        <p:nvSpPr>
          <p:cNvPr id="29714" name="Textfeld 34"/>
          <p:cNvSpPr txBox="1">
            <a:spLocks noChangeArrowheads="1"/>
          </p:cNvSpPr>
          <p:nvPr/>
        </p:nvSpPr>
        <p:spPr bwMode="auto">
          <a:xfrm>
            <a:off x="6588125" y="318770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Pressure Roller</a:t>
            </a:r>
          </a:p>
        </p:txBody>
      </p:sp>
      <p:sp>
        <p:nvSpPr>
          <p:cNvPr id="29715" name="Textfeld 35"/>
          <p:cNvSpPr txBox="1">
            <a:spLocks noChangeArrowheads="1"/>
          </p:cNvSpPr>
          <p:nvPr/>
        </p:nvSpPr>
        <p:spPr bwMode="auto">
          <a:xfrm>
            <a:off x="6588125" y="1389063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Fuser Sleeve</a:t>
            </a:r>
          </a:p>
        </p:txBody>
      </p:sp>
      <p:sp>
        <p:nvSpPr>
          <p:cNvPr id="29716" name="Textfeld 36"/>
          <p:cNvSpPr txBox="1">
            <a:spLocks noChangeArrowheads="1"/>
          </p:cNvSpPr>
          <p:nvPr/>
        </p:nvSpPr>
        <p:spPr bwMode="auto">
          <a:xfrm>
            <a:off x="7885113" y="2540000"/>
            <a:ext cx="1008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Paper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 rot="10800000">
            <a:off x="468313" y="2540000"/>
            <a:ext cx="287337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18" name="Gruppieren 178"/>
          <p:cNvGrpSpPr>
            <a:grpSpLocks/>
          </p:cNvGrpSpPr>
          <p:nvPr/>
        </p:nvGrpSpPr>
        <p:grpSpPr bwMode="auto">
          <a:xfrm>
            <a:off x="7092950" y="2613025"/>
            <a:ext cx="574675" cy="574675"/>
            <a:chOff x="7164288" y="1700808"/>
            <a:chExt cx="576064" cy="576064"/>
          </a:xfrm>
        </p:grpSpPr>
        <p:sp>
          <p:nvSpPr>
            <p:cNvPr id="45" name="Ellipse 44"/>
            <p:cNvSpPr/>
            <p:nvPr/>
          </p:nvSpPr>
          <p:spPr>
            <a:xfrm>
              <a:off x="7164288" y="1700808"/>
              <a:ext cx="576064" cy="5760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380710" y="1917230"/>
              <a:ext cx="143220" cy="1432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19" name="Textfeld 87"/>
          <p:cNvSpPr txBox="1">
            <a:spLocks noChangeArrowheads="1"/>
          </p:cNvSpPr>
          <p:nvPr/>
        </p:nvSpPr>
        <p:spPr bwMode="auto">
          <a:xfrm>
            <a:off x="5435600" y="4221163"/>
            <a:ext cx="173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Ceramic heating </a:t>
            </a:r>
          </a:p>
          <a:p>
            <a:pPr algn="ctr"/>
            <a:r>
              <a:rPr lang="en-US" sz="1600"/>
              <a:t>element</a:t>
            </a:r>
          </a:p>
        </p:txBody>
      </p:sp>
      <p:sp>
        <p:nvSpPr>
          <p:cNvPr id="29720" name="Textfeld 89"/>
          <p:cNvSpPr txBox="1">
            <a:spLocks noChangeArrowheads="1"/>
          </p:cNvSpPr>
          <p:nvPr/>
        </p:nvSpPr>
        <p:spPr bwMode="auto">
          <a:xfrm>
            <a:off x="3779838" y="3954463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Fuser Sleeve</a:t>
            </a:r>
          </a:p>
        </p:txBody>
      </p:sp>
      <p:grpSp>
        <p:nvGrpSpPr>
          <p:cNvPr id="29721" name="Gruppieren 182"/>
          <p:cNvGrpSpPr>
            <a:grpSpLocks/>
          </p:cNvGrpSpPr>
          <p:nvPr/>
        </p:nvGrpSpPr>
        <p:grpSpPr bwMode="auto">
          <a:xfrm flipV="1">
            <a:off x="4140200" y="4241800"/>
            <a:ext cx="863600" cy="842963"/>
            <a:chOff x="4139952" y="4539317"/>
            <a:chExt cx="864096" cy="842610"/>
          </a:xfrm>
        </p:grpSpPr>
        <p:sp>
          <p:nvSpPr>
            <p:cNvPr id="86" name="Rechteck 85"/>
            <p:cNvSpPr/>
            <p:nvPr/>
          </p:nvSpPr>
          <p:spPr>
            <a:xfrm>
              <a:off x="4427455" y="4580575"/>
              <a:ext cx="289091" cy="1444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ad 104"/>
            <p:cNvSpPr/>
            <p:nvPr/>
          </p:nvSpPr>
          <p:spPr>
            <a:xfrm>
              <a:off x="4139952" y="4539317"/>
              <a:ext cx="864096" cy="842610"/>
            </a:xfrm>
            <a:prstGeom prst="donut">
              <a:avLst>
                <a:gd name="adj" fmla="val 91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4500522" y="4732911"/>
              <a:ext cx="135014" cy="6347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722" name="Gruppieren 120"/>
          <p:cNvGrpSpPr>
            <a:grpSpLocks/>
          </p:cNvGrpSpPr>
          <p:nvPr/>
        </p:nvGrpSpPr>
        <p:grpSpPr bwMode="auto">
          <a:xfrm>
            <a:off x="2771775" y="2324100"/>
            <a:ext cx="1008063" cy="144463"/>
            <a:chOff x="2771800" y="2132856"/>
            <a:chExt cx="1008112" cy="144016"/>
          </a:xfrm>
        </p:grpSpPr>
        <p:sp>
          <p:nvSpPr>
            <p:cNvPr id="116" name="Ellipse 115"/>
            <p:cNvSpPr/>
            <p:nvPr/>
          </p:nvSpPr>
          <p:spPr>
            <a:xfrm>
              <a:off x="2771800" y="2132856"/>
              <a:ext cx="144470" cy="14401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2987710" y="2132856"/>
              <a:ext cx="144470" cy="14401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203621" y="2132856"/>
              <a:ext cx="144470" cy="144016"/>
            </a:xfrm>
            <a:prstGeom prst="ellipse">
              <a:avLst/>
            </a:prstGeom>
            <a:solidFill>
              <a:srgbClr val="FF33CC"/>
            </a:solidFill>
            <a:ln w="381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3419531" y="2132856"/>
              <a:ext cx="144470" cy="14401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635442" y="2132856"/>
              <a:ext cx="144470" cy="14401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23" name="Textfeld 133"/>
          <p:cNvSpPr txBox="1">
            <a:spLocks noChangeArrowheads="1"/>
          </p:cNvSpPr>
          <p:nvPr/>
        </p:nvSpPr>
        <p:spPr bwMode="auto">
          <a:xfrm>
            <a:off x="2771775" y="2036763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Toner</a:t>
            </a:r>
          </a:p>
        </p:txBody>
      </p:sp>
      <p:sp>
        <p:nvSpPr>
          <p:cNvPr id="29724" name="Textfeld 134"/>
          <p:cNvSpPr txBox="1">
            <a:spLocks noChangeArrowheads="1"/>
          </p:cNvSpPr>
          <p:nvPr/>
        </p:nvSpPr>
        <p:spPr bwMode="auto">
          <a:xfrm>
            <a:off x="7740650" y="2036763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Toner</a:t>
            </a:r>
          </a:p>
        </p:txBody>
      </p:sp>
      <p:grpSp>
        <p:nvGrpSpPr>
          <p:cNvPr id="29725" name="Gruppieren 144"/>
          <p:cNvGrpSpPr>
            <a:grpSpLocks/>
          </p:cNvGrpSpPr>
          <p:nvPr/>
        </p:nvGrpSpPr>
        <p:grpSpPr bwMode="auto">
          <a:xfrm>
            <a:off x="971550" y="2422525"/>
            <a:ext cx="792163" cy="46038"/>
            <a:chOff x="971600" y="2231153"/>
            <a:chExt cx="792088" cy="45719"/>
          </a:xfrm>
        </p:grpSpPr>
        <p:sp>
          <p:nvSpPr>
            <p:cNvPr id="141" name="Auf der gleichen Seite des Rechtecks liegende Ecken abrunden 140"/>
            <p:cNvSpPr/>
            <p:nvPr/>
          </p:nvSpPr>
          <p:spPr>
            <a:xfrm>
              <a:off x="971600" y="2231153"/>
              <a:ext cx="360329" cy="45719"/>
            </a:xfrm>
            <a:prstGeom prst="round2SameRect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Auf der gleichen Seite des Rechtecks liegende Ecken abrunden 141"/>
            <p:cNvSpPr/>
            <p:nvPr/>
          </p:nvSpPr>
          <p:spPr>
            <a:xfrm>
              <a:off x="1339865" y="2231153"/>
              <a:ext cx="136512" cy="45719"/>
            </a:xfrm>
            <a:prstGeom prst="round2SameRect">
              <a:avLst/>
            </a:prstGeom>
            <a:solidFill>
              <a:srgbClr val="FF33CC"/>
            </a:solidFill>
            <a:ln w="3492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Auf der gleichen Seite des Rechtecks liegende Ecken abrunden 142"/>
            <p:cNvSpPr/>
            <p:nvPr/>
          </p:nvSpPr>
          <p:spPr>
            <a:xfrm>
              <a:off x="1492251" y="2231153"/>
              <a:ext cx="136512" cy="45719"/>
            </a:xfrm>
            <a:prstGeom prst="round2SameRect">
              <a:avLst/>
            </a:prstGeom>
            <a:solidFill>
              <a:srgbClr val="00FFFF"/>
            </a:solidFill>
            <a:ln w="3492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Auf der gleichen Seite des Rechtecks liegende Ecken abrunden 143"/>
            <p:cNvSpPr/>
            <p:nvPr/>
          </p:nvSpPr>
          <p:spPr>
            <a:xfrm>
              <a:off x="1628763" y="2231153"/>
              <a:ext cx="134925" cy="45719"/>
            </a:xfrm>
            <a:prstGeom prst="round2SameRect">
              <a:avLst/>
            </a:prstGeom>
            <a:solidFill>
              <a:srgbClr val="FFFF00"/>
            </a:solidFill>
            <a:ln w="349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726" name="Gruppieren 173"/>
          <p:cNvGrpSpPr>
            <a:grpSpLocks/>
          </p:cNvGrpSpPr>
          <p:nvPr/>
        </p:nvGrpSpPr>
        <p:grpSpPr bwMode="auto">
          <a:xfrm>
            <a:off x="5508625" y="2374900"/>
            <a:ext cx="3384550" cy="238125"/>
            <a:chOff x="5580112" y="2132856"/>
            <a:chExt cx="3384376" cy="237510"/>
          </a:xfrm>
        </p:grpSpPr>
        <p:sp>
          <p:nvSpPr>
            <p:cNvPr id="27" name="Rechteck 26"/>
            <p:cNvSpPr/>
            <p:nvPr/>
          </p:nvSpPr>
          <p:spPr>
            <a:xfrm>
              <a:off x="5940456" y="2299113"/>
              <a:ext cx="3024032" cy="7125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 rot="10800000">
              <a:off x="5580112" y="2348198"/>
              <a:ext cx="287323" cy="15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75" name="Gruppieren 121"/>
            <p:cNvGrpSpPr>
              <a:grpSpLocks/>
            </p:cNvGrpSpPr>
            <p:nvPr/>
          </p:nvGrpSpPr>
          <p:grpSpPr bwMode="auto">
            <a:xfrm>
              <a:off x="7812360" y="2132856"/>
              <a:ext cx="1008112" cy="144016"/>
              <a:chOff x="2771800" y="2132856"/>
              <a:chExt cx="1008112" cy="144016"/>
            </a:xfrm>
          </p:grpSpPr>
          <p:sp>
            <p:nvSpPr>
              <p:cNvPr id="123" name="Ellipse 122"/>
              <p:cNvSpPr/>
              <p:nvPr/>
            </p:nvSpPr>
            <p:spPr>
              <a:xfrm>
                <a:off x="2771462" y="2132856"/>
                <a:ext cx="144456" cy="14409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2987351" y="2132856"/>
                <a:ext cx="144456" cy="14409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3203240" y="2132856"/>
                <a:ext cx="144456" cy="144090"/>
              </a:xfrm>
              <a:prstGeom prst="ellipse">
                <a:avLst/>
              </a:prstGeom>
              <a:solidFill>
                <a:srgbClr val="FF33CC"/>
              </a:solidFill>
              <a:ln w="38100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3419129" y="2132856"/>
                <a:ext cx="144456" cy="144090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3635017" y="2132856"/>
                <a:ext cx="144456" cy="14409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776" name="Gruppieren 149"/>
            <p:cNvGrpSpPr>
              <a:grpSpLocks/>
            </p:cNvGrpSpPr>
            <p:nvPr/>
          </p:nvGrpSpPr>
          <p:grpSpPr bwMode="auto">
            <a:xfrm>
              <a:off x="6084168" y="2231153"/>
              <a:ext cx="792088" cy="45719"/>
              <a:chOff x="971600" y="2231153"/>
              <a:chExt cx="792088" cy="45719"/>
            </a:xfrm>
          </p:grpSpPr>
          <p:sp>
            <p:nvSpPr>
              <p:cNvPr id="151" name="Auf der gleichen Seite des Rechtecks liegende Ecken abrunden 150"/>
              <p:cNvSpPr/>
              <p:nvPr/>
            </p:nvSpPr>
            <p:spPr>
              <a:xfrm>
                <a:off x="972343" y="2231026"/>
                <a:ext cx="360344" cy="45919"/>
              </a:xfrm>
              <a:prstGeom prst="round2SameRect">
                <a:avLst/>
              </a:prstGeom>
              <a:solidFill>
                <a:schemeClr val="tx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Auf der gleichen Seite des Rechtecks liegende Ecken abrunden 151"/>
              <p:cNvSpPr/>
              <p:nvPr/>
            </p:nvSpPr>
            <p:spPr>
              <a:xfrm>
                <a:off x="1340624" y="2231026"/>
                <a:ext cx="136518" cy="45919"/>
              </a:xfrm>
              <a:prstGeom prst="round2SameRect">
                <a:avLst/>
              </a:prstGeom>
              <a:solidFill>
                <a:srgbClr val="FF33CC"/>
              </a:solidFill>
              <a:ln w="34925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Auf der gleichen Seite des Rechtecks liegende Ecken abrunden 152"/>
              <p:cNvSpPr/>
              <p:nvPr/>
            </p:nvSpPr>
            <p:spPr>
              <a:xfrm>
                <a:off x="1493016" y="2231026"/>
                <a:ext cx="136518" cy="45919"/>
              </a:xfrm>
              <a:prstGeom prst="round2SameRect">
                <a:avLst/>
              </a:prstGeom>
              <a:solidFill>
                <a:srgbClr val="00FFFF"/>
              </a:solidFill>
              <a:ln w="3492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Auf der gleichen Seite des Rechtecks liegende Ecken abrunden 153"/>
              <p:cNvSpPr/>
              <p:nvPr/>
            </p:nvSpPr>
            <p:spPr>
              <a:xfrm>
                <a:off x="1629534" y="2231026"/>
                <a:ext cx="134931" cy="45919"/>
              </a:xfrm>
              <a:prstGeom prst="round2SameRect">
                <a:avLst/>
              </a:prstGeom>
              <a:solidFill>
                <a:srgbClr val="FFFF00"/>
              </a:solidFill>
              <a:ln w="349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9727" name="Gruppieren 172"/>
          <p:cNvGrpSpPr>
            <a:grpSpLocks/>
          </p:cNvGrpSpPr>
          <p:nvPr/>
        </p:nvGrpSpPr>
        <p:grpSpPr bwMode="auto">
          <a:xfrm>
            <a:off x="2771775" y="4941888"/>
            <a:ext cx="3384550" cy="236537"/>
            <a:chOff x="5732512" y="2285256"/>
            <a:chExt cx="3384376" cy="237510"/>
          </a:xfrm>
        </p:grpSpPr>
        <p:sp>
          <p:nvSpPr>
            <p:cNvPr id="160" name="Rechteck 159"/>
            <p:cNvSpPr/>
            <p:nvPr/>
          </p:nvSpPr>
          <p:spPr>
            <a:xfrm>
              <a:off x="6092856" y="2451035"/>
              <a:ext cx="3024032" cy="717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1" name="Gerade Verbindung mit Pfeil 160"/>
            <p:cNvCxnSpPr/>
            <p:nvPr/>
          </p:nvCxnSpPr>
          <p:spPr>
            <a:xfrm rot="10800000">
              <a:off x="5732512" y="2502044"/>
              <a:ext cx="287323" cy="1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62" name="Gruppieren 161"/>
            <p:cNvGrpSpPr>
              <a:grpSpLocks/>
            </p:cNvGrpSpPr>
            <p:nvPr/>
          </p:nvGrpSpPr>
          <p:grpSpPr bwMode="auto">
            <a:xfrm>
              <a:off x="7964760" y="2285256"/>
              <a:ext cx="1008112" cy="144016"/>
              <a:chOff x="2771800" y="2132856"/>
              <a:chExt cx="1008112" cy="144016"/>
            </a:xfrm>
          </p:grpSpPr>
          <p:sp>
            <p:nvSpPr>
              <p:cNvPr id="163" name="Ellipse 162"/>
              <p:cNvSpPr/>
              <p:nvPr/>
            </p:nvSpPr>
            <p:spPr>
              <a:xfrm>
                <a:off x="2771462" y="2132856"/>
                <a:ext cx="144456" cy="14346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Ellipse 163"/>
              <p:cNvSpPr/>
              <p:nvPr/>
            </p:nvSpPr>
            <p:spPr>
              <a:xfrm>
                <a:off x="2987351" y="2132856"/>
                <a:ext cx="144456" cy="14346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3203240" y="2132856"/>
                <a:ext cx="144456" cy="143463"/>
              </a:xfrm>
              <a:prstGeom prst="ellipse">
                <a:avLst/>
              </a:prstGeom>
              <a:solidFill>
                <a:srgbClr val="FF33CC"/>
              </a:solidFill>
              <a:ln w="38100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Ellipse 165"/>
              <p:cNvSpPr/>
              <p:nvPr/>
            </p:nvSpPr>
            <p:spPr>
              <a:xfrm>
                <a:off x="3419129" y="2132856"/>
                <a:ext cx="144456" cy="143463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3635017" y="2132856"/>
                <a:ext cx="144456" cy="143463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763" name="Gruppieren 167"/>
            <p:cNvGrpSpPr>
              <a:grpSpLocks/>
            </p:cNvGrpSpPr>
            <p:nvPr/>
          </p:nvGrpSpPr>
          <p:grpSpPr bwMode="auto">
            <a:xfrm>
              <a:off x="6236568" y="2383553"/>
              <a:ext cx="792088" cy="45719"/>
              <a:chOff x="971600" y="2231153"/>
              <a:chExt cx="792088" cy="45719"/>
            </a:xfrm>
          </p:grpSpPr>
          <p:sp>
            <p:nvSpPr>
              <p:cNvPr id="169" name="Auf der gleichen Seite des Rechtecks liegende Ecken abrunden 168"/>
              <p:cNvSpPr/>
              <p:nvPr/>
            </p:nvSpPr>
            <p:spPr>
              <a:xfrm>
                <a:off x="972343" y="2231686"/>
                <a:ext cx="360344" cy="44633"/>
              </a:xfrm>
              <a:prstGeom prst="round2SameRect">
                <a:avLst/>
              </a:prstGeom>
              <a:solidFill>
                <a:schemeClr val="tx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Auf der gleichen Seite des Rechtecks liegende Ecken abrunden 169"/>
              <p:cNvSpPr/>
              <p:nvPr/>
            </p:nvSpPr>
            <p:spPr>
              <a:xfrm>
                <a:off x="1340624" y="2231686"/>
                <a:ext cx="136518" cy="44633"/>
              </a:xfrm>
              <a:prstGeom prst="round2SameRect">
                <a:avLst/>
              </a:prstGeom>
              <a:solidFill>
                <a:srgbClr val="FF33CC"/>
              </a:solidFill>
              <a:ln w="34925"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Auf der gleichen Seite des Rechtecks liegende Ecken abrunden 170"/>
              <p:cNvSpPr/>
              <p:nvPr/>
            </p:nvSpPr>
            <p:spPr>
              <a:xfrm>
                <a:off x="1493016" y="2231686"/>
                <a:ext cx="136518" cy="44633"/>
              </a:xfrm>
              <a:prstGeom prst="round2SameRect">
                <a:avLst/>
              </a:prstGeom>
              <a:solidFill>
                <a:srgbClr val="00FFFF"/>
              </a:solidFill>
              <a:ln w="3492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Auf der gleichen Seite des Rechtecks liegende Ecken abrunden 171"/>
              <p:cNvSpPr/>
              <p:nvPr/>
            </p:nvSpPr>
            <p:spPr>
              <a:xfrm>
                <a:off x="1629534" y="2231686"/>
                <a:ext cx="134931" cy="44633"/>
              </a:xfrm>
              <a:prstGeom prst="round2SameRect">
                <a:avLst/>
              </a:prstGeom>
              <a:solidFill>
                <a:srgbClr val="FFFF00"/>
              </a:solidFill>
              <a:ln w="349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9728" name="Gruppieren 177"/>
          <p:cNvGrpSpPr>
            <a:grpSpLocks/>
          </p:cNvGrpSpPr>
          <p:nvPr/>
        </p:nvGrpSpPr>
        <p:grpSpPr bwMode="auto">
          <a:xfrm>
            <a:off x="6948488" y="1557338"/>
            <a:ext cx="896937" cy="954087"/>
            <a:chOff x="4932040" y="1115452"/>
            <a:chExt cx="896859" cy="954688"/>
          </a:xfrm>
        </p:grpSpPr>
        <p:grpSp>
          <p:nvGrpSpPr>
            <p:cNvPr id="29746" name="Gruppieren 176"/>
            <p:cNvGrpSpPr>
              <a:grpSpLocks/>
            </p:cNvGrpSpPr>
            <p:nvPr/>
          </p:nvGrpSpPr>
          <p:grpSpPr bwMode="auto">
            <a:xfrm>
              <a:off x="4932040" y="1124744"/>
              <a:ext cx="896859" cy="945396"/>
              <a:chOff x="7020272" y="2348880"/>
              <a:chExt cx="896859" cy="945396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7525053" y="2852673"/>
                <a:ext cx="287312" cy="730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hteck 45"/>
              <p:cNvSpPr/>
              <p:nvPr/>
            </p:nvSpPr>
            <p:spPr>
              <a:xfrm rot="5400000">
                <a:off x="7128749" y="2816958"/>
                <a:ext cx="719591" cy="730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hteck 47"/>
              <p:cNvSpPr/>
              <p:nvPr/>
            </p:nvSpPr>
            <p:spPr>
              <a:xfrm rot="5400000">
                <a:off x="7092342" y="2709017"/>
                <a:ext cx="432072" cy="287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51" name="Textfeld 63"/>
              <p:cNvSpPr txBox="1">
                <a:spLocks noChangeArrowheads="1"/>
              </p:cNvSpPr>
              <p:nvPr/>
            </p:nvSpPr>
            <p:spPr bwMode="auto">
              <a:xfrm>
                <a:off x="7452320" y="2924944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752" name="Textfeld 64"/>
              <p:cNvSpPr txBox="1">
                <a:spLocks noChangeArrowheads="1"/>
              </p:cNvSpPr>
              <p:nvPr/>
            </p:nvSpPr>
            <p:spPr bwMode="auto">
              <a:xfrm>
                <a:off x="7563573" y="2852936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753" name="Textfeld 65"/>
              <p:cNvSpPr txBox="1">
                <a:spLocks noChangeArrowheads="1"/>
              </p:cNvSpPr>
              <p:nvPr/>
            </p:nvSpPr>
            <p:spPr bwMode="auto">
              <a:xfrm>
                <a:off x="7668344" y="2708920"/>
                <a:ext cx="2487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754" name="Textfeld 66"/>
              <p:cNvSpPr txBox="1">
                <a:spLocks noChangeArrowheads="1"/>
              </p:cNvSpPr>
              <p:nvPr/>
            </p:nvSpPr>
            <p:spPr bwMode="auto">
              <a:xfrm>
                <a:off x="7668344" y="2564904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755" name="Textfeld 67"/>
              <p:cNvSpPr txBox="1">
                <a:spLocks noChangeArrowheads="1"/>
              </p:cNvSpPr>
              <p:nvPr/>
            </p:nvSpPr>
            <p:spPr bwMode="auto">
              <a:xfrm>
                <a:off x="7596336" y="2348880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756" name="Textfeld 69"/>
              <p:cNvSpPr txBox="1">
                <a:spLocks noChangeArrowheads="1"/>
              </p:cNvSpPr>
              <p:nvPr/>
            </p:nvSpPr>
            <p:spPr bwMode="auto">
              <a:xfrm>
                <a:off x="7635581" y="2780928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757" name="Textfeld 70"/>
              <p:cNvSpPr txBox="1">
                <a:spLocks noChangeArrowheads="1"/>
              </p:cNvSpPr>
              <p:nvPr/>
            </p:nvSpPr>
            <p:spPr bwMode="auto">
              <a:xfrm>
                <a:off x="7635581" y="2492896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  <p:sp>
            <p:nvSpPr>
              <p:cNvPr id="29" name="Rad 28"/>
              <p:cNvSpPr/>
              <p:nvPr/>
            </p:nvSpPr>
            <p:spPr>
              <a:xfrm>
                <a:off x="7020272" y="2442840"/>
                <a:ext cx="863525" cy="841905"/>
              </a:xfrm>
              <a:prstGeom prst="donut">
                <a:avLst>
                  <a:gd name="adj" fmla="val 919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59" name="Textfeld 174"/>
              <p:cNvSpPr txBox="1">
                <a:spLocks noChangeArrowheads="1"/>
              </p:cNvSpPr>
              <p:nvPr/>
            </p:nvSpPr>
            <p:spPr bwMode="auto">
              <a:xfrm>
                <a:off x="7596336" y="2411596"/>
                <a:ext cx="2487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Berlin Sans FB Demi" pitchFamily="34" charset="0"/>
                  </a:rPr>
                  <a:t>.</a:t>
                </a:r>
              </a:p>
            </p:txBody>
          </p:sp>
        </p:grpSp>
        <p:sp>
          <p:nvSpPr>
            <p:cNvPr id="29747" name="Textfeld 175"/>
            <p:cNvSpPr txBox="1">
              <a:spLocks noChangeArrowheads="1"/>
            </p:cNvSpPr>
            <p:nvPr/>
          </p:nvSpPr>
          <p:spPr bwMode="auto">
            <a:xfrm>
              <a:off x="5403333" y="1115452"/>
              <a:ext cx="2487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Berlin Sans FB Demi" pitchFamily="34" charset="0"/>
                </a:rPr>
                <a:t>.</a:t>
              </a:r>
            </a:p>
          </p:txBody>
        </p:sp>
      </p:grpSp>
      <p:cxnSp>
        <p:nvCxnSpPr>
          <p:cNvPr id="180" name="Gerade Verbindung mit Pfeil 179"/>
          <p:cNvCxnSpPr/>
          <p:nvPr/>
        </p:nvCxnSpPr>
        <p:spPr>
          <a:xfrm>
            <a:off x="6804025" y="1982788"/>
            <a:ext cx="647700" cy="13493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0" name="Textfeld 183"/>
          <p:cNvSpPr txBox="1">
            <a:spLocks noChangeArrowheads="1"/>
          </p:cNvSpPr>
          <p:nvPr/>
        </p:nvSpPr>
        <p:spPr bwMode="auto">
          <a:xfrm>
            <a:off x="3779838" y="575468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Pressure Roller</a:t>
            </a:r>
          </a:p>
        </p:txBody>
      </p:sp>
      <p:grpSp>
        <p:nvGrpSpPr>
          <p:cNvPr id="29731" name="Gruppieren 184"/>
          <p:cNvGrpSpPr>
            <a:grpSpLocks/>
          </p:cNvGrpSpPr>
          <p:nvPr/>
        </p:nvGrpSpPr>
        <p:grpSpPr bwMode="auto">
          <a:xfrm>
            <a:off x="4284663" y="5178425"/>
            <a:ext cx="574675" cy="576263"/>
            <a:chOff x="7164288" y="1700808"/>
            <a:chExt cx="576064" cy="576064"/>
          </a:xfrm>
        </p:grpSpPr>
        <p:sp>
          <p:nvSpPr>
            <p:cNvPr id="186" name="Ellipse 185"/>
            <p:cNvSpPr/>
            <p:nvPr/>
          </p:nvSpPr>
          <p:spPr>
            <a:xfrm>
              <a:off x="7164288" y="1700808"/>
              <a:ext cx="576064" cy="5760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7380710" y="1916633"/>
              <a:ext cx="143220" cy="144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06" name="Gerade Verbindung mit Pfeil 105"/>
          <p:cNvCxnSpPr>
            <a:stCxn id="29719" idx="1"/>
          </p:cNvCxnSpPr>
          <p:nvPr/>
        </p:nvCxnSpPr>
        <p:spPr>
          <a:xfrm rot="10800000" flipV="1">
            <a:off x="4572000" y="4513263"/>
            <a:ext cx="863600" cy="4286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3" name="Textfeld 191"/>
          <p:cNvSpPr txBox="1">
            <a:spLocks noChangeArrowheads="1"/>
          </p:cNvSpPr>
          <p:nvPr/>
        </p:nvSpPr>
        <p:spPr bwMode="auto">
          <a:xfrm>
            <a:off x="323528" y="1052736"/>
            <a:ext cx="3600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Старый тип блока фиксирования</a:t>
            </a:r>
            <a:r>
              <a:rPr lang="de-DE" sz="1200" b="1" dirty="0" smtClean="0"/>
              <a:t> (HP </a:t>
            </a:r>
            <a:r>
              <a:rPr lang="de-DE" sz="1200" b="1" dirty="0" smtClean="0"/>
              <a:t>4500</a:t>
            </a:r>
            <a:r>
              <a:rPr lang="ru-RU" sz="1200" b="1" dirty="0" smtClean="0"/>
              <a:t>)</a:t>
            </a:r>
            <a:endParaRPr lang="en-US" sz="1200" b="1" dirty="0"/>
          </a:p>
        </p:txBody>
      </p:sp>
      <p:sp>
        <p:nvSpPr>
          <p:cNvPr id="29734" name="Textfeld 192"/>
          <p:cNvSpPr txBox="1">
            <a:spLocks noChangeArrowheads="1"/>
          </p:cNvSpPr>
          <p:nvPr/>
        </p:nvSpPr>
        <p:spPr bwMode="auto">
          <a:xfrm>
            <a:off x="4859338" y="1052513"/>
            <a:ext cx="41767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 smtClean="0"/>
              <a:t>Промежуточный </a:t>
            </a:r>
            <a:r>
              <a:rPr lang="ru-RU" sz="1050" b="1" dirty="0" smtClean="0"/>
              <a:t>тип блока фиксирования</a:t>
            </a:r>
            <a:r>
              <a:rPr lang="de-DE" sz="1050" b="1" dirty="0" smtClean="0"/>
              <a:t> (HP 4700)</a:t>
            </a:r>
            <a:endParaRPr lang="de-DE" sz="1050" b="1" dirty="0"/>
          </a:p>
        </p:txBody>
      </p:sp>
      <p:sp>
        <p:nvSpPr>
          <p:cNvPr id="29735" name="Textfeld 193"/>
          <p:cNvSpPr txBox="1">
            <a:spLocks noChangeArrowheads="1"/>
          </p:cNvSpPr>
          <p:nvPr/>
        </p:nvSpPr>
        <p:spPr bwMode="auto">
          <a:xfrm>
            <a:off x="2771775" y="3635375"/>
            <a:ext cx="3600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Новый тип блока фиксирования</a:t>
            </a:r>
            <a:r>
              <a:rPr lang="en-US" sz="1200" b="1" dirty="0" smtClean="0"/>
              <a:t>(HP </a:t>
            </a:r>
            <a:r>
              <a:rPr lang="en-US" sz="1200" b="1" dirty="0"/>
              <a:t>CP3525)</a:t>
            </a:r>
          </a:p>
        </p:txBody>
      </p:sp>
      <p:sp>
        <p:nvSpPr>
          <p:cNvPr id="29736" name="Textfeld 194"/>
          <p:cNvSpPr txBox="1">
            <a:spLocks noChangeArrowheads="1"/>
          </p:cNvSpPr>
          <p:nvPr/>
        </p:nvSpPr>
        <p:spPr bwMode="auto">
          <a:xfrm>
            <a:off x="0" y="2708275"/>
            <a:ext cx="2051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Время нагрева</a:t>
            </a:r>
            <a:r>
              <a:rPr lang="de-DE" sz="1200" dirty="0" smtClean="0">
                <a:solidFill>
                  <a:srgbClr val="FF0000"/>
                </a:solidFill>
              </a:rPr>
              <a:t>: 250sec.</a:t>
            </a:r>
          </a:p>
          <a:p>
            <a:r>
              <a:rPr kumimoji="1" lang="ru-RU" altLang="ja-JP" sz="1200" dirty="0" smtClean="0">
                <a:solidFill>
                  <a:srgbClr val="FF0000"/>
                </a:solidFill>
                <a:ea typeface="ＭＳ Ｐゴシック" pitchFamily="34" charset="-128"/>
              </a:rPr>
              <a:t>Время фиксирования про страницу</a:t>
            </a:r>
            <a:r>
              <a:rPr kumimoji="1" lang="de-DE" altLang="ja-JP" sz="1200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de-DE" altLang="ja-JP" sz="1200" b="1" dirty="0" smtClean="0">
                <a:solidFill>
                  <a:srgbClr val="FF0000"/>
                </a:solidFill>
                <a:ea typeface="ＭＳ Ｐゴシック" pitchFamily="34" charset="-128"/>
              </a:rPr>
              <a:t>&lt;15sec.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737" name="Textfeld 195"/>
          <p:cNvSpPr txBox="1">
            <a:spLocks noChangeArrowheads="1"/>
          </p:cNvSpPr>
          <p:nvPr/>
        </p:nvSpPr>
        <p:spPr bwMode="auto">
          <a:xfrm>
            <a:off x="5040313" y="2708275"/>
            <a:ext cx="1763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Время нагрева </a:t>
            </a:r>
            <a:r>
              <a:rPr lang="de-DE" sz="1200" dirty="0" smtClean="0">
                <a:solidFill>
                  <a:srgbClr val="FF0000"/>
                </a:solidFill>
              </a:rPr>
              <a:t>:0sec.</a:t>
            </a:r>
          </a:p>
          <a:p>
            <a:r>
              <a:rPr kumimoji="1" lang="ru-RU" altLang="ja-JP" sz="1200" dirty="0" smtClean="0">
                <a:solidFill>
                  <a:srgbClr val="FF0000"/>
                </a:solidFill>
                <a:ea typeface="ＭＳ Ｐゴシック" pitchFamily="34" charset="-128"/>
              </a:rPr>
              <a:t>Время фиксирования про страницу</a:t>
            </a:r>
            <a:r>
              <a:rPr kumimoji="1" lang="de-DE" altLang="ja-JP" sz="1200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de-DE" altLang="ja-JP" sz="1200" b="1" dirty="0" smtClean="0">
                <a:solidFill>
                  <a:srgbClr val="FF0000"/>
                </a:solidFill>
                <a:ea typeface="ＭＳ Ｐゴシック" pitchFamily="34" charset="-128"/>
              </a:rPr>
              <a:t>&lt;2sec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738" name="Textfeld 196"/>
          <p:cNvSpPr txBox="1">
            <a:spLocks noChangeArrowheads="1"/>
          </p:cNvSpPr>
          <p:nvPr/>
        </p:nvSpPr>
        <p:spPr bwMode="auto">
          <a:xfrm>
            <a:off x="2303463" y="5157788"/>
            <a:ext cx="169227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</a:rPr>
              <a:t>Время нагрева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FF0000"/>
                </a:solidFill>
              </a:rPr>
              <a:t>0sec.</a:t>
            </a:r>
          </a:p>
          <a:p>
            <a:r>
              <a:rPr kumimoji="1" lang="ru-RU" altLang="ja-JP" sz="1050" dirty="0" smtClean="0">
                <a:solidFill>
                  <a:srgbClr val="FF0000"/>
                </a:solidFill>
                <a:ea typeface="ＭＳ Ｐゴシック" pitchFamily="34" charset="-128"/>
              </a:rPr>
              <a:t>Время фиксирования про страницу</a:t>
            </a:r>
            <a:r>
              <a:rPr kumimoji="1" lang="en-US" altLang="ja-JP" sz="105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  <a:ea typeface="ＭＳ Ｐゴシック" pitchFamily="34" charset="-128"/>
              </a:rPr>
              <a:t>C*: </a:t>
            </a:r>
            <a:r>
              <a:rPr kumimoji="1" lang="en-US" altLang="ja-JP" sz="1200" b="1" dirty="0">
                <a:solidFill>
                  <a:srgbClr val="FF0000"/>
                </a:solidFill>
                <a:ea typeface="ＭＳ Ｐゴシック" pitchFamily="34" charset="-128"/>
              </a:rPr>
              <a:t>&lt;2sec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ea typeface="ＭＳ Ｐゴシック" pitchFamily="34" charset="-128"/>
              </a:rPr>
              <a:t>at ~ 120</a:t>
            </a:r>
            <a:r>
              <a:rPr kumimoji="1" lang="en-US" altLang="ja-JP" sz="1200" baseline="30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</a:t>
            </a:r>
            <a:r>
              <a:rPr kumimoji="1" lang="en-US" altLang="ja-JP" sz="1200" dirty="0">
                <a:solidFill>
                  <a:srgbClr val="FF0000"/>
                </a:solidFill>
                <a:ea typeface="ＭＳ Ｐゴシック" pitchFamily="34" charset="-128"/>
              </a:rPr>
              <a:t>C</a:t>
            </a:r>
            <a:endParaRPr kumimoji="1" lang="en-US" altLang="ja-JP" sz="12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6372225" y="5876925"/>
            <a:ext cx="2555875" cy="4619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>
                <a:cs typeface="+mn-cs"/>
              </a:rPr>
              <a:t>All brand names and trademarks are the property of their respective owners. Product names mentioned are intended to show compatibility only. </a:t>
            </a:r>
          </a:p>
        </p:txBody>
      </p:sp>
      <p:sp>
        <p:nvSpPr>
          <p:cNvPr id="29740" name="Textfeld 102"/>
          <p:cNvSpPr txBox="1">
            <a:spLocks noChangeArrowheads="1"/>
          </p:cNvSpPr>
          <p:nvPr/>
        </p:nvSpPr>
        <p:spPr bwMode="auto">
          <a:xfrm>
            <a:off x="63500" y="5732463"/>
            <a:ext cx="1920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*minus time in between pages </a:t>
            </a:r>
          </a:p>
        </p:txBody>
      </p:sp>
      <p:grpSp>
        <p:nvGrpSpPr>
          <p:cNvPr id="104" name="Gruppieren 103"/>
          <p:cNvGrpSpPr>
            <a:grpSpLocks/>
          </p:cNvGrpSpPr>
          <p:nvPr/>
        </p:nvGrpSpPr>
        <p:grpSpPr bwMode="auto">
          <a:xfrm>
            <a:off x="3995738" y="4076701"/>
            <a:ext cx="4176712" cy="1170464"/>
            <a:chOff x="6084168" y="3212976"/>
            <a:chExt cx="4176464" cy="1170164"/>
          </a:xfrm>
        </p:grpSpPr>
        <p:sp>
          <p:nvSpPr>
            <p:cNvPr id="108" name="Ellipse 107"/>
            <p:cNvSpPr/>
            <p:nvPr/>
          </p:nvSpPr>
          <p:spPr>
            <a:xfrm>
              <a:off x="6084168" y="3212976"/>
              <a:ext cx="1152457" cy="1152230"/>
            </a:xfrm>
            <a:prstGeom prst="ellipse">
              <a:avLst/>
            </a:prstGeom>
            <a:noFill/>
            <a:ln w="69850">
              <a:solidFill>
                <a:srgbClr val="FF0000">
                  <a:alpha val="6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236625" y="3644665"/>
              <a:ext cx="3024007" cy="738475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 smtClean="0">
                  <a:solidFill>
                    <a:schemeClr val="bg1"/>
                  </a:solidFill>
                </a:rPr>
                <a:t>Механический тонер может приводить к загрязнению термопленку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Bildschirmpräsentation (4:3)</PresentationFormat>
  <Paragraphs>318</Paragraphs>
  <Slides>14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Standarddesign</vt:lpstr>
      <vt:lpstr>Цели преследуемые ОЕМ производителями и их влияние на рынок совместимых расходных материалов Moscow September 2012</vt:lpstr>
      <vt:lpstr>Основные OEM производители конфронтируют с двумя главными проблемами  Меньший объем продажи и технологические новшества</vt:lpstr>
      <vt:lpstr>Последствие № 1: если ресайклер очень большой в производстве, то он попадает на радар OEM.</vt:lpstr>
      <vt:lpstr>Основные OEM производители конфронтируют с двумя главными проблемами   Меньший объем продажи и технологические новшества </vt:lpstr>
      <vt:lpstr>Основные OEM производители конфронтируют с двумя главными проблемами  Изначально подходы одинаковые за исключением HP</vt:lpstr>
      <vt:lpstr>Folie 6</vt:lpstr>
      <vt:lpstr>Следствие № 2: Химический тонер это будующее цвета в лазерной технологии. Если производители OEM применяют, то мы должны его тоже использовать.</vt:lpstr>
      <vt:lpstr>Химический тонер имеет лучшее цветное соотвествие глянцевой градации OEM</vt:lpstr>
      <vt:lpstr>Химический тонер лучше закрепляеться</vt:lpstr>
      <vt:lpstr>Механический и сферический (“округленный”) тонер </vt:lpstr>
      <vt:lpstr>Chemischer EA (Emulsion Aggregation) Toner</vt:lpstr>
      <vt:lpstr>Химический цветной тонер имеет огромные преимуществаy</vt:lpstr>
      <vt:lpstr>Folie 13</vt:lpstr>
      <vt:lpstr>Folie 14</vt:lpstr>
    </vt:vector>
  </TitlesOfParts>
  <Company>DELACAMP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vkappius</dc:creator>
  <cp:lastModifiedBy>schott</cp:lastModifiedBy>
  <cp:revision>335</cp:revision>
  <cp:lastPrinted>2012-06-25T11:08:42Z</cp:lastPrinted>
  <dcterms:created xsi:type="dcterms:W3CDTF">2007-03-12T11:51:45Z</dcterms:created>
  <dcterms:modified xsi:type="dcterms:W3CDTF">2012-09-13T08:35:32Z</dcterms:modified>
</cp:coreProperties>
</file>